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4" r:id="rId4"/>
    <p:sldId id="256" r:id="rId5"/>
    <p:sldId id="259" r:id="rId6"/>
    <p:sldId id="257" r:id="rId7"/>
    <p:sldId id="260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  <a:srgbClr val="FF5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64712-CEEB-48CB-BA90-3EC5865ACBE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5758D-A355-4D4C-8B9D-46B06389F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5758D-A355-4D4C-8B9D-46B06389F6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8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1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1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3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9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0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2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0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F078B-BE3F-4CDF-84B4-A5E6E92EDF00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68474-6C7C-43A2-A7B9-F289EE092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4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EPS Supply / Demand Methodology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4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88591" y="492369"/>
            <a:ext cx="416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Supply</a:t>
            </a:r>
          </a:p>
          <a:p>
            <a:r>
              <a:rPr lang="en-US" dirty="0"/>
              <a:t>Supply of the three experiences comes from the inventory of public facilities.</a:t>
            </a:r>
          </a:p>
          <a:p>
            <a:endParaRPr lang="en-US" dirty="0"/>
          </a:p>
          <a:p>
            <a:r>
              <a:rPr lang="en-US" dirty="0"/>
              <a:t>In this area we have facilities from two parks and an elementary school.</a:t>
            </a:r>
          </a:p>
          <a:p>
            <a:endParaRPr lang="en-US" dirty="0"/>
          </a:p>
          <a:p>
            <a:r>
              <a:rPr lang="en-US" dirty="0"/>
              <a:t>Each facility type is given a value in the following three categories:</a:t>
            </a:r>
          </a:p>
          <a:p>
            <a:r>
              <a:rPr lang="en-US" dirty="0"/>
              <a:t>-Active</a:t>
            </a:r>
          </a:p>
          <a:p>
            <a:r>
              <a:rPr lang="en-US" dirty="0"/>
              <a:t>-Contemplative</a:t>
            </a:r>
          </a:p>
          <a:p>
            <a:r>
              <a:rPr lang="en-US" dirty="0"/>
              <a:t>-Social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16213" cy="6858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2A308318-000B-49E7-B328-95F4776FFC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0644158"/>
                  </p:ext>
                </p:extLst>
              </p:nvPr>
            </p:nvGraphicFramePr>
            <p:xfrm>
              <a:off x="589398" y="4989350"/>
              <a:ext cx="3048000" cy="1714500"/>
            </p:xfrm>
            <a:graphic>
              <a:graphicData uri="http://schemas.microsoft.com/office/powerpoint/2016/slidezoom">
                <pslz:sldZm>
                  <pslz:sldZmObj sldId="263" cId="3228525363">
                    <pslz:zmPr id="{906B2B9E-DD89-4573-A702-402AD173469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A308318-000B-49E7-B328-95F4776FFC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398" y="498935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852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6222" cy="6837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8591" y="492369"/>
            <a:ext cx="4164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Acre Grid laid on top of County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square gets a total supply score and a total demand.</a:t>
            </a:r>
          </a:p>
          <a:p>
            <a:endParaRPr lang="en-US" dirty="0"/>
          </a:p>
          <a:p>
            <a:r>
              <a:rPr lang="en-US" dirty="0"/>
              <a:t>The supply gap is shown here.</a:t>
            </a:r>
          </a:p>
          <a:p>
            <a:endParaRPr lang="en-US" dirty="0"/>
          </a:p>
          <a:p>
            <a:r>
              <a:rPr lang="en-US" dirty="0"/>
              <a:t>Squares who’s demand outstrips  it’s supply are the ones highlighted.</a:t>
            </a:r>
          </a:p>
        </p:txBody>
      </p:sp>
    </p:spTree>
    <p:extLst>
      <p:ext uri="{BB962C8B-B14F-4D97-AF65-F5344CB8AC3E}">
        <p14:creationId xmlns:p14="http://schemas.microsoft.com/office/powerpoint/2010/main" val="378738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1621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93" y="4674074"/>
            <a:ext cx="1371487" cy="2011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8591" y="492369"/>
            <a:ext cx="416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Supply</a:t>
            </a:r>
          </a:p>
          <a:p>
            <a:r>
              <a:rPr lang="en-US" dirty="0"/>
              <a:t>Total Supply scores per acre square.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square has a total score comprised of the total active, total contemplative, and total social score attributed to that square.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45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15"/>
            <a:ext cx="6724357" cy="6866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8591" y="492369"/>
            <a:ext cx="416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Supply</a:t>
            </a:r>
          </a:p>
          <a:p>
            <a:endParaRPr lang="en-US" u="sng" dirty="0"/>
          </a:p>
          <a:p>
            <a:endParaRPr lang="en-US" u="sng" dirty="0"/>
          </a:p>
          <a:p>
            <a:r>
              <a:rPr lang="en-US" dirty="0"/>
              <a:t>Each acre square has it’s own walkshed. </a:t>
            </a:r>
          </a:p>
        </p:txBody>
      </p:sp>
    </p:spTree>
    <p:extLst>
      <p:ext uri="{BB962C8B-B14F-4D97-AF65-F5344CB8AC3E}">
        <p14:creationId xmlns:p14="http://schemas.microsoft.com/office/powerpoint/2010/main" val="420785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71621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8591" y="492369"/>
            <a:ext cx="4164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Supply</a:t>
            </a:r>
          </a:p>
          <a:p>
            <a:endParaRPr lang="en-US" u="sng" dirty="0"/>
          </a:p>
          <a:p>
            <a:endParaRPr lang="en-US" u="sng" dirty="0"/>
          </a:p>
          <a:p>
            <a:r>
              <a:rPr lang="en-US" dirty="0"/>
              <a:t>Trails and facilities within the walkshed for this acre square are highlighted. Each has a value.</a:t>
            </a:r>
          </a:p>
          <a:p>
            <a:endParaRPr lang="en-US" dirty="0"/>
          </a:p>
          <a:p>
            <a:r>
              <a:rPr lang="en-US" dirty="0"/>
              <a:t>The total for this acre square is </a:t>
            </a:r>
            <a:r>
              <a:rPr lang="en-US" b="1" dirty="0"/>
              <a:t>188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90" t="28308" r="29487" b="18975"/>
          <a:stretch/>
        </p:blipFill>
        <p:spPr>
          <a:xfrm>
            <a:off x="4314093" y="3242604"/>
            <a:ext cx="7877907" cy="36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63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15"/>
            <a:ext cx="6724357" cy="686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1957" y="350129"/>
            <a:ext cx="46642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Demand</a:t>
            </a:r>
          </a:p>
          <a:p>
            <a:endParaRPr lang="en-US" sz="1400" u="sng" dirty="0"/>
          </a:p>
          <a:p>
            <a:r>
              <a:rPr lang="en-US" dirty="0"/>
              <a:t>Demand is the sum of: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Single family population</a:t>
            </a:r>
          </a:p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2.84 people/dwelling unit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Multifamily population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1.62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people/dwelling unit</a:t>
            </a:r>
          </a:p>
          <a:p>
            <a:r>
              <a:rPr lang="en-US" dirty="0">
                <a:solidFill>
                  <a:srgbClr val="FF3300"/>
                </a:solidFill>
              </a:rPr>
              <a:t>Office Daytime jobs</a:t>
            </a:r>
          </a:p>
          <a:p>
            <a:r>
              <a:rPr lang="en-US" sz="1400" i="1" dirty="0">
                <a:solidFill>
                  <a:srgbClr val="FF3300"/>
                </a:solidFill>
              </a:rPr>
              <a:t>250 sf/job</a:t>
            </a:r>
            <a:endParaRPr lang="en-US" sz="1400" i="1" dirty="0">
              <a:solidFill>
                <a:srgbClr val="FF3300"/>
              </a:solidFill>
            </a:endParaRPr>
          </a:p>
          <a:p>
            <a:r>
              <a:rPr lang="en-US" dirty="0">
                <a:solidFill>
                  <a:srgbClr val="FF3300"/>
                </a:solidFill>
              </a:rPr>
              <a:t>Retail Daytime jobs</a:t>
            </a:r>
          </a:p>
          <a:p>
            <a:r>
              <a:rPr lang="en-US" sz="1400" i="1" dirty="0">
                <a:solidFill>
                  <a:srgbClr val="FF3300"/>
                </a:solidFill>
              </a:rPr>
              <a:t>400</a:t>
            </a:r>
            <a:r>
              <a:rPr lang="en-US" sz="1400" i="1" dirty="0">
                <a:solidFill>
                  <a:srgbClr val="FF3300"/>
                </a:solidFill>
              </a:rPr>
              <a:t> sf/job</a:t>
            </a:r>
            <a:endParaRPr lang="en-US" sz="1400" i="1" dirty="0">
              <a:solidFill>
                <a:srgbClr val="FF3300"/>
              </a:solidFill>
            </a:endParaRPr>
          </a:p>
          <a:p>
            <a:r>
              <a:rPr lang="en-US" dirty="0">
                <a:solidFill>
                  <a:srgbClr val="FF3300"/>
                </a:solidFill>
              </a:rPr>
              <a:t>Industrial Daytime jobs</a:t>
            </a:r>
          </a:p>
          <a:p>
            <a:r>
              <a:rPr lang="en-US" sz="1400" i="1" dirty="0">
                <a:solidFill>
                  <a:srgbClr val="FF3300"/>
                </a:solidFill>
              </a:rPr>
              <a:t>450 </a:t>
            </a:r>
            <a:r>
              <a:rPr lang="en-US" sz="1400" i="1" dirty="0">
                <a:solidFill>
                  <a:srgbClr val="FF3300"/>
                </a:solidFill>
              </a:rPr>
              <a:t>sf/job</a:t>
            </a:r>
            <a:endParaRPr lang="en-US" sz="1400" i="1" dirty="0">
              <a:solidFill>
                <a:srgbClr val="FF3300"/>
              </a:solidFill>
            </a:endParaRPr>
          </a:p>
          <a:p>
            <a:r>
              <a:rPr lang="en-US" dirty="0">
                <a:solidFill>
                  <a:srgbClr val="FF3300"/>
                </a:solidFill>
              </a:rPr>
              <a:t>Other Daytime jobs</a:t>
            </a:r>
          </a:p>
          <a:p>
            <a:r>
              <a:rPr lang="en-US" sz="1400" i="1">
                <a:solidFill>
                  <a:srgbClr val="FF3300"/>
                </a:solidFill>
              </a:rPr>
              <a:t>500 </a:t>
            </a:r>
            <a:r>
              <a:rPr lang="en-US" sz="1400" i="1">
                <a:solidFill>
                  <a:srgbClr val="FF3300"/>
                </a:solidFill>
              </a:rPr>
              <a:t>sf/job</a:t>
            </a:r>
            <a:endParaRPr lang="en-US" sz="1400" i="1" dirty="0">
              <a:solidFill>
                <a:srgbClr val="FF3300"/>
              </a:solidFill>
            </a:endParaRPr>
          </a:p>
          <a:p>
            <a:endParaRPr lang="en-US" sz="1200" dirty="0">
              <a:solidFill>
                <a:srgbClr val="FF5050"/>
              </a:solidFill>
            </a:endParaRPr>
          </a:p>
          <a:p>
            <a:r>
              <a:rPr lang="en-US" dirty="0"/>
              <a:t>Each acre square apportions jobs, SF and MF population based on the percentage of overlap from that parcel and the acre square itself.</a:t>
            </a:r>
          </a:p>
          <a:p>
            <a:r>
              <a:rPr lang="en-US" dirty="0"/>
              <a:t>Demand this square: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SUM_POP_JOBS	18.60</a:t>
            </a:r>
          </a:p>
          <a:p>
            <a:r>
              <a:rPr lang="en-US" b="1" dirty="0">
                <a:solidFill>
                  <a:srgbClr val="FF5050"/>
                </a:solidFill>
              </a:rPr>
              <a:t>SUM_POP_MF	435.90</a:t>
            </a:r>
          </a:p>
          <a:p>
            <a:r>
              <a:rPr lang="en-US" dirty="0"/>
              <a:t>Total		</a:t>
            </a:r>
            <a:r>
              <a:rPr lang="en-US" sz="2800" b="1" dirty="0"/>
              <a:t>454.60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3AE8A-E79F-4BA0-A81D-88C26942CB8A}"/>
              </a:ext>
            </a:extLst>
          </p:cNvPr>
          <p:cNvSpPr txBox="1"/>
          <p:nvPr/>
        </p:nvSpPr>
        <p:spPr>
          <a:xfrm>
            <a:off x="9823508" y="1319557"/>
            <a:ext cx="203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(a) Census ACS 5-yr estimate</a:t>
            </a: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      Aggregate of               Silver Spring CBD Block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6C56F-91CA-4991-8010-4FCF65EF948C}"/>
              </a:ext>
            </a:extLst>
          </p:cNvPr>
          <p:cNvSpPr txBox="1"/>
          <p:nvPr/>
        </p:nvSpPr>
        <p:spPr>
          <a:xfrm>
            <a:off x="9947481" y="2755344"/>
            <a:ext cx="1878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5A33"/>
                </a:solidFill>
              </a:rPr>
              <a:t> (b) Aggregate of Jobs </a:t>
            </a:r>
          </a:p>
          <a:p>
            <a:pPr algn="ctr"/>
            <a:r>
              <a:rPr lang="en-US" sz="1200" b="1" dirty="0">
                <a:solidFill>
                  <a:srgbClr val="FF5A33"/>
                </a:solidFill>
              </a:rPr>
              <a:t>including office,</a:t>
            </a:r>
          </a:p>
          <a:p>
            <a:pPr algn="ctr"/>
            <a:r>
              <a:rPr lang="en-US" sz="1200" b="1" dirty="0">
                <a:solidFill>
                  <a:srgbClr val="FF5A33"/>
                </a:solidFill>
              </a:rPr>
              <a:t> retail, industrial, other for Silver Spring CBD Block Groups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5D6BC10-2603-4CE5-B0E2-C67476A5767C}"/>
              </a:ext>
            </a:extLst>
          </p:cNvPr>
          <p:cNvSpPr/>
          <p:nvPr/>
        </p:nvSpPr>
        <p:spPr>
          <a:xfrm>
            <a:off x="9803384" y="1295178"/>
            <a:ext cx="117974" cy="8689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818D8A1-2C6A-4D74-A95F-F9273C0D19B2}"/>
              </a:ext>
            </a:extLst>
          </p:cNvPr>
          <p:cNvSpPr/>
          <p:nvPr/>
        </p:nvSpPr>
        <p:spPr>
          <a:xfrm>
            <a:off x="9790462" y="2286693"/>
            <a:ext cx="130896" cy="197893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573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88591" y="492369"/>
            <a:ext cx="416403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Supply &lt;  Demand * 0.5</a:t>
            </a:r>
          </a:p>
          <a:p>
            <a:endParaRPr lang="en-US" dirty="0"/>
          </a:p>
          <a:p>
            <a:r>
              <a:rPr lang="en-US" dirty="0"/>
              <a:t>The supply for this acre square is </a:t>
            </a:r>
            <a:r>
              <a:rPr lang="en-US" sz="2000" b="1" dirty="0"/>
              <a:t>188</a:t>
            </a:r>
            <a:r>
              <a:rPr lang="en-US" dirty="0"/>
              <a:t> and the demand is  </a:t>
            </a:r>
            <a:r>
              <a:rPr lang="en-US" sz="2800" b="1" dirty="0"/>
              <a:t>454.6 </a:t>
            </a:r>
            <a:r>
              <a:rPr lang="en-US" sz="2000" dirty="0"/>
              <a:t>so it is highlighted as a service gap.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following variables are at play: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Facility scoring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Population per SF/MF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ORIO </a:t>
            </a:r>
            <a:r>
              <a:rPr lang="en-US" sz="2000" dirty="0" err="1"/>
              <a:t>sqft</a:t>
            </a:r>
            <a:r>
              <a:rPr lang="en-US" sz="2000" dirty="0"/>
              <a:t> to job conversion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Supply vs Demand comparison factor (currently at 0.5)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71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6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339</Words>
  <Application>Microsoft Office PowerPoint</Application>
  <PresentationFormat>Widescreen</PresentationFormat>
  <Paragraphs>74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EPS Supply / Demand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McGovern, Christopher</dc:creator>
  <cp:lastModifiedBy>McGovern, Christopher</cp:lastModifiedBy>
  <cp:revision>24</cp:revision>
  <dcterms:created xsi:type="dcterms:W3CDTF">2017-05-02T20:44:35Z</dcterms:created>
  <dcterms:modified xsi:type="dcterms:W3CDTF">2017-09-07T17:47:35Z</dcterms:modified>
</cp:coreProperties>
</file>