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6" r:id="rId1"/>
    <p:sldMasterId id="2147483749" r:id="rId2"/>
  </p:sldMasterIdLst>
  <p:notesMasterIdLst>
    <p:notesMasterId r:id="rId95"/>
  </p:notesMasterIdLst>
  <p:handoutMasterIdLst>
    <p:handoutMasterId r:id="rId96"/>
  </p:handoutMasterIdLst>
  <p:sldIdLst>
    <p:sldId id="378" r:id="rId3"/>
    <p:sldId id="1595" r:id="rId4"/>
    <p:sldId id="379" r:id="rId5"/>
    <p:sldId id="392" r:id="rId6"/>
    <p:sldId id="436" r:id="rId7"/>
    <p:sldId id="1598" r:id="rId8"/>
    <p:sldId id="1594" r:id="rId9"/>
    <p:sldId id="438" r:id="rId10"/>
    <p:sldId id="1593" r:id="rId11"/>
    <p:sldId id="261" r:id="rId12"/>
    <p:sldId id="310" r:id="rId13"/>
    <p:sldId id="400" r:id="rId14"/>
    <p:sldId id="406" r:id="rId15"/>
    <p:sldId id="296" r:id="rId16"/>
    <p:sldId id="265" r:id="rId17"/>
    <p:sldId id="461" r:id="rId18"/>
    <p:sldId id="1603" r:id="rId19"/>
    <p:sldId id="1615" r:id="rId20"/>
    <p:sldId id="491" r:id="rId21"/>
    <p:sldId id="391" r:id="rId22"/>
    <p:sldId id="280" r:id="rId23"/>
    <p:sldId id="387" r:id="rId24"/>
    <p:sldId id="1618" r:id="rId25"/>
    <p:sldId id="1619" r:id="rId26"/>
    <p:sldId id="1620" r:id="rId27"/>
    <p:sldId id="276" r:id="rId28"/>
    <p:sldId id="492" r:id="rId29"/>
    <p:sldId id="1621" r:id="rId30"/>
    <p:sldId id="279" r:id="rId31"/>
    <p:sldId id="386" r:id="rId32"/>
    <p:sldId id="358" r:id="rId33"/>
    <p:sldId id="1622" r:id="rId34"/>
    <p:sldId id="1623" r:id="rId35"/>
    <p:sldId id="1624" r:id="rId36"/>
    <p:sldId id="1602" r:id="rId37"/>
    <p:sldId id="1611" r:id="rId38"/>
    <p:sldId id="1599" r:id="rId39"/>
    <p:sldId id="454" r:id="rId40"/>
    <p:sldId id="455" r:id="rId41"/>
    <p:sldId id="460" r:id="rId42"/>
    <p:sldId id="1572" r:id="rId43"/>
    <p:sldId id="472" r:id="rId44"/>
    <p:sldId id="1370" r:id="rId45"/>
    <p:sldId id="477" r:id="rId46"/>
    <p:sldId id="476" r:id="rId47"/>
    <p:sldId id="478" r:id="rId48"/>
    <p:sldId id="479" r:id="rId49"/>
    <p:sldId id="1371" r:id="rId50"/>
    <p:sldId id="1580" r:id="rId51"/>
    <p:sldId id="1604" r:id="rId52"/>
    <p:sldId id="471" r:id="rId53"/>
    <p:sldId id="1368" r:id="rId54"/>
    <p:sldId id="487" r:id="rId55"/>
    <p:sldId id="1369" r:id="rId56"/>
    <p:sldId id="488" r:id="rId57"/>
    <p:sldId id="443" r:id="rId58"/>
    <p:sldId id="1614" r:id="rId59"/>
    <p:sldId id="465" r:id="rId60"/>
    <p:sldId id="466" r:id="rId61"/>
    <p:sldId id="1575" r:id="rId62"/>
    <p:sldId id="1576" r:id="rId63"/>
    <p:sldId id="1577" r:id="rId64"/>
    <p:sldId id="467" r:id="rId65"/>
    <p:sldId id="468" r:id="rId66"/>
    <p:sldId id="1372" r:id="rId67"/>
    <p:sldId id="1375" r:id="rId68"/>
    <p:sldId id="470" r:id="rId69"/>
    <p:sldId id="1374" r:id="rId70"/>
    <p:sldId id="1385" r:id="rId71"/>
    <p:sldId id="1592" r:id="rId72"/>
    <p:sldId id="1395" r:id="rId73"/>
    <p:sldId id="1396" r:id="rId74"/>
    <p:sldId id="1400" r:id="rId75"/>
    <p:sldId id="1398" r:id="rId76"/>
    <p:sldId id="1399" r:id="rId77"/>
    <p:sldId id="1380" r:id="rId78"/>
    <p:sldId id="1381" r:id="rId79"/>
    <p:sldId id="1394" r:id="rId80"/>
    <p:sldId id="1610" r:id="rId81"/>
    <p:sldId id="1612" r:id="rId82"/>
    <p:sldId id="1605" r:id="rId83"/>
    <p:sldId id="1606" r:id="rId84"/>
    <p:sldId id="1607" r:id="rId85"/>
    <p:sldId id="1608" r:id="rId86"/>
    <p:sldId id="1583" r:id="rId87"/>
    <p:sldId id="1365" r:id="rId88"/>
    <p:sldId id="1584" r:id="rId89"/>
    <p:sldId id="445" r:id="rId90"/>
    <p:sldId id="1582" r:id="rId91"/>
    <p:sldId id="450" r:id="rId92"/>
    <p:sldId id="473" r:id="rId93"/>
    <p:sldId id="1570" r:id="rId94"/>
  </p:sldIdLst>
  <p:sldSz cx="12192000" cy="6858000"/>
  <p:notesSz cx="7315200" cy="9601200"/>
  <p:embeddedFontLst>
    <p:embeddedFont>
      <p:font typeface="Arial Black" panose="020B0A04020102020204" pitchFamily="34" charset="0"/>
      <p:bold r:id="rId97"/>
    </p:embeddedFon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Century Gothic" panose="020B0502020202020204" pitchFamily="34" charset="0"/>
      <p:regular r:id="rId104"/>
      <p:bold r:id="rId105"/>
      <p:italic r:id="rId106"/>
      <p:boldItalic r:id="rId107"/>
    </p:embeddedFont>
    <p:embeddedFont>
      <p:font typeface="Palatino Linotype" panose="02040502050505030304" pitchFamily="18" charset="0"/>
      <p:regular r:id="rId108"/>
      <p:bold r:id="rId109"/>
      <p:italic r:id="rId110"/>
      <p:boldItalic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4080" userDrawn="1">
          <p15:clr>
            <a:srgbClr val="A4A3A4"/>
          </p15:clr>
        </p15:guide>
        <p15:guide id="3" orient="horz" pos="1104" userDrawn="1">
          <p15:clr>
            <a:srgbClr val="A4A3A4"/>
          </p15:clr>
        </p15:guide>
        <p15:guide id="4" pos="3408" userDrawn="1">
          <p15:clr>
            <a:srgbClr val="A4A3A4"/>
          </p15:clr>
        </p15:guide>
        <p15:guide id="5" orient="horz" pos="4176" userDrawn="1">
          <p15:clr>
            <a:srgbClr val="A4A3A4"/>
          </p15:clr>
        </p15:guide>
        <p15:guide id="6" pos="1296" userDrawn="1">
          <p15:clr>
            <a:srgbClr val="A4A3A4"/>
          </p15:clr>
        </p15:guide>
        <p15:guide id="7" pos="6514" userDrawn="1">
          <p15:clr>
            <a:srgbClr val="A4A3A4"/>
          </p15:clr>
        </p15:guide>
        <p15:guide id="8" orient="horz" pos="3456" userDrawn="1">
          <p15:clr>
            <a:srgbClr val="A4A3A4"/>
          </p15:clr>
        </p15:guide>
        <p15:guide id="9" orient="horz" userDrawn="1">
          <p15:clr>
            <a:srgbClr val="A4A3A4"/>
          </p15:clr>
        </p15:guide>
        <p15:guide id="10" orient="horz" pos="1392" userDrawn="1">
          <p15:clr>
            <a:srgbClr val="A4A3A4"/>
          </p15:clr>
        </p15:guide>
        <p15:guide id="11" pos="3168" userDrawn="1">
          <p15:clr>
            <a:srgbClr val="A4A3A4"/>
          </p15:clr>
        </p15:guide>
        <p15:guide id="12" pos="364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A8"/>
    <a:srgbClr val="E60000"/>
    <a:srgbClr val="A50F15"/>
    <a:srgbClr val="3C7D36"/>
    <a:srgbClr val="008000"/>
    <a:srgbClr val="2D61B8"/>
    <a:srgbClr val="004DA8"/>
    <a:srgbClr val="9EAAD7"/>
    <a:srgbClr val="627FC7"/>
    <a:srgbClr val="FEEB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3515" autoAdjust="0"/>
  </p:normalViewPr>
  <p:slideViewPr>
    <p:cSldViewPr>
      <p:cViewPr varScale="1">
        <p:scale>
          <a:sx n="62" d="100"/>
          <a:sy n="62" d="100"/>
        </p:scale>
        <p:origin x="102" y="33"/>
      </p:cViewPr>
      <p:guideLst>
        <p:guide orient="horz" pos="576"/>
        <p:guide pos="4080"/>
        <p:guide orient="horz" pos="1104"/>
        <p:guide pos="3408"/>
        <p:guide orient="horz" pos="4176"/>
        <p:guide pos="1296"/>
        <p:guide pos="6514"/>
        <p:guide orient="horz" pos="3456"/>
        <p:guide orient="horz"/>
        <p:guide orient="horz" pos="1392"/>
        <p:guide pos="3168"/>
        <p:guide pos="3648"/>
      </p:guideLst>
    </p:cSldViewPr>
  </p:slideViewPr>
  <p:outlineViewPr>
    <p:cViewPr>
      <p:scale>
        <a:sx n="33" d="100"/>
        <a:sy n="33" d="100"/>
      </p:scale>
      <p:origin x="0" y="0"/>
    </p:cViewPr>
  </p:outlineViewPr>
  <p:notesTextViewPr>
    <p:cViewPr>
      <p:scale>
        <a:sx n="3" d="2"/>
        <a:sy n="3" d="2"/>
      </p:scale>
      <p:origin x="0" y="0"/>
    </p:cViewPr>
  </p:notesTextViewPr>
  <p:sorterViewPr>
    <p:cViewPr>
      <p:scale>
        <a:sx n="74" d="100"/>
        <a:sy n="74" d="100"/>
      </p:scale>
      <p:origin x="0" y="0"/>
    </p:cViewPr>
  </p:sorterViewPr>
  <p:notesViewPr>
    <p:cSldViewPr>
      <p:cViewPr>
        <p:scale>
          <a:sx n="100" d="100"/>
          <a:sy n="100" d="100"/>
        </p:scale>
        <p:origin x="2400" y="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font" Target="fonts/font1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6.fntdata"/><Relationship Id="rId110" Type="http://schemas.openxmlformats.org/officeDocument/2006/relationships/font" Target="fonts/font14.fntdata"/><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7.fntdata"/><Relationship Id="rId10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0.fntdata"/><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3.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Black" panose="020B0A04020102020204" pitchFamily="34" charset="0"/>
                <a:ea typeface="+mn-ea"/>
                <a:cs typeface="+mn-cs"/>
              </a:defRPr>
            </a:pPr>
            <a:r>
              <a:rPr lang="en-US" sz="1600" b="1" dirty="0">
                <a:latin typeface="Arial Black" panose="020B0A04020102020204" pitchFamily="34" charset="0"/>
              </a:rPr>
              <a:t>Medical Challenges</a:t>
            </a:r>
          </a:p>
        </c:rich>
      </c:tx>
      <c:layout>
        <c:manualLayout>
          <c:xMode val="edge"/>
          <c:yMode val="edge"/>
          <c:x val="0.33092060016562103"/>
          <c:y val="3.240740740740740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Could not afford a doctor</c:v>
                </c:pt>
                <c:pt idx="1">
                  <c:v>Had a routine check-up in past year</c:v>
                </c:pt>
                <c:pt idx="2">
                  <c:v>Never had a routine check-up</c:v>
                </c:pt>
                <c:pt idx="3">
                  <c:v>Do not have a personal doctor or health care provider</c:v>
                </c:pt>
                <c:pt idx="4">
                  <c:v>Received late or no pre-natal care</c:v>
                </c:pt>
              </c:strCache>
            </c:strRef>
          </c:cat>
          <c:val>
            <c:numRef>
              <c:f>Sheet1!$D$6:$D$10</c:f>
              <c:numCache>
                <c:formatCode>General</c:formatCode>
                <c:ptCount val="5"/>
              </c:numCache>
            </c:numRef>
          </c:val>
          <c:extLst>
            <c:ext xmlns:c16="http://schemas.microsoft.com/office/drawing/2014/chart" uri="{C3380CC4-5D6E-409C-BE32-E72D297353CC}">
              <c16:uniqueId val="{00000000-729C-44DB-BF9C-AA14059D4107}"/>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Could not afford a doctor</c:v>
                </c:pt>
                <c:pt idx="1">
                  <c:v>Had a routine check-up in past year</c:v>
                </c:pt>
                <c:pt idx="2">
                  <c:v>Never had a routine check-up</c:v>
                </c:pt>
                <c:pt idx="3">
                  <c:v>Do not have a personal doctor or health care provider</c:v>
                </c:pt>
                <c:pt idx="4">
                  <c:v>Received late or no pre-natal care</c:v>
                </c:pt>
              </c:strCache>
            </c:strRef>
          </c:cat>
          <c:val>
            <c:numRef>
              <c:f>Sheet1!$E$6:$E$10</c:f>
              <c:numCache>
                <c:formatCode>General</c:formatCode>
                <c:ptCount val="5"/>
              </c:numCache>
            </c:numRef>
          </c:val>
          <c:extLst>
            <c:ext xmlns:c16="http://schemas.microsoft.com/office/drawing/2014/chart" uri="{C3380CC4-5D6E-409C-BE32-E72D297353CC}">
              <c16:uniqueId val="{00000001-729C-44DB-BF9C-AA14059D4107}"/>
            </c:ext>
          </c:extLst>
        </c:ser>
        <c:ser>
          <c:idx val="2"/>
          <c:order val="2"/>
          <c:spPr>
            <a:solidFill>
              <a:schemeClr val="accent5">
                <a:lumMod val="75000"/>
              </a:schemeClr>
            </a:solidFill>
            <a:ln>
              <a:noFill/>
            </a:ln>
            <a:effectLst/>
          </c:spPr>
          <c:invertIfNegative val="0"/>
          <c:dLbls>
            <c:dLbl>
              <c:idx val="0"/>
              <c:tx>
                <c:rich>
                  <a:bodyPr/>
                  <a:lstStyle/>
                  <a:p>
                    <a:fld id="{DA8ADD2F-866E-4709-9740-618D0222D75E}"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29C-44DB-BF9C-AA14059D4107}"/>
                </c:ext>
              </c:extLst>
            </c:dLbl>
            <c:dLbl>
              <c:idx val="1"/>
              <c:tx>
                <c:rich>
                  <a:bodyPr/>
                  <a:lstStyle/>
                  <a:p>
                    <a:fld id="{82603942-A6A9-4028-9302-AE146FCDE5A0}"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9C-44DB-BF9C-AA14059D4107}"/>
                </c:ext>
              </c:extLst>
            </c:dLbl>
            <c:dLbl>
              <c:idx val="2"/>
              <c:tx>
                <c:rich>
                  <a:bodyPr/>
                  <a:lstStyle/>
                  <a:p>
                    <a:fld id="{8C02D00D-8BB7-471B-9C07-D588FA819703}"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29C-44DB-BF9C-AA14059D4107}"/>
                </c:ext>
              </c:extLst>
            </c:dLbl>
            <c:dLbl>
              <c:idx val="3"/>
              <c:tx>
                <c:rich>
                  <a:bodyPr/>
                  <a:lstStyle/>
                  <a:p>
                    <a:fld id="{930CC7D7-DFB2-4022-9839-59E8476DE70E}"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29C-44DB-BF9C-AA14059D4107}"/>
                </c:ext>
              </c:extLst>
            </c:dLbl>
            <c:dLbl>
              <c:idx val="4"/>
              <c:tx>
                <c:rich>
                  <a:bodyPr/>
                  <a:lstStyle/>
                  <a:p>
                    <a:fld id="{D65EF414-C588-4D94-990F-A05C767E1633}"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29C-44DB-BF9C-AA14059D410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Sheet1!$C$6:$C$10</c:f>
              <c:strCache>
                <c:ptCount val="5"/>
                <c:pt idx="0">
                  <c:v>Could not afford a doctor</c:v>
                </c:pt>
                <c:pt idx="1">
                  <c:v>Had a routine check-up in past year</c:v>
                </c:pt>
                <c:pt idx="2">
                  <c:v>Never had a routine check-up</c:v>
                </c:pt>
                <c:pt idx="3">
                  <c:v>Do not have a personal doctor or health care provider</c:v>
                </c:pt>
                <c:pt idx="4">
                  <c:v>Received late or no pre-natal care</c:v>
                </c:pt>
              </c:strCache>
            </c:strRef>
          </c:cat>
          <c:val>
            <c:numRef>
              <c:f>Sheet1!$F$6:$F$10</c:f>
              <c:numCache>
                <c:formatCode>General</c:formatCode>
                <c:ptCount val="5"/>
                <c:pt idx="0">
                  <c:v>22.4</c:v>
                </c:pt>
                <c:pt idx="1">
                  <c:v>64.3</c:v>
                </c:pt>
                <c:pt idx="2">
                  <c:v>9.5</c:v>
                </c:pt>
                <c:pt idx="3">
                  <c:v>47.1</c:v>
                </c:pt>
                <c:pt idx="4">
                  <c:v>11.5</c:v>
                </c:pt>
              </c:numCache>
            </c:numRef>
          </c:val>
          <c:extLst>
            <c:ext xmlns:c16="http://schemas.microsoft.com/office/drawing/2014/chart" uri="{C3380CC4-5D6E-409C-BE32-E72D297353CC}">
              <c16:uniqueId val="{00000007-729C-44DB-BF9C-AA14059D4107}"/>
            </c:ext>
          </c:extLst>
        </c:ser>
        <c:dLbls>
          <c:dLblPos val="outEnd"/>
          <c:showLegendKey val="0"/>
          <c:showVal val="1"/>
          <c:showCatName val="0"/>
          <c:showSerName val="0"/>
          <c:showPercent val="0"/>
          <c:showBubbleSize val="0"/>
        </c:dLbls>
        <c:gapWidth val="141"/>
        <c:overlap val="100"/>
        <c:axId val="591287240"/>
        <c:axId val="591287568"/>
      </c:barChart>
      <c:catAx>
        <c:axId val="5912872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591287568"/>
        <c:crosses val="autoZero"/>
        <c:auto val="1"/>
        <c:lblAlgn val="ctr"/>
        <c:lblOffset val="100"/>
        <c:noMultiLvlLbl val="0"/>
      </c:catAx>
      <c:valAx>
        <c:axId val="591287568"/>
        <c:scaling>
          <c:orientation val="minMax"/>
        </c:scaling>
        <c:delete val="1"/>
        <c:axPos val="r"/>
        <c:numFmt formatCode="General" sourceLinked="1"/>
        <c:majorTickMark val="out"/>
        <c:minorTickMark val="none"/>
        <c:tickLblPos val="nextTo"/>
        <c:crossAx val="59128724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latin typeface="Arial Black" panose="020B0A04020102020204" pitchFamily="34" charset="0"/>
              </a:rPr>
              <a:t>Teen Birth Rate Per 1,000 Births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111087655598008E-2"/>
          <c:y val="0.20101718054473958"/>
          <c:w val="0.93888888888888888"/>
          <c:h val="0.53523673106707759"/>
        </c:manualLayout>
      </c:layout>
      <c:barChart>
        <c:barDir val="col"/>
        <c:grouping val="clustered"/>
        <c:varyColors val="0"/>
        <c:ser>
          <c:idx val="0"/>
          <c:order val="0"/>
          <c:spPr>
            <a:solidFill>
              <a:schemeClr val="accent2">
                <a:lumMod val="50000"/>
              </a:schemeClr>
            </a:solidFill>
            <a:ln>
              <a:noFill/>
            </a:ln>
            <a:effectLst/>
          </c:spPr>
          <c:invertIfNegative val="0"/>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48DF-42E3-8F64-4831EF5E4DB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48DF-42E3-8F64-4831EF5E4DBC}"/>
              </c:ext>
            </c:extLst>
          </c:dPt>
          <c:dLbls>
            <c:dLbl>
              <c:idx val="0"/>
              <c:tx>
                <c:rich>
                  <a:bodyPr/>
                  <a:lstStyle/>
                  <a:p>
                    <a:fld id="{E1D10FCA-BE52-495F-A950-20A5C4B798DA}"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8DF-42E3-8F64-4831EF5E4DBC}"/>
                </c:ext>
              </c:extLst>
            </c:dLbl>
            <c:dLbl>
              <c:idx val="1"/>
              <c:tx>
                <c:rich>
                  <a:bodyPr/>
                  <a:lstStyle/>
                  <a:p>
                    <a:fld id="{FCD28539-0F7B-40B1-92CE-36F2AAD539DD}"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DF-42E3-8F64-4831EF5E4DBC}"/>
                </c:ext>
              </c:extLst>
            </c:dLbl>
            <c:dLbl>
              <c:idx val="2"/>
              <c:tx>
                <c:rich>
                  <a:bodyPr/>
                  <a:lstStyle/>
                  <a:p>
                    <a:fld id="{8AD1FF51-D21C-477E-857D-036CF183D348}"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8DF-42E3-8F64-4831EF5E4DB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Sheet1!$C$30:$C$32</c:f>
              <c:strCache>
                <c:ptCount val="3"/>
                <c:pt idx="0">
                  <c:v>Latino</c:v>
                </c:pt>
                <c:pt idx="1">
                  <c:v>Overall</c:v>
                </c:pt>
                <c:pt idx="2">
                  <c:v>White</c:v>
                </c:pt>
              </c:strCache>
            </c:strRef>
          </c:cat>
          <c:val>
            <c:numRef>
              <c:f>Sheet1!$D$30:$D$32</c:f>
              <c:numCache>
                <c:formatCode>General</c:formatCode>
                <c:ptCount val="3"/>
                <c:pt idx="0">
                  <c:v>35.700000000000003</c:v>
                </c:pt>
                <c:pt idx="1">
                  <c:v>12.3</c:v>
                </c:pt>
                <c:pt idx="2">
                  <c:v>2.6</c:v>
                </c:pt>
              </c:numCache>
            </c:numRef>
          </c:val>
          <c:extLst>
            <c:ext xmlns:c16="http://schemas.microsoft.com/office/drawing/2014/chart" uri="{C3380CC4-5D6E-409C-BE32-E72D297353CC}">
              <c16:uniqueId val="{00000005-48DF-42E3-8F64-4831EF5E4DBC}"/>
            </c:ext>
          </c:extLst>
        </c:ser>
        <c:dLbls>
          <c:showLegendKey val="0"/>
          <c:showVal val="0"/>
          <c:showCatName val="0"/>
          <c:showSerName val="0"/>
          <c:showPercent val="0"/>
          <c:showBubbleSize val="0"/>
        </c:dLbls>
        <c:gapWidth val="167"/>
        <c:overlap val="77"/>
        <c:axId val="1024182752"/>
        <c:axId val="1024176848"/>
      </c:barChart>
      <c:catAx>
        <c:axId val="102418275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1024176848"/>
        <c:crosses val="autoZero"/>
        <c:auto val="1"/>
        <c:lblAlgn val="ctr"/>
        <c:lblOffset val="100"/>
        <c:noMultiLvlLbl val="0"/>
      </c:catAx>
      <c:valAx>
        <c:axId val="1024176848"/>
        <c:scaling>
          <c:orientation val="minMax"/>
        </c:scaling>
        <c:delete val="1"/>
        <c:axPos val="l"/>
        <c:numFmt formatCode="General" sourceLinked="1"/>
        <c:majorTickMark val="out"/>
        <c:minorTickMark val="none"/>
        <c:tickLblPos val="nextTo"/>
        <c:crossAx val="1024182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DB55F-E6D8-42D1-BD61-607C11C3FA7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6F0134F6-51BD-4CFF-8058-9BA45BD1D043}">
      <dgm:prSet phldrT="[Text]" custT="1"/>
      <dgm:spPr>
        <a:solidFill>
          <a:srgbClr val="5DF16B"/>
        </a:solidFill>
      </dgm:spPr>
      <dgm:t>
        <a:bodyPr/>
        <a:lstStyle/>
        <a:p>
          <a:r>
            <a:rPr lang="en-US" sz="1800" b="1" dirty="0">
              <a:solidFill>
                <a:schemeClr val="tx1"/>
              </a:solidFill>
            </a:rPr>
            <a:t>Park and Leisure Agencies</a:t>
          </a:r>
        </a:p>
      </dgm:t>
    </dgm:pt>
    <dgm:pt modelId="{DA10F521-33E0-457A-86EF-0DB9FCA884E2}" type="parTrans" cxnId="{7C3BDEA0-67E9-43BF-8F98-A1AEB72A7498}">
      <dgm:prSet/>
      <dgm:spPr>
        <a:ln>
          <a:solidFill>
            <a:schemeClr val="tx1"/>
          </a:solidFill>
        </a:ln>
      </dgm:spPr>
      <dgm:t>
        <a:bodyPr/>
        <a:lstStyle/>
        <a:p>
          <a:endParaRPr lang="en-US"/>
        </a:p>
      </dgm:t>
    </dgm:pt>
    <dgm:pt modelId="{E5066880-98D2-4227-81B6-F79FE4A3DD15}" type="sibTrans" cxnId="{7C3BDEA0-67E9-43BF-8F98-A1AEB72A7498}">
      <dgm:prSet/>
      <dgm:spPr/>
      <dgm:t>
        <a:bodyPr/>
        <a:lstStyle/>
        <a:p>
          <a:endParaRPr lang="en-US"/>
        </a:p>
      </dgm:t>
    </dgm:pt>
    <dgm:pt modelId="{A147B524-6E76-41D3-8352-E26530BC588B}">
      <dgm:prSet phldrT="[Text]" custT="1"/>
      <dgm:spPr>
        <a:solidFill>
          <a:srgbClr val="00B0F0"/>
        </a:solidFill>
      </dgm:spPr>
      <dgm:t>
        <a:bodyPr/>
        <a:lstStyle/>
        <a:p>
          <a:r>
            <a:rPr lang="en-US" sz="1800" b="1" dirty="0">
              <a:solidFill>
                <a:schemeClr val="tx1"/>
              </a:solidFill>
            </a:rPr>
            <a:t>Health Providers</a:t>
          </a:r>
        </a:p>
      </dgm:t>
    </dgm:pt>
    <dgm:pt modelId="{90E36323-06A6-410C-B95E-26A171EC47E5}" type="parTrans" cxnId="{1710702D-6366-42F2-A3EE-0BF04623C703}">
      <dgm:prSet/>
      <dgm:spPr>
        <a:ln>
          <a:solidFill>
            <a:schemeClr val="tx1"/>
          </a:solidFill>
        </a:ln>
      </dgm:spPr>
      <dgm:t>
        <a:bodyPr/>
        <a:lstStyle/>
        <a:p>
          <a:endParaRPr lang="en-US"/>
        </a:p>
      </dgm:t>
    </dgm:pt>
    <dgm:pt modelId="{CED37CAB-3F98-42E6-848D-AE46022F0F85}" type="sibTrans" cxnId="{1710702D-6366-42F2-A3EE-0BF04623C703}">
      <dgm:prSet/>
      <dgm:spPr/>
      <dgm:t>
        <a:bodyPr/>
        <a:lstStyle/>
        <a:p>
          <a:endParaRPr lang="en-US"/>
        </a:p>
      </dgm:t>
    </dgm:pt>
    <dgm:pt modelId="{C8FA13F4-B721-4F41-A714-3DA577DCE11F}">
      <dgm:prSet phldrT="[Text]"/>
      <dgm:spPr>
        <a:solidFill>
          <a:srgbClr val="FF6600"/>
        </a:solidFill>
      </dgm:spPr>
      <dgm:t>
        <a:bodyPr/>
        <a:lstStyle/>
        <a:p>
          <a:r>
            <a:rPr lang="en-US" b="1" dirty="0">
              <a:solidFill>
                <a:schemeClr val="tx1"/>
              </a:solidFill>
            </a:rPr>
            <a:t>Community Outreach</a:t>
          </a:r>
        </a:p>
      </dgm:t>
    </dgm:pt>
    <dgm:pt modelId="{497A85D0-1C3E-44B7-B20D-7EEB89E2F0FC}" type="parTrans" cxnId="{1D1676D9-FB25-4995-881B-87B6666209B9}">
      <dgm:prSet/>
      <dgm:spPr>
        <a:ln>
          <a:solidFill>
            <a:schemeClr val="tx1"/>
          </a:solidFill>
        </a:ln>
      </dgm:spPr>
      <dgm:t>
        <a:bodyPr/>
        <a:lstStyle/>
        <a:p>
          <a:endParaRPr lang="en-US"/>
        </a:p>
      </dgm:t>
    </dgm:pt>
    <dgm:pt modelId="{73134E41-45CA-467C-93E5-543E6B9A4D02}" type="sibTrans" cxnId="{1D1676D9-FB25-4995-881B-87B6666209B9}">
      <dgm:prSet/>
      <dgm:spPr/>
      <dgm:t>
        <a:bodyPr/>
        <a:lstStyle/>
        <a:p>
          <a:endParaRPr lang="en-US"/>
        </a:p>
      </dgm:t>
    </dgm:pt>
    <dgm:pt modelId="{80BB2DE8-5544-411B-9D9B-FC547E50DF89}" type="pres">
      <dgm:prSet presAssocID="{67DDB55F-E6D8-42D1-BD61-607C11C3FA77}" presName="composite" presStyleCnt="0">
        <dgm:presLayoutVars>
          <dgm:chMax val="5"/>
          <dgm:dir/>
          <dgm:animLvl val="ctr"/>
          <dgm:resizeHandles val="exact"/>
        </dgm:presLayoutVars>
      </dgm:prSet>
      <dgm:spPr/>
    </dgm:pt>
    <dgm:pt modelId="{21F7F9D8-BBA0-4F8A-8D93-91921B6AA41E}" type="pres">
      <dgm:prSet presAssocID="{67DDB55F-E6D8-42D1-BD61-607C11C3FA77}" presName="cycle" presStyleCnt="0"/>
      <dgm:spPr/>
    </dgm:pt>
    <dgm:pt modelId="{0E2DB7DD-8297-4133-A868-DA73E2D6177A}" type="pres">
      <dgm:prSet presAssocID="{67DDB55F-E6D8-42D1-BD61-607C11C3FA77}" presName="centerShape" presStyleCnt="0"/>
      <dgm:spPr/>
    </dgm:pt>
    <dgm:pt modelId="{85BC11FF-F760-47B4-8A49-0F6C4262548F}" type="pres">
      <dgm:prSet presAssocID="{67DDB55F-E6D8-42D1-BD61-607C11C3FA77}" presName="connSite" presStyleLbl="node1" presStyleIdx="0" presStyleCnt="4"/>
      <dgm:spPr/>
    </dgm:pt>
    <dgm:pt modelId="{108733DD-87F0-4DE1-8707-22742C4E1C19}" type="pres">
      <dgm:prSet presAssocID="{67DDB55F-E6D8-42D1-BD61-607C11C3FA77}" presName="visible" presStyleLbl="node1" presStyleIdx="0" presStyleCnt="4" custScaleX="108791" custScaleY="100433" custLinFactNeighborX="-20317" custLinFactNeighborY="-351"/>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amily with girl"/>
        </a:ext>
      </dgm:extLst>
    </dgm:pt>
    <dgm:pt modelId="{15E9F39C-A6F8-4662-B141-9A1629D2F034}" type="pres">
      <dgm:prSet presAssocID="{DA10F521-33E0-457A-86EF-0DB9FCA884E2}" presName="Name25" presStyleLbl="parChTrans1D1" presStyleIdx="0" presStyleCnt="3"/>
      <dgm:spPr/>
    </dgm:pt>
    <dgm:pt modelId="{D833FC4C-8EA5-468A-9D4E-EAA7EF6B08E0}" type="pres">
      <dgm:prSet presAssocID="{6F0134F6-51BD-4CFF-8058-9BA45BD1D043}" presName="node" presStyleCnt="0"/>
      <dgm:spPr/>
    </dgm:pt>
    <dgm:pt modelId="{EF5F5573-CEA5-4E0D-B1CC-DC956744144C}" type="pres">
      <dgm:prSet presAssocID="{6F0134F6-51BD-4CFF-8058-9BA45BD1D043}" presName="parentNode" presStyleLbl="node1" presStyleIdx="1" presStyleCnt="4">
        <dgm:presLayoutVars>
          <dgm:chMax val="1"/>
          <dgm:bulletEnabled val="1"/>
        </dgm:presLayoutVars>
      </dgm:prSet>
      <dgm:spPr/>
    </dgm:pt>
    <dgm:pt modelId="{5EC94EC2-6FF5-4BD5-B4C8-EFD365DD11FE}" type="pres">
      <dgm:prSet presAssocID="{6F0134F6-51BD-4CFF-8058-9BA45BD1D043}" presName="childNode" presStyleLbl="revTx" presStyleIdx="0" presStyleCnt="0">
        <dgm:presLayoutVars>
          <dgm:bulletEnabled val="1"/>
        </dgm:presLayoutVars>
      </dgm:prSet>
      <dgm:spPr/>
    </dgm:pt>
    <dgm:pt modelId="{235B9510-C4F0-46F8-92FB-BB6ABAC8D006}" type="pres">
      <dgm:prSet presAssocID="{90E36323-06A6-410C-B95E-26A171EC47E5}" presName="Name25" presStyleLbl="parChTrans1D1" presStyleIdx="1" presStyleCnt="3"/>
      <dgm:spPr/>
    </dgm:pt>
    <dgm:pt modelId="{B7AB65BD-8656-4394-B458-5F778CE474CC}" type="pres">
      <dgm:prSet presAssocID="{A147B524-6E76-41D3-8352-E26530BC588B}" presName="node" presStyleCnt="0"/>
      <dgm:spPr/>
    </dgm:pt>
    <dgm:pt modelId="{ED5C8C15-DD7B-435F-9E82-B98414113C07}" type="pres">
      <dgm:prSet presAssocID="{A147B524-6E76-41D3-8352-E26530BC588B}" presName="parentNode" presStyleLbl="node1" presStyleIdx="2" presStyleCnt="4" custScaleX="100825" custScaleY="105484">
        <dgm:presLayoutVars>
          <dgm:chMax val="1"/>
          <dgm:bulletEnabled val="1"/>
        </dgm:presLayoutVars>
      </dgm:prSet>
      <dgm:spPr/>
    </dgm:pt>
    <dgm:pt modelId="{9C668430-5C07-45F6-B7E1-7A6955842287}" type="pres">
      <dgm:prSet presAssocID="{A147B524-6E76-41D3-8352-E26530BC588B}" presName="childNode" presStyleLbl="revTx" presStyleIdx="0" presStyleCnt="0">
        <dgm:presLayoutVars>
          <dgm:bulletEnabled val="1"/>
        </dgm:presLayoutVars>
      </dgm:prSet>
      <dgm:spPr/>
    </dgm:pt>
    <dgm:pt modelId="{4A443AD3-E602-4160-B909-74EC0F26C371}" type="pres">
      <dgm:prSet presAssocID="{497A85D0-1C3E-44B7-B20D-7EEB89E2F0FC}" presName="Name25" presStyleLbl="parChTrans1D1" presStyleIdx="2" presStyleCnt="3"/>
      <dgm:spPr/>
    </dgm:pt>
    <dgm:pt modelId="{6AE2F82D-0995-4335-9E7A-BF77A383ABFD}" type="pres">
      <dgm:prSet presAssocID="{C8FA13F4-B721-4F41-A714-3DA577DCE11F}" presName="node" presStyleCnt="0"/>
      <dgm:spPr/>
    </dgm:pt>
    <dgm:pt modelId="{DDCB74D7-5830-422E-BE65-19438E313EEC}" type="pres">
      <dgm:prSet presAssocID="{C8FA13F4-B721-4F41-A714-3DA577DCE11F}" presName="parentNode" presStyleLbl="node1" presStyleIdx="3" presStyleCnt="4">
        <dgm:presLayoutVars>
          <dgm:chMax val="1"/>
          <dgm:bulletEnabled val="1"/>
        </dgm:presLayoutVars>
      </dgm:prSet>
      <dgm:spPr/>
    </dgm:pt>
    <dgm:pt modelId="{41F65B63-759B-48DB-936C-4BB2BBBFF94D}" type="pres">
      <dgm:prSet presAssocID="{C8FA13F4-B721-4F41-A714-3DA577DCE11F}" presName="childNode" presStyleLbl="revTx" presStyleIdx="0" presStyleCnt="0">
        <dgm:presLayoutVars>
          <dgm:bulletEnabled val="1"/>
        </dgm:presLayoutVars>
      </dgm:prSet>
      <dgm:spPr/>
    </dgm:pt>
  </dgm:ptLst>
  <dgm:cxnLst>
    <dgm:cxn modelId="{968A020F-9CA0-4C8F-908A-8F5BDB1EF175}" type="presOf" srcId="{C8FA13F4-B721-4F41-A714-3DA577DCE11F}" destId="{DDCB74D7-5830-422E-BE65-19438E313EEC}" srcOrd="0" destOrd="0" presId="urn:microsoft.com/office/officeart/2005/8/layout/radial2"/>
    <dgm:cxn modelId="{1710702D-6366-42F2-A3EE-0BF04623C703}" srcId="{67DDB55F-E6D8-42D1-BD61-607C11C3FA77}" destId="{A147B524-6E76-41D3-8352-E26530BC588B}" srcOrd="1" destOrd="0" parTransId="{90E36323-06A6-410C-B95E-26A171EC47E5}" sibTransId="{CED37CAB-3F98-42E6-848D-AE46022F0F85}"/>
    <dgm:cxn modelId="{108E6235-22AF-41BD-84BB-28DD441314B3}" type="presOf" srcId="{A147B524-6E76-41D3-8352-E26530BC588B}" destId="{ED5C8C15-DD7B-435F-9E82-B98414113C07}" srcOrd="0" destOrd="0" presId="urn:microsoft.com/office/officeart/2005/8/layout/radial2"/>
    <dgm:cxn modelId="{9923C74A-9857-48C2-8222-281F1D49FCD9}" type="presOf" srcId="{497A85D0-1C3E-44B7-B20D-7EEB89E2F0FC}" destId="{4A443AD3-E602-4160-B909-74EC0F26C371}" srcOrd="0" destOrd="0" presId="urn:microsoft.com/office/officeart/2005/8/layout/radial2"/>
    <dgm:cxn modelId="{7C3BDEA0-67E9-43BF-8F98-A1AEB72A7498}" srcId="{67DDB55F-E6D8-42D1-BD61-607C11C3FA77}" destId="{6F0134F6-51BD-4CFF-8058-9BA45BD1D043}" srcOrd="0" destOrd="0" parTransId="{DA10F521-33E0-457A-86EF-0DB9FCA884E2}" sibTransId="{E5066880-98D2-4227-81B6-F79FE4A3DD15}"/>
    <dgm:cxn modelId="{49BDD8A4-CD17-4CA4-B9A7-02EFE55BF519}" type="presOf" srcId="{67DDB55F-E6D8-42D1-BD61-607C11C3FA77}" destId="{80BB2DE8-5544-411B-9D9B-FC547E50DF89}" srcOrd="0" destOrd="0" presId="urn:microsoft.com/office/officeart/2005/8/layout/radial2"/>
    <dgm:cxn modelId="{E308D7C4-1660-44DB-8E09-219A0752FFB1}" type="presOf" srcId="{90E36323-06A6-410C-B95E-26A171EC47E5}" destId="{235B9510-C4F0-46F8-92FB-BB6ABAC8D006}" srcOrd="0" destOrd="0" presId="urn:microsoft.com/office/officeart/2005/8/layout/radial2"/>
    <dgm:cxn modelId="{3D7262D7-6746-46F6-AFE2-B3AE99666716}" type="presOf" srcId="{DA10F521-33E0-457A-86EF-0DB9FCA884E2}" destId="{15E9F39C-A6F8-4662-B141-9A1629D2F034}" srcOrd="0" destOrd="0" presId="urn:microsoft.com/office/officeart/2005/8/layout/radial2"/>
    <dgm:cxn modelId="{1D1676D9-FB25-4995-881B-87B6666209B9}" srcId="{67DDB55F-E6D8-42D1-BD61-607C11C3FA77}" destId="{C8FA13F4-B721-4F41-A714-3DA577DCE11F}" srcOrd="2" destOrd="0" parTransId="{497A85D0-1C3E-44B7-B20D-7EEB89E2F0FC}" sibTransId="{73134E41-45CA-467C-93E5-543E6B9A4D02}"/>
    <dgm:cxn modelId="{ED944FFC-6A56-4BEF-A9F5-0A2D54D64E56}" type="presOf" srcId="{6F0134F6-51BD-4CFF-8058-9BA45BD1D043}" destId="{EF5F5573-CEA5-4E0D-B1CC-DC956744144C}" srcOrd="0" destOrd="0" presId="urn:microsoft.com/office/officeart/2005/8/layout/radial2"/>
    <dgm:cxn modelId="{ADABE00B-3D7C-4120-9BA5-91A16B353216}" type="presParOf" srcId="{80BB2DE8-5544-411B-9D9B-FC547E50DF89}" destId="{21F7F9D8-BBA0-4F8A-8D93-91921B6AA41E}" srcOrd="0" destOrd="0" presId="urn:microsoft.com/office/officeart/2005/8/layout/radial2"/>
    <dgm:cxn modelId="{69131446-BB7A-4811-A685-E83644B3F022}" type="presParOf" srcId="{21F7F9D8-BBA0-4F8A-8D93-91921B6AA41E}" destId="{0E2DB7DD-8297-4133-A868-DA73E2D6177A}" srcOrd="0" destOrd="0" presId="urn:microsoft.com/office/officeart/2005/8/layout/radial2"/>
    <dgm:cxn modelId="{B6E40827-E179-4BD8-9B84-26CDDC17F831}" type="presParOf" srcId="{0E2DB7DD-8297-4133-A868-DA73E2D6177A}" destId="{85BC11FF-F760-47B4-8A49-0F6C4262548F}" srcOrd="0" destOrd="0" presId="urn:microsoft.com/office/officeart/2005/8/layout/radial2"/>
    <dgm:cxn modelId="{6F5DB96E-103E-4611-A5CC-0CB0E9F6C198}" type="presParOf" srcId="{0E2DB7DD-8297-4133-A868-DA73E2D6177A}" destId="{108733DD-87F0-4DE1-8707-22742C4E1C19}" srcOrd="1" destOrd="0" presId="urn:microsoft.com/office/officeart/2005/8/layout/radial2"/>
    <dgm:cxn modelId="{620C327A-6303-4121-870D-A92EFCCAF5E3}" type="presParOf" srcId="{21F7F9D8-BBA0-4F8A-8D93-91921B6AA41E}" destId="{15E9F39C-A6F8-4662-B141-9A1629D2F034}" srcOrd="1" destOrd="0" presId="urn:microsoft.com/office/officeart/2005/8/layout/radial2"/>
    <dgm:cxn modelId="{8A736E29-A50E-4178-94DE-C3D89F99899B}" type="presParOf" srcId="{21F7F9D8-BBA0-4F8A-8D93-91921B6AA41E}" destId="{D833FC4C-8EA5-468A-9D4E-EAA7EF6B08E0}" srcOrd="2" destOrd="0" presId="urn:microsoft.com/office/officeart/2005/8/layout/radial2"/>
    <dgm:cxn modelId="{ECA701B8-D8A0-4EFC-B3D0-92D0D8055220}" type="presParOf" srcId="{D833FC4C-8EA5-468A-9D4E-EAA7EF6B08E0}" destId="{EF5F5573-CEA5-4E0D-B1CC-DC956744144C}" srcOrd="0" destOrd="0" presId="urn:microsoft.com/office/officeart/2005/8/layout/radial2"/>
    <dgm:cxn modelId="{0D095DA0-0EC5-4FD1-B828-388670625FE9}" type="presParOf" srcId="{D833FC4C-8EA5-468A-9D4E-EAA7EF6B08E0}" destId="{5EC94EC2-6FF5-4BD5-B4C8-EFD365DD11FE}" srcOrd="1" destOrd="0" presId="urn:microsoft.com/office/officeart/2005/8/layout/radial2"/>
    <dgm:cxn modelId="{C4CE3FC7-A294-4082-8C5A-73418B775FDF}" type="presParOf" srcId="{21F7F9D8-BBA0-4F8A-8D93-91921B6AA41E}" destId="{235B9510-C4F0-46F8-92FB-BB6ABAC8D006}" srcOrd="3" destOrd="0" presId="urn:microsoft.com/office/officeart/2005/8/layout/radial2"/>
    <dgm:cxn modelId="{26794F5F-D0F9-49F2-AE23-2386EA0A881D}" type="presParOf" srcId="{21F7F9D8-BBA0-4F8A-8D93-91921B6AA41E}" destId="{B7AB65BD-8656-4394-B458-5F778CE474CC}" srcOrd="4" destOrd="0" presId="urn:microsoft.com/office/officeart/2005/8/layout/radial2"/>
    <dgm:cxn modelId="{DCCC0472-DDBF-47C2-91E1-D966C326290C}" type="presParOf" srcId="{B7AB65BD-8656-4394-B458-5F778CE474CC}" destId="{ED5C8C15-DD7B-435F-9E82-B98414113C07}" srcOrd="0" destOrd="0" presId="urn:microsoft.com/office/officeart/2005/8/layout/radial2"/>
    <dgm:cxn modelId="{E0888DE9-FE40-4BCE-B16C-EA7B7178A06F}" type="presParOf" srcId="{B7AB65BD-8656-4394-B458-5F778CE474CC}" destId="{9C668430-5C07-45F6-B7E1-7A6955842287}" srcOrd="1" destOrd="0" presId="urn:microsoft.com/office/officeart/2005/8/layout/radial2"/>
    <dgm:cxn modelId="{8678AA3E-4292-4EB8-9445-507AAA9EAD42}" type="presParOf" srcId="{21F7F9D8-BBA0-4F8A-8D93-91921B6AA41E}" destId="{4A443AD3-E602-4160-B909-74EC0F26C371}" srcOrd="5" destOrd="0" presId="urn:microsoft.com/office/officeart/2005/8/layout/radial2"/>
    <dgm:cxn modelId="{8BD9D857-6483-474B-B48D-D90B38AD3E21}" type="presParOf" srcId="{21F7F9D8-BBA0-4F8A-8D93-91921B6AA41E}" destId="{6AE2F82D-0995-4335-9E7A-BF77A383ABFD}" srcOrd="6" destOrd="0" presId="urn:microsoft.com/office/officeart/2005/8/layout/radial2"/>
    <dgm:cxn modelId="{FDFC8AA6-681C-48A0-8466-CF030A96BA43}" type="presParOf" srcId="{6AE2F82D-0995-4335-9E7A-BF77A383ABFD}" destId="{DDCB74D7-5830-422E-BE65-19438E313EEC}" srcOrd="0" destOrd="0" presId="urn:microsoft.com/office/officeart/2005/8/layout/radial2"/>
    <dgm:cxn modelId="{F0EC4072-8039-40E8-B945-4A36923D10EF}" type="presParOf" srcId="{6AE2F82D-0995-4335-9E7A-BF77A383ABFD}" destId="{41F65B63-759B-48DB-936C-4BB2BBBFF94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43AD3-E602-4160-B909-74EC0F26C371}">
      <dsp:nvSpPr>
        <dsp:cNvPr id="0" name=""/>
        <dsp:cNvSpPr/>
      </dsp:nvSpPr>
      <dsp:spPr>
        <a:xfrm rot="2561852">
          <a:off x="3569420" y="3840200"/>
          <a:ext cx="829304" cy="47109"/>
        </a:xfrm>
        <a:custGeom>
          <a:avLst/>
          <a:gdLst/>
          <a:ahLst/>
          <a:cxnLst/>
          <a:rect l="0" t="0" r="0" b="0"/>
          <a:pathLst>
            <a:path>
              <a:moveTo>
                <a:pt x="0" y="23554"/>
              </a:moveTo>
              <a:lnTo>
                <a:pt x="829304" y="2355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35B9510-C4F0-46F8-92FB-BB6ABAC8D006}">
      <dsp:nvSpPr>
        <dsp:cNvPr id="0" name=""/>
        <dsp:cNvSpPr/>
      </dsp:nvSpPr>
      <dsp:spPr>
        <a:xfrm>
          <a:off x="3679326" y="2710558"/>
          <a:ext cx="913697" cy="47109"/>
        </a:xfrm>
        <a:custGeom>
          <a:avLst/>
          <a:gdLst/>
          <a:ahLst/>
          <a:cxnLst/>
          <a:rect l="0" t="0" r="0" b="0"/>
          <a:pathLst>
            <a:path>
              <a:moveTo>
                <a:pt x="0" y="23554"/>
              </a:moveTo>
              <a:lnTo>
                <a:pt x="913697" y="2355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5E9F39C-A6F8-4662-B141-9A1629D2F034}">
      <dsp:nvSpPr>
        <dsp:cNvPr id="0" name=""/>
        <dsp:cNvSpPr/>
      </dsp:nvSpPr>
      <dsp:spPr>
        <a:xfrm rot="19038148">
          <a:off x="3569420" y="1580917"/>
          <a:ext cx="829304" cy="47109"/>
        </a:xfrm>
        <a:custGeom>
          <a:avLst/>
          <a:gdLst/>
          <a:ahLst/>
          <a:cxnLst/>
          <a:rect l="0" t="0" r="0" b="0"/>
          <a:pathLst>
            <a:path>
              <a:moveTo>
                <a:pt x="0" y="23554"/>
              </a:moveTo>
              <a:lnTo>
                <a:pt x="829304" y="2355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08733DD-87F0-4DE1-8707-22742C4E1C19}">
      <dsp:nvSpPr>
        <dsp:cNvPr id="0" name=""/>
        <dsp:cNvSpPr/>
      </dsp:nvSpPr>
      <dsp:spPr>
        <a:xfrm>
          <a:off x="796895" y="1405574"/>
          <a:ext cx="2858220" cy="2638634"/>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F5573-CEA5-4E0D-B1CC-DC956744144C}">
      <dsp:nvSpPr>
        <dsp:cNvPr id="0" name=""/>
        <dsp:cNvSpPr/>
      </dsp:nvSpPr>
      <dsp:spPr>
        <a:xfrm>
          <a:off x="4079907" y="622"/>
          <a:ext cx="1576355" cy="1576355"/>
        </a:xfrm>
        <a:prstGeom prst="ellipse">
          <a:avLst/>
        </a:prstGeom>
        <a:solidFill>
          <a:srgbClr val="5DF1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Park and Leisure Agencies</a:t>
          </a:r>
        </a:p>
      </dsp:txBody>
      <dsp:txXfrm>
        <a:off x="4310759" y="231474"/>
        <a:ext cx="1114651" cy="1114651"/>
      </dsp:txXfrm>
    </dsp:sp>
    <dsp:sp modelId="{ED5C8C15-DD7B-435F-9E82-B98414113C07}">
      <dsp:nvSpPr>
        <dsp:cNvPr id="0" name=""/>
        <dsp:cNvSpPr/>
      </dsp:nvSpPr>
      <dsp:spPr>
        <a:xfrm>
          <a:off x="4593024" y="1902712"/>
          <a:ext cx="1589359" cy="1662802"/>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Health Providers</a:t>
          </a:r>
        </a:p>
      </dsp:txBody>
      <dsp:txXfrm>
        <a:off x="4825780" y="2146224"/>
        <a:ext cx="1123847" cy="1175778"/>
      </dsp:txXfrm>
    </dsp:sp>
    <dsp:sp modelId="{DDCB74D7-5830-422E-BE65-19438E313EEC}">
      <dsp:nvSpPr>
        <dsp:cNvPr id="0" name=""/>
        <dsp:cNvSpPr/>
      </dsp:nvSpPr>
      <dsp:spPr>
        <a:xfrm>
          <a:off x="4079907" y="3891249"/>
          <a:ext cx="1576355" cy="1576355"/>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Community Outreach</a:t>
          </a:r>
        </a:p>
      </dsp:txBody>
      <dsp:txXfrm>
        <a:off x="4310759" y="4122101"/>
        <a:ext cx="1114651" cy="1114651"/>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764" cy="482028"/>
          </a:xfrm>
          <a:prstGeom prst="rect">
            <a:avLst/>
          </a:prstGeom>
        </p:spPr>
        <p:txBody>
          <a:bodyPr vert="horz" lIns="95607" tIns="47804" rIns="95607" bIns="47804" rtlCol="0"/>
          <a:lstStyle>
            <a:lvl1pPr algn="l">
              <a:defRPr sz="1300"/>
            </a:lvl1pPr>
          </a:lstStyle>
          <a:p>
            <a:endParaRPr lang="en-US"/>
          </a:p>
        </p:txBody>
      </p:sp>
      <p:sp>
        <p:nvSpPr>
          <p:cNvPr id="3" name="Date Placeholder 2"/>
          <p:cNvSpPr>
            <a:spLocks noGrp="1"/>
          </p:cNvSpPr>
          <p:nvPr>
            <p:ph type="dt" sz="quarter" idx="1"/>
          </p:nvPr>
        </p:nvSpPr>
        <p:spPr>
          <a:xfrm>
            <a:off x="4142749" y="0"/>
            <a:ext cx="3170763" cy="482028"/>
          </a:xfrm>
          <a:prstGeom prst="rect">
            <a:avLst/>
          </a:prstGeom>
        </p:spPr>
        <p:txBody>
          <a:bodyPr vert="horz" lIns="95607" tIns="47804" rIns="95607" bIns="47804" rtlCol="0"/>
          <a:lstStyle>
            <a:lvl1pPr algn="r">
              <a:defRPr sz="1300"/>
            </a:lvl1pPr>
          </a:lstStyle>
          <a:p>
            <a:fld id="{32DE4257-3878-44CC-A329-1963E097240C}" type="datetimeFigureOut">
              <a:rPr lang="en-US" smtClean="0"/>
              <a:t>4/11/2019</a:t>
            </a:fld>
            <a:endParaRPr lang="en-US"/>
          </a:p>
        </p:txBody>
      </p:sp>
      <p:sp>
        <p:nvSpPr>
          <p:cNvPr id="4" name="Footer Placeholder 3"/>
          <p:cNvSpPr>
            <a:spLocks noGrp="1"/>
          </p:cNvSpPr>
          <p:nvPr>
            <p:ph type="ftr" sz="quarter" idx="2"/>
          </p:nvPr>
        </p:nvSpPr>
        <p:spPr>
          <a:xfrm>
            <a:off x="1" y="9119173"/>
            <a:ext cx="3170764" cy="482028"/>
          </a:xfrm>
          <a:prstGeom prst="rect">
            <a:avLst/>
          </a:prstGeom>
        </p:spPr>
        <p:txBody>
          <a:bodyPr vert="horz" lIns="95607" tIns="47804" rIns="95607" bIns="47804" rtlCol="0" anchor="b"/>
          <a:lstStyle>
            <a:lvl1pPr algn="l">
              <a:defRPr sz="1300"/>
            </a:lvl1pPr>
          </a:lstStyle>
          <a:p>
            <a:endParaRPr lang="en-US"/>
          </a:p>
        </p:txBody>
      </p:sp>
      <p:sp>
        <p:nvSpPr>
          <p:cNvPr id="5" name="Slide Number Placeholder 4"/>
          <p:cNvSpPr>
            <a:spLocks noGrp="1"/>
          </p:cNvSpPr>
          <p:nvPr>
            <p:ph type="sldNum" sz="quarter" idx="3"/>
          </p:nvPr>
        </p:nvSpPr>
        <p:spPr>
          <a:xfrm>
            <a:off x="4142749" y="9119173"/>
            <a:ext cx="3170763" cy="482028"/>
          </a:xfrm>
          <a:prstGeom prst="rect">
            <a:avLst/>
          </a:prstGeom>
        </p:spPr>
        <p:txBody>
          <a:bodyPr vert="horz" lIns="95607" tIns="47804" rIns="95607" bIns="47804" rtlCol="0" anchor="b"/>
          <a:lstStyle>
            <a:lvl1pPr algn="r">
              <a:defRPr sz="1300"/>
            </a:lvl1pPr>
          </a:lstStyle>
          <a:p>
            <a:fld id="{DFB3C87F-7C0B-4EB2-A981-67770B90E25D}" type="slidenum">
              <a:rPr lang="en-US" smtClean="0"/>
              <a:t>‹#›</a:t>
            </a:fld>
            <a:endParaRPr lang="en-US"/>
          </a:p>
        </p:txBody>
      </p:sp>
    </p:spTree>
    <p:extLst>
      <p:ext uri="{BB962C8B-B14F-4D97-AF65-F5344CB8AC3E}">
        <p14:creationId xmlns:p14="http://schemas.microsoft.com/office/powerpoint/2010/main" val="237306821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9" tIns="48330" rIns="96659" bIns="48330" rtlCol="0"/>
          <a:lstStyle>
            <a:lvl1pPr algn="l">
              <a:defRPr sz="13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6659" tIns="48330" rIns="96659" bIns="48330" rtlCol="0"/>
          <a:lstStyle>
            <a:lvl1pPr algn="r">
              <a:defRPr sz="1300"/>
            </a:lvl1pPr>
          </a:lstStyle>
          <a:p>
            <a:fld id="{ECA7FA8F-627E-4694-B5DE-79ADEDC27D53}" type="datetimeFigureOut">
              <a:rPr lang="en-US" smtClean="0"/>
              <a:t>4/11/2019</a:t>
            </a:fld>
            <a:endParaRPr lang="en-US" dirty="0"/>
          </a:p>
        </p:txBody>
      </p:sp>
      <p:sp>
        <p:nvSpPr>
          <p:cNvPr id="4" name="Slide Image Placeholder 3"/>
          <p:cNvSpPr>
            <a:spLocks noGrp="1" noRot="1" noChangeAspect="1"/>
          </p:cNvSpPr>
          <p:nvPr>
            <p:ph type="sldImg" idx="2"/>
          </p:nvPr>
        </p:nvSpPr>
        <p:spPr>
          <a:xfrm>
            <a:off x="457200" y="720725"/>
            <a:ext cx="6402388" cy="3600450"/>
          </a:xfrm>
          <a:prstGeom prst="rect">
            <a:avLst/>
          </a:prstGeom>
          <a:noFill/>
          <a:ln w="12700">
            <a:solidFill>
              <a:prstClr val="black"/>
            </a:solidFill>
          </a:ln>
        </p:spPr>
        <p:txBody>
          <a:bodyPr vert="horz" lIns="96659" tIns="48330" rIns="96659" bIns="48330"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9" tIns="48330" rIns="96659"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6659" tIns="48330" rIns="96659" bIns="4833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9" tIns="48330" rIns="96659" bIns="48330" rtlCol="0" anchor="b"/>
          <a:lstStyle>
            <a:lvl1pPr algn="r">
              <a:defRPr sz="1300"/>
            </a:lvl1pPr>
          </a:lstStyle>
          <a:p>
            <a:fld id="{961BE926-20A4-4401-9D98-3A9D58A4EA67}" type="slidenum">
              <a:rPr lang="en-US" smtClean="0"/>
              <a:t>‹#›</a:t>
            </a:fld>
            <a:endParaRPr lang="en-US" dirty="0"/>
          </a:p>
        </p:txBody>
      </p:sp>
    </p:spTree>
    <p:extLst>
      <p:ext uri="{BB962C8B-B14F-4D97-AF65-F5344CB8AC3E}">
        <p14:creationId xmlns:p14="http://schemas.microsoft.com/office/powerpoint/2010/main" val="381390403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Welcome everybody! </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60725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Another reason for concern is the epidemic of chronic disease.</a:t>
            </a:r>
          </a:p>
          <a:p>
            <a:r>
              <a:rPr lang="en-US" sz="1200" kern="1200" dirty="0">
                <a:solidFill>
                  <a:schemeClr val="tx1"/>
                </a:solidFill>
                <a:effectLst/>
                <a:latin typeface="+mn-lt"/>
                <a:ea typeface="+mn-ea"/>
                <a:cs typeface="+mn-cs"/>
              </a:rPr>
              <a:t>The cost of chronic disease is staggering. In the United States almost 90% of every healthcare dollar is spent on patients with chronic disease.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chronic diseases? Chronic diseases are slow killers – they originate from the collective damage we do to our bodies as we age.  This is a normal process. By the time a doctor is able to diagnose a chronic disease, however, much damage has already occurred.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Therefore, we are living longer but not healthier. </a:t>
            </a: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 Francis </a:t>
            </a:r>
            <a:r>
              <a:rPr lang="en-US" sz="1200" kern="1200" dirty="0" err="1">
                <a:solidFill>
                  <a:schemeClr val="tx1"/>
                </a:solidFill>
                <a:effectLst/>
                <a:latin typeface="+mn-lt"/>
                <a:ea typeface="+mn-ea"/>
                <a:cs typeface="+mn-cs"/>
              </a:rPr>
              <a:t>Kuo</a:t>
            </a:r>
            <a:r>
              <a:rPr lang="en-US" sz="1200" kern="1200" dirty="0">
                <a:solidFill>
                  <a:schemeClr val="tx1"/>
                </a:solidFill>
                <a:effectLst/>
                <a:latin typeface="+mn-lt"/>
                <a:ea typeface="+mn-ea"/>
                <a:cs typeface="+mn-cs"/>
              </a:rPr>
              <a:t>, is a professor at the University of Illinois in the US. She did a study of public housing in Chicago to determine level of trust among residents – what is often referred to “social capital.” Did the residents know each other and did they trust each other?  If there was an emergency would they help their neighbors? Would they expect their neighbors to help them?</a:t>
            </a:r>
          </a:p>
          <a:p>
            <a:r>
              <a:rPr lang="en-US" sz="1200" kern="1200" dirty="0">
                <a:solidFill>
                  <a:schemeClr val="tx1"/>
                </a:solidFill>
                <a:effectLst/>
                <a:latin typeface="+mn-lt"/>
                <a:ea typeface="+mn-ea"/>
                <a:cs typeface="+mn-cs"/>
              </a:rPr>
              <a:t>To Dr. </a:t>
            </a:r>
            <a:r>
              <a:rPr lang="en-US" sz="1200" kern="1200" dirty="0" err="1">
                <a:solidFill>
                  <a:schemeClr val="tx1"/>
                </a:solidFill>
                <a:effectLst/>
                <a:latin typeface="+mn-lt"/>
                <a:ea typeface="+mn-ea"/>
                <a:cs typeface="+mn-cs"/>
              </a:rPr>
              <a:t>Kuo’s</a:t>
            </a:r>
            <a:r>
              <a:rPr lang="en-US" sz="1200" kern="1200" dirty="0">
                <a:solidFill>
                  <a:schemeClr val="tx1"/>
                </a:solidFill>
                <a:effectLst/>
                <a:latin typeface="+mn-lt"/>
                <a:ea typeface="+mn-ea"/>
                <a:cs typeface="+mn-cs"/>
              </a:rPr>
              <a:t> surprise – among all the variables she tested – it was the presence of greenspace that made the most significant difference.  Persons living in units with access to greenspace had developed greater levels of trust with their neighbors.  This was a revelation. Over many years – since that study – Dr. </a:t>
            </a:r>
            <a:r>
              <a:rPr lang="en-US" sz="1200" kern="1200" dirty="0" err="1">
                <a:solidFill>
                  <a:schemeClr val="tx1"/>
                </a:solidFill>
                <a:effectLst/>
                <a:latin typeface="+mn-lt"/>
                <a:ea typeface="+mn-ea"/>
                <a:cs typeface="+mn-cs"/>
              </a:rPr>
              <a:t>Kuo</a:t>
            </a:r>
            <a:r>
              <a:rPr lang="en-US" sz="1200" kern="1200" dirty="0">
                <a:solidFill>
                  <a:schemeClr val="tx1"/>
                </a:solidFill>
                <a:effectLst/>
                <a:latin typeface="+mn-lt"/>
                <a:ea typeface="+mn-ea"/>
                <a:cs typeface="+mn-cs"/>
              </a:rPr>
              <a:t> as performed many studies that confirm the powers of greenspace -- to reduce the impacts of chronic disease, to clean the air, to stimulate physical activity, </a:t>
            </a:r>
            <a:r>
              <a:rPr lang="en-US" sz="1200" u="sng"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to increase social capital. </a:t>
            </a:r>
          </a:p>
          <a:p>
            <a:endParaRPr lang="en-US" dirty="0"/>
          </a:p>
        </p:txBody>
      </p:sp>
    </p:spTree>
    <p:extLst>
      <p:ext uri="{BB962C8B-B14F-4D97-AF65-F5344CB8AC3E}">
        <p14:creationId xmlns:p14="http://schemas.microsoft.com/office/powerpoint/2010/main" val="428500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Professor E.O. Wilson believes we are collectively making ourselves sicker because of our lack of exposure to “nature”– both plant and animal.  His Biophilia Hypothesis says that we have an innate biological attraction to nature and that when we sever that connection – by not spending time outdoors in green settings – we deprive ourselves of an element that is essential for a healthy life.  This deprivation is resulting in serious consequences for human society. </a:t>
            </a:r>
          </a:p>
          <a:p>
            <a:endParaRPr lang="en-US" dirty="0"/>
          </a:p>
        </p:txBody>
      </p:sp>
    </p:spTree>
    <p:extLst>
      <p:ext uri="{BB962C8B-B14F-4D97-AF65-F5344CB8AC3E}">
        <p14:creationId xmlns:p14="http://schemas.microsoft.com/office/powerpoint/2010/main" val="300976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Stress is the neurological and physiological response of your body to stressors.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Psychologist Cheryl Zeigler calls “Burnout” Chronic Stress Gone Awry”</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95% of human Resource leaders say burnout is sabotaging workplace retention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Over 50% of doctors say they are experiencing the symptoms of burnout.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Young people seem to be especially vulnerable to stressors.</a:t>
            </a:r>
          </a:p>
          <a:p>
            <a:endParaRPr lang="en-US" dirty="0"/>
          </a:p>
        </p:txBody>
      </p:sp>
    </p:spTree>
    <p:extLst>
      <p:ext uri="{BB962C8B-B14F-4D97-AF65-F5344CB8AC3E}">
        <p14:creationId xmlns:p14="http://schemas.microsoft.com/office/powerpoint/2010/main" val="216011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WHO says that “physical inactivity” is the 4th leading risk factor for global mortality </a:t>
            </a:r>
          </a:p>
          <a:p>
            <a:r>
              <a:rPr lang="en-US" sz="1200" kern="1200" dirty="0">
                <a:solidFill>
                  <a:schemeClr val="tx1"/>
                </a:solidFill>
                <a:effectLst/>
                <a:latin typeface="+mn-lt"/>
                <a:ea typeface="+mn-ea"/>
                <a:cs typeface="+mn-cs"/>
              </a:rPr>
              <a:t>It is widely believed that the leading cause of inactivity is the lure of technology – our obsessive and addictive use of our TVs, computers, cell phones and tablets. Today, the average American spends 90% of their day indoors and devotes 10 or more hours of their day to screen time.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Kids learn by watching their parents. 40% of adults report NO leisure physical activity¹</a:t>
            </a:r>
          </a:p>
          <a:p>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09839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Professor Tim </a:t>
            </a:r>
            <a:r>
              <a:rPr lang="en-US" sz="1200" kern="1200" dirty="0" err="1">
                <a:solidFill>
                  <a:schemeClr val="tx1"/>
                </a:solidFill>
                <a:effectLst/>
                <a:latin typeface="+mn-lt"/>
                <a:ea typeface="+mn-ea"/>
                <a:cs typeface="+mn-cs"/>
              </a:rPr>
              <a:t>Beatley</a:t>
            </a:r>
            <a:r>
              <a:rPr lang="en-US" sz="1200" kern="1200" dirty="0">
                <a:solidFill>
                  <a:schemeClr val="tx1"/>
                </a:solidFill>
                <a:effectLst/>
                <a:latin typeface="+mn-lt"/>
                <a:ea typeface="+mn-ea"/>
                <a:cs typeface="+mn-cs"/>
              </a:rPr>
              <a:t> at the University of Virginia created this “Nature Pyramid”   The concept it simple – everyday experiences are likely to happen more frequently and closer to home – those more frequent experiences form the base of our personal experience pyramid.  At the top of the pyramid are peak experiences, perhaps to exotic locales. These are often once-in-a-lifetime events.</a:t>
            </a:r>
          </a:p>
          <a:p>
            <a:r>
              <a:rPr lang="en-US" sz="1200" kern="1200" dirty="0">
                <a:solidFill>
                  <a:schemeClr val="tx1"/>
                </a:solidFill>
                <a:effectLst/>
                <a:latin typeface="+mn-lt"/>
                <a:ea typeface="+mn-ea"/>
                <a:cs typeface="+mn-cs"/>
              </a:rPr>
              <a:t>Over a lifetime, we get over 90% of our outdoor experiences close to home. The challenge is to make the everyday experience as meaningful as possible.</a:t>
            </a:r>
          </a:p>
          <a:p>
            <a:endParaRPr lang="en-US" dirty="0"/>
          </a:p>
        </p:txBody>
      </p:sp>
    </p:spTree>
    <p:extLst>
      <p:ext uri="{BB962C8B-B14F-4D97-AF65-F5344CB8AC3E}">
        <p14:creationId xmlns:p14="http://schemas.microsoft.com/office/powerpoint/2010/main" val="380153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b="1" dirty="0"/>
              <a:t>Public health officials, physicians, nurse practitioners, and other health professionals should advise patients and the public at large about the benefits of green exercise… and nature-based play and recreation.</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1200" b="1" dirty="0"/>
              <a:t> Form alliances with parks departments, departments of planning and design, … to increase access to green spaces where people live, work, and play and to raise awareness about their value. </a:t>
            </a:r>
          </a:p>
        </p:txBody>
      </p:sp>
    </p:spTree>
    <p:extLst>
      <p:ext uri="{BB962C8B-B14F-4D97-AF65-F5344CB8AC3E}">
        <p14:creationId xmlns:p14="http://schemas.microsoft.com/office/powerpoint/2010/main" val="3346316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6">
                  <a:lumMod val="75000"/>
                </a:schemeClr>
              </a:solidFill>
            </a:endParaRPr>
          </a:p>
          <a:p>
            <a:endParaRPr lang="en-US" dirty="0"/>
          </a:p>
        </p:txBody>
      </p:sp>
    </p:spTree>
    <p:extLst>
      <p:ext uri="{BB962C8B-B14F-4D97-AF65-F5344CB8AC3E}">
        <p14:creationId xmlns:p14="http://schemas.microsoft.com/office/powerpoint/2010/main" val="499043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92719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81000" y="685800"/>
            <a:ext cx="6096000" cy="3429000"/>
          </a:xfrm>
          <a:ln/>
        </p:spPr>
      </p:sp>
      <p:sp>
        <p:nvSpPr>
          <p:cNvPr id="67587" name="Notes Placeholder 2"/>
          <p:cNvSpPr>
            <a:spLocks noGrp="1"/>
          </p:cNvSpPr>
          <p:nvPr>
            <p:ph type="body" idx="1"/>
          </p:nvPr>
        </p:nvSpPr>
        <p:spPr>
          <a:noFill/>
        </p:spPr>
        <p:txBody>
          <a:bodyPr/>
          <a:lstStyle/>
          <a:p>
            <a:endParaRPr lang="en-US" altLang="en-US" dirty="0">
              <a:latin typeface="Arial" pitchFamily="34" charset="0"/>
            </a:endParaRPr>
          </a:p>
        </p:txBody>
      </p:sp>
      <p:sp>
        <p:nvSpPr>
          <p:cNvPr id="67588" name="Slide Number Placeholder 3"/>
          <p:cNvSpPr>
            <a:spLocks noGrp="1"/>
          </p:cNvSpPr>
          <p:nvPr>
            <p:ph type="sldNum" sz="quarter" idx="5"/>
          </p:nvPr>
        </p:nvSpPr>
        <p:spPr>
          <a:noFill/>
        </p:spPr>
        <p:txBody>
          <a:bodyPr/>
          <a:lstStyle>
            <a:lvl1pPr defTabSz="897876">
              <a:defRPr sz="1200">
                <a:solidFill>
                  <a:schemeClr val="tx1"/>
                </a:solidFill>
                <a:latin typeface="Arial" pitchFamily="34" charset="0"/>
              </a:defRPr>
            </a:lvl1pPr>
            <a:lvl2pPr marL="730793" indent="-281074" defTabSz="897876">
              <a:defRPr sz="1200">
                <a:solidFill>
                  <a:schemeClr val="tx1"/>
                </a:solidFill>
                <a:latin typeface="Arial" pitchFamily="34" charset="0"/>
              </a:defRPr>
            </a:lvl2pPr>
            <a:lvl3pPr marL="1124296" indent="-224859" defTabSz="897876">
              <a:defRPr sz="1200">
                <a:solidFill>
                  <a:schemeClr val="tx1"/>
                </a:solidFill>
                <a:latin typeface="Arial" pitchFamily="34" charset="0"/>
              </a:defRPr>
            </a:lvl3pPr>
            <a:lvl4pPr marL="1574015" indent="-224859" defTabSz="897876">
              <a:defRPr sz="1200">
                <a:solidFill>
                  <a:schemeClr val="tx1"/>
                </a:solidFill>
                <a:latin typeface="Arial" pitchFamily="34" charset="0"/>
              </a:defRPr>
            </a:lvl4pPr>
            <a:lvl5pPr marL="2023734" indent="-224859" defTabSz="897876">
              <a:defRPr sz="1200">
                <a:solidFill>
                  <a:schemeClr val="tx1"/>
                </a:solidFill>
                <a:latin typeface="Arial" pitchFamily="34" charset="0"/>
              </a:defRPr>
            </a:lvl5pPr>
            <a:lvl6pPr marL="2473451" indent="-224859" defTabSz="897876" eaLnBrk="0" fontAlgn="base" hangingPunct="0">
              <a:spcBef>
                <a:spcPct val="30000"/>
              </a:spcBef>
              <a:spcAft>
                <a:spcPct val="0"/>
              </a:spcAft>
              <a:defRPr sz="1200">
                <a:solidFill>
                  <a:schemeClr val="tx1"/>
                </a:solidFill>
                <a:latin typeface="Arial" pitchFamily="34" charset="0"/>
              </a:defRPr>
            </a:lvl6pPr>
            <a:lvl7pPr marL="2923170" indent="-224859" defTabSz="897876" eaLnBrk="0" fontAlgn="base" hangingPunct="0">
              <a:spcBef>
                <a:spcPct val="30000"/>
              </a:spcBef>
              <a:spcAft>
                <a:spcPct val="0"/>
              </a:spcAft>
              <a:defRPr sz="1200">
                <a:solidFill>
                  <a:schemeClr val="tx1"/>
                </a:solidFill>
                <a:latin typeface="Arial" pitchFamily="34" charset="0"/>
              </a:defRPr>
            </a:lvl7pPr>
            <a:lvl8pPr marL="3372889" indent="-224859" defTabSz="897876" eaLnBrk="0" fontAlgn="base" hangingPunct="0">
              <a:spcBef>
                <a:spcPct val="30000"/>
              </a:spcBef>
              <a:spcAft>
                <a:spcPct val="0"/>
              </a:spcAft>
              <a:defRPr sz="1200">
                <a:solidFill>
                  <a:schemeClr val="tx1"/>
                </a:solidFill>
                <a:latin typeface="Arial" pitchFamily="34" charset="0"/>
              </a:defRPr>
            </a:lvl8pPr>
            <a:lvl9pPr marL="3822608" indent="-224859" defTabSz="897876" eaLnBrk="0" fontAlgn="base" hangingPunct="0">
              <a:spcBef>
                <a:spcPct val="30000"/>
              </a:spcBef>
              <a:spcAft>
                <a:spcPct val="0"/>
              </a:spcAft>
              <a:defRPr sz="1200">
                <a:solidFill>
                  <a:schemeClr val="tx1"/>
                </a:solidFill>
                <a:latin typeface="Arial" pitchFamily="34" charset="0"/>
              </a:defRPr>
            </a:lvl9pPr>
          </a:lstStyle>
          <a:p>
            <a:pPr marL="0" marR="0" lvl="0" indent="0" algn="r" defTabSz="897876" rtl="0" eaLnBrk="1" fontAlgn="auto" latinLnBrk="0" hangingPunct="1">
              <a:lnSpc>
                <a:spcPct val="100000"/>
              </a:lnSpc>
              <a:spcBef>
                <a:spcPts val="0"/>
              </a:spcBef>
              <a:spcAft>
                <a:spcPts val="0"/>
              </a:spcAft>
              <a:buClrTx/>
              <a:buSzTx/>
              <a:buFontTx/>
              <a:buNone/>
              <a:tabLst/>
              <a:defRPr/>
            </a:pPr>
            <a:fld id="{6BF9376D-C4F8-4C67-B96C-ADE951DD9FFE}"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97876"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34920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Thank you for joining us on this Sunday morning to learn about how Montgomery Parks and Park Rx Program are addressing health within Montgomery County! </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24763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often perceive being outdoors as risky because of dangers posed by: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Sun Exposure</a:t>
            </a:r>
          </a:p>
          <a:p>
            <a:pPr lvl="0"/>
            <a:r>
              <a:rPr lang="en-US" sz="1200" kern="1200" dirty="0">
                <a:solidFill>
                  <a:schemeClr val="tx1"/>
                </a:solidFill>
                <a:effectLst/>
                <a:latin typeface="+mn-lt"/>
                <a:ea typeface="+mn-ea"/>
                <a:cs typeface="+mn-cs"/>
              </a:rPr>
              <a:t>Insect borne diseases</a:t>
            </a:r>
          </a:p>
          <a:p>
            <a:pPr lvl="0"/>
            <a:r>
              <a:rPr lang="en-US" sz="1200" kern="1200" dirty="0">
                <a:solidFill>
                  <a:schemeClr val="tx1"/>
                </a:solidFill>
                <a:effectLst/>
                <a:latin typeface="+mn-lt"/>
                <a:ea typeface="+mn-ea"/>
                <a:cs typeface="+mn-cs"/>
              </a:rPr>
              <a:t>Contaminated soils</a:t>
            </a:r>
          </a:p>
          <a:p>
            <a:pPr lvl="0"/>
            <a:r>
              <a:rPr lang="en-US" sz="1200" kern="1200" dirty="0">
                <a:solidFill>
                  <a:schemeClr val="tx1"/>
                </a:solidFill>
                <a:effectLst/>
                <a:latin typeface="+mn-lt"/>
                <a:ea typeface="+mn-ea"/>
                <a:cs typeface="+mn-cs"/>
              </a:rPr>
              <a:t>Predators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800" kern="1200" dirty="0">
              <a:solidFill>
                <a:schemeClr val="bg1"/>
              </a:solidFill>
              <a:latin typeface="+mn-lt"/>
              <a:ea typeface="+mn-ea"/>
              <a:cs typeface="+mn-cs"/>
            </a:endParaRPr>
          </a:p>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10545-66B5-485A-94C9-011FF536660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75362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4C5C84-8FEE-4D77-A9F1-71D2DBF3D2DB}"/>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ParkRx</a:t>
            </a:r>
            <a:r>
              <a:rPr lang="en-US" sz="1200" kern="1200" dirty="0">
                <a:solidFill>
                  <a:schemeClr val="tx1"/>
                </a:solidFill>
                <a:effectLst/>
                <a:latin typeface="+mn-lt"/>
                <a:ea typeface="+mn-ea"/>
                <a:cs typeface="+mn-cs"/>
              </a:rPr>
              <a:t> is a simple concept. There are 2 elements –A medical professional + recommendation to spend time in nature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Park Rx leverages the Trust Relationship Between the Doctor and Patient to Get the Patient Outdoors in a Green Setting.</a:t>
            </a:r>
          </a:p>
          <a:p>
            <a:endParaRPr lang="en-US" dirty="0"/>
          </a:p>
        </p:txBody>
      </p:sp>
    </p:spTree>
    <p:extLst>
      <p:ext uri="{BB962C8B-B14F-4D97-AF65-F5344CB8AC3E}">
        <p14:creationId xmlns:p14="http://schemas.microsoft.com/office/powerpoint/2010/main" val="3722054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 public health context point-of-view, the </a:t>
            </a:r>
            <a:r>
              <a:rPr lang="en-US" sz="1200" kern="1200" dirty="0" err="1">
                <a:solidFill>
                  <a:schemeClr val="tx1"/>
                </a:solidFill>
                <a:effectLst/>
                <a:latin typeface="+mn-lt"/>
                <a:ea typeface="+mn-ea"/>
                <a:cs typeface="+mn-cs"/>
              </a:rPr>
              <a:t>ParkRx</a:t>
            </a:r>
            <a:r>
              <a:rPr lang="en-US" sz="1200" kern="1200" dirty="0">
                <a:solidFill>
                  <a:schemeClr val="tx1"/>
                </a:solidFill>
                <a:effectLst/>
                <a:latin typeface="+mn-lt"/>
                <a:ea typeface="+mn-ea"/>
                <a:cs typeface="+mn-cs"/>
              </a:rPr>
              <a:t> concept promotes not one but two public health messages that are traditionally promoted separately -- the benefits of physical activity and the benefits of being in nature.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promotes favorable outcomes in both healthcare and public health contexts simultaneously.  The distinction being that healthcare tends to focus on treatment of individuals and curing illness, while public health tends to focus on populations and disease prevention.</a:t>
            </a:r>
          </a:p>
          <a:p>
            <a:endParaRPr lang="en-US" dirty="0"/>
          </a:p>
        </p:txBody>
      </p:sp>
    </p:spTree>
    <p:extLst>
      <p:ext uri="{BB962C8B-B14F-4D97-AF65-F5344CB8AC3E}">
        <p14:creationId xmlns:p14="http://schemas.microsoft.com/office/powerpoint/2010/main" val="204285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Shape 76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63" name="Shape 76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0264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69" name="Shape 7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4889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0138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Shape 7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83" name="Shape 783"/>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29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38308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4" name="Shape 344"/>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86191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Experiences that provide a deeper connection to nature are the most important.  The Japanese use the term ikigai – to distinguish between those aspects of leisure that have strong impacts on our sense of wellbeing and that affect our satisfaction with life, in contrast to those that are just pleasant or pleasurable.  Research in the fields of ecotherapy and biophilia indicate that our experience with nature can deliver ikigai – an experience that is life changing. </a:t>
            </a:r>
          </a:p>
          <a:p>
            <a:endParaRPr lang="en-US" dirty="0"/>
          </a:p>
        </p:txBody>
      </p:sp>
    </p:spTree>
    <p:extLst>
      <p:ext uri="{BB962C8B-B14F-4D97-AF65-F5344CB8AC3E}">
        <p14:creationId xmlns:p14="http://schemas.microsoft.com/office/powerpoint/2010/main" val="1963096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Often the most effective way to get a meaningful dose of nature it to quietly immerse yourself in a natural setting. </a:t>
            </a:r>
            <a:endParaRPr lang="en-US" dirty="0"/>
          </a:p>
        </p:txBody>
      </p:sp>
    </p:spTree>
    <p:extLst>
      <p:ext uri="{BB962C8B-B14F-4D97-AF65-F5344CB8AC3E}">
        <p14:creationId xmlns:p14="http://schemas.microsoft.com/office/powerpoint/2010/main" val="351098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mn-lt"/>
                <a:ea typeface="+mn-ea"/>
                <a:cs typeface="+mn-cs"/>
              </a:rPr>
              <a:t>Park Rx Program uses the credibility of a doctor’s office to encourage patients to get outdoors – it promotes parks and open spaces’ health benefits. Montgomery Parks provides a balance of recreational parks and conservation parks, not only bringing benefits to people’s physical, mental and social health, but also the environment’s health. If you live or work in Montgomery County, the Energized Public Spaces Plan data-driven tool will guide you on where to go and what to do once you there, but most importantly, it will map areas where we have accessibility shortages. Today’s session will address this symbiotic relationship of bringing people to nature and outdoors to enjoy the health benefits of these spaces, and the ability to map where in the county we lack a supply of parks and public spaces to serve the demand of people within a 10-min walking distance.  The Energized Public Spaces Plan focused on a user-friendly approach to address accessibility shortages.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6">
                  <a:lumMod val="75000"/>
                </a:schemeClr>
              </a:solidFill>
            </a:endParaRPr>
          </a:p>
          <a:p>
            <a:endParaRPr lang="en-US" dirty="0"/>
          </a:p>
        </p:txBody>
      </p:sp>
    </p:spTree>
    <p:extLst>
      <p:ext uri="{BB962C8B-B14F-4D97-AF65-F5344CB8AC3E}">
        <p14:creationId xmlns:p14="http://schemas.microsoft.com/office/powerpoint/2010/main" val="1515909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Whatever your activity – whether alone or with others -- doing it outdoors will likely provide greater health benefit.</a:t>
            </a:r>
          </a:p>
          <a:p>
            <a:endParaRPr lang="en-US" dirty="0"/>
          </a:p>
        </p:txBody>
      </p:sp>
    </p:spTree>
    <p:extLst>
      <p:ext uri="{BB962C8B-B14F-4D97-AF65-F5344CB8AC3E}">
        <p14:creationId xmlns:p14="http://schemas.microsoft.com/office/powerpoint/2010/main" val="3037770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John for covering the health benefits associated to being outdoors and how the Park Rx Program is trying to encourage people to fight physical inactivity.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learn how Montgomery Parks is joining efforts with Park Rx Program in the fight against chronic diseases by mapping the areas where we have the highest concentration of people but lack of accessibility to a supply of outdoor/nature experiences. </a:t>
            </a:r>
          </a:p>
          <a:p>
            <a:endParaRPr lang="en-US" dirty="0"/>
          </a:p>
          <a:p>
            <a:endParaRPr lang="en-US" dirty="0"/>
          </a:p>
          <a:p>
            <a:endParaRPr lang="en-US" dirty="0"/>
          </a:p>
        </p:txBody>
      </p:sp>
    </p:spTree>
    <p:extLst>
      <p:ext uri="{BB962C8B-B14F-4D97-AF65-F5344CB8AC3E}">
        <p14:creationId xmlns:p14="http://schemas.microsoft.com/office/powerpoint/2010/main" val="3718918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Montgomery Parks’ role as a parks agency is critical in the fight against physical inactivity and lack of outdoors experiences. As John mentioned before in his biophilia slide, exposure to nature is an essential component for a healthy life. Our agency mission considers a balance between recreation and conservation to allow people and nature (plant and animal) to have a symbiotic healthy and sustainable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6">
                  <a:lumMod val="75000"/>
                </a:schemeClr>
              </a:solidFill>
            </a:endParaRPr>
          </a:p>
          <a:p>
            <a:endParaRPr lang="en-US" dirty="0"/>
          </a:p>
        </p:txBody>
      </p:sp>
    </p:spTree>
    <p:extLst>
      <p:ext uri="{BB962C8B-B14F-4D97-AF65-F5344CB8AC3E}">
        <p14:creationId xmlns:p14="http://schemas.microsoft.com/office/powerpoint/2010/main" val="1510661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A reminder that we are focusing our efforts where we have more people, where we are growing and where we have the least amount of parkland or public spaces per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6">
                  <a:lumMod val="75000"/>
                </a:schemeClr>
              </a:solidFill>
            </a:endParaRPr>
          </a:p>
          <a:p>
            <a:endParaRPr lang="en-US" dirty="0"/>
          </a:p>
        </p:txBody>
      </p:sp>
    </p:spTree>
    <p:extLst>
      <p:ext uri="{BB962C8B-B14F-4D97-AF65-F5344CB8AC3E}">
        <p14:creationId xmlns:p14="http://schemas.microsoft.com/office/powerpoint/2010/main" val="224939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200"/>
              </a:lnSpc>
            </a:pPr>
            <a:r>
              <a:rPr lang="en-US" dirty="0"/>
              <a:t>Like many other jurisdictions, Montgomery County has a shortage of parks in its urbanizing areas -  no central park for us here. How did we get here?</a:t>
            </a:r>
          </a:p>
          <a:p>
            <a:r>
              <a:rPr lang="en-US" sz="1200" kern="1200" dirty="0">
                <a:solidFill>
                  <a:schemeClr val="tx1"/>
                </a:solidFill>
                <a:effectLst/>
                <a:latin typeface="+mn-lt"/>
                <a:ea typeface="+mn-ea"/>
                <a:cs typeface="+mn-cs"/>
              </a:rPr>
              <a:t>Our agency Maryland National Capital Park and Planning Commission was founded in 1927 to provide long range planning and park acquisition and development. Montgomery Parks started with our stream valley parks to control the water quality within the dc region. After that, regional parks and athletic fields, neighborhoods parks, they all responded to the suburban life style where we drove everywhere.</a:t>
            </a:r>
          </a:p>
          <a:p>
            <a:r>
              <a:rPr lang="en-US" sz="1200" kern="1200" dirty="0">
                <a:solidFill>
                  <a:schemeClr val="tx1"/>
                </a:solidFill>
                <a:effectLst/>
                <a:latin typeface="+mn-lt"/>
                <a:ea typeface="+mn-ea"/>
                <a:cs typeface="+mn-cs"/>
              </a:rPr>
              <a:t>In the late 60’s and 70’s, environmental policy started taking shape and we started to have a better understanding of the impact of suburban sprawl. Growth management policies started emerging. The introduction of the Agriculture Reserve preserved our farmland, and really encouraged the shift in the direction of growing smarter, and preserving our natural resources, especially access to farmland and open spaces. Initially, parks were created as buffer between suburban residential and urban commercial areas. Now, people are living in these urban centers that lack central parks. What brings us to the Energized Public Spaces Functional Master Plan. We will be setting a framework to locate the right types of parks in the right places.</a:t>
            </a:r>
          </a:p>
          <a:p>
            <a:pPr>
              <a:lnSpc>
                <a:spcPts val="3200"/>
              </a:lnSpc>
            </a:pPr>
            <a:endParaRPr lang="en-US" dirty="0"/>
          </a:p>
          <a:p>
            <a:endParaRPr lang="en-US" dirty="0"/>
          </a:p>
        </p:txBody>
      </p:sp>
    </p:spTree>
    <p:extLst>
      <p:ext uri="{BB962C8B-B14F-4D97-AF65-F5344CB8AC3E}">
        <p14:creationId xmlns:p14="http://schemas.microsoft.com/office/powerpoint/2010/main" val="796796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image illustrates a vision of what we want: a variety of experiences for all people, all incomes and all abilities.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 John mentioned in the pyramid concept slide, 90% of outdoor experiences happened close to home – that makes walking access to parks a critical and necessary element to promote community health. The Energized Public Space Functional Master Plan will be an implementation guide to meeting this challenge.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Urban Parks became a platform for a diversity of community experiences –mixed-use spaces with many direct and indirect benefits to our lifestyle and health.</a:t>
            </a:r>
            <a:endParaRPr lang="en-US" sz="1200" kern="1200" dirty="0">
              <a:solidFill>
                <a:schemeClr val="tx1"/>
              </a:solidFill>
              <a:effectLst/>
              <a:latin typeface="+mn-lt"/>
              <a:ea typeface="+mn-ea"/>
              <a:cs typeface="+mn-cs"/>
            </a:endParaRPr>
          </a:p>
          <a:p>
            <a:pPr>
              <a:lnSpc>
                <a:spcPts val="3200"/>
              </a:lnSpc>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“Functional Master Plan: </a:t>
            </a:r>
            <a:r>
              <a:rPr lang="en-US" sz="1200" b="0" i="0" kern="1200" dirty="0">
                <a:solidFill>
                  <a:schemeClr val="tx1"/>
                </a:solidFill>
                <a:effectLst/>
                <a:latin typeface="+mn-lt"/>
                <a:ea typeface="+mn-ea"/>
                <a:cs typeface="+mn-cs"/>
              </a:rPr>
              <a:t>A master plan addressing either a system, such as circulation or green infrastructure, or a policy, such as agricultural preservation or housing. A functional master plan amends the General Plan but does not make land use or zoning recommendations.” from Planning Dept. Glossary.</a:t>
            </a:r>
          </a:p>
          <a:p>
            <a:endParaRPr lang="en-US" dirty="0"/>
          </a:p>
        </p:txBody>
      </p:sp>
    </p:spTree>
    <p:extLst>
      <p:ext uri="{BB962C8B-B14F-4D97-AF65-F5344CB8AC3E}">
        <p14:creationId xmlns:p14="http://schemas.microsoft.com/office/powerpoint/2010/main" val="1199648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6838"/>
                </a:solidFill>
                <a:latin typeface="+mn-lt"/>
              </a:rPr>
              <a:t>When we started the plan we looked into the existing metric to measure accessibility to parks. Usually the tools uses a 10-min walkshed from the center of the park. All residents within that walkshed are considered covered. </a:t>
            </a:r>
            <a:endParaRPr lang="en-US" b="0" dirty="0"/>
          </a:p>
        </p:txBody>
      </p:sp>
      <p:sp>
        <p:nvSpPr>
          <p:cNvPr id="4" name="Slide Number Placeholder 3"/>
          <p:cNvSpPr>
            <a:spLocks noGrp="1"/>
          </p:cNvSpPr>
          <p:nvPr>
            <p:ph type="sldNum" sz="quarter" idx="10"/>
          </p:nvPr>
        </p:nvSpPr>
        <p:spPr/>
        <p:txBody>
          <a:bodyPr/>
          <a:lstStyle/>
          <a:p>
            <a:fld id="{561821AA-084A-45B1-AA50-6C867825341B}" type="slidenum">
              <a:rPr lang="en-US" smtClean="0"/>
              <a:t>40</a:t>
            </a:fld>
            <a:endParaRPr lang="en-US" dirty="0"/>
          </a:p>
        </p:txBody>
      </p:sp>
    </p:spTree>
    <p:extLst>
      <p:ext uri="{BB962C8B-B14F-4D97-AF65-F5344CB8AC3E}">
        <p14:creationId xmlns:p14="http://schemas.microsoft.com/office/powerpoint/2010/main" val="40765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decided to apply these tool in all Montgomery Parks surrounding the pilot area of Silver Spring. By this metric, this area is served with no gaps. But notice that not all parks have the same size. The traditional metric parkland per thousand people can help understand this discrepancy. But we are still not talking about things to do here.</a:t>
            </a:r>
          </a:p>
        </p:txBody>
      </p:sp>
      <p:sp>
        <p:nvSpPr>
          <p:cNvPr id="4" name="Slide Number Placeholder 3"/>
          <p:cNvSpPr>
            <a:spLocks noGrp="1"/>
          </p:cNvSpPr>
          <p:nvPr>
            <p:ph type="sldNum" sz="quarter" idx="10"/>
          </p:nvPr>
        </p:nvSpPr>
        <p:spPr/>
        <p:txBody>
          <a:bodyPr/>
          <a:lstStyle/>
          <a:p>
            <a:fld id="{561821AA-084A-45B1-AA50-6C867825341B}" type="slidenum">
              <a:rPr lang="en-US" smtClean="0"/>
              <a:t>41</a:t>
            </a:fld>
            <a:endParaRPr lang="en-US" dirty="0"/>
          </a:p>
        </p:txBody>
      </p:sp>
    </p:spTree>
    <p:extLst>
      <p:ext uri="{BB962C8B-B14F-4D97-AF65-F5344CB8AC3E}">
        <p14:creationId xmlns:p14="http://schemas.microsoft.com/office/powerpoint/2010/main" val="240456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parks and public spaces are not equal. And we have a growing and diverse population to serve. </a:t>
            </a:r>
          </a:p>
          <a:p>
            <a:endParaRPr lang="en-US" dirty="0"/>
          </a:p>
        </p:txBody>
      </p:sp>
    </p:spTree>
    <p:extLst>
      <p:ext uri="{BB962C8B-B14F-4D97-AF65-F5344CB8AC3E}">
        <p14:creationId xmlns:p14="http://schemas.microsoft.com/office/powerpoint/2010/main" val="2941094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Let’s look at these 3 examples. On one end a small historic urban park and in the opposite side a conservation park. Even though I can live nearby the larger conservation park and be considered well-served since the parkland per population in this region will be considerable, I don’t get many options for things to do here. We wanted to have a value system that would consider the things to do there to encourage people to come and visit us, and access to parkland was not enough to respond to this inquire.</a:t>
            </a:r>
          </a:p>
          <a:p>
            <a:r>
              <a:rPr lang="en-US" sz="1200" b="0" kern="1200" dirty="0">
                <a:solidFill>
                  <a:schemeClr val="tx1"/>
                </a:solidFill>
                <a:effectLst/>
                <a:latin typeface="+mn-lt"/>
                <a:ea typeface="+mn-ea"/>
                <a:cs typeface="+mn-cs"/>
              </a:rPr>
              <a:t>The EPS Plan applies a 3-value system focused on accessibility to outdoor experiences that benefit our overall health. What value each amenity brings to people? We wanted to add an experience value to all amenities based on 3 major categories of recreation:</a:t>
            </a:r>
          </a:p>
        </p:txBody>
      </p:sp>
    </p:spTree>
    <p:extLst>
      <p:ext uri="{BB962C8B-B14F-4D97-AF65-F5344CB8AC3E}">
        <p14:creationId xmlns:p14="http://schemas.microsoft.com/office/powerpoint/2010/main" val="25297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By the end of this session you will have learned How Park Rx America promotes the Health Benefits of Parks and Public Spaces; How the EPS Plan evaluates access to public spaces; and prioritizes where a Park system should allocate its limited resources</a:t>
            </a:r>
            <a:endParaRPr lang="en-US" sz="1200" kern="1200" dirty="0">
              <a:solidFill>
                <a:schemeClr val="tx1"/>
              </a:solidFill>
              <a:effectLst/>
              <a:latin typeface="+mn-lt"/>
              <a:ea typeface="+mn-ea"/>
              <a:cs typeface="+mn-cs"/>
            </a:endParaRP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99" eaLnBrk="0" hangingPunct="0">
              <a:defRPr sz="1600">
                <a:solidFill>
                  <a:schemeClr val="tx1"/>
                </a:solidFill>
                <a:latin typeface="Times New Roman" pitchFamily="18" charset="0"/>
              </a:defRPr>
            </a:lvl1pPr>
            <a:lvl2pPr marL="736999" indent="-283461" defTabSz="924399" eaLnBrk="0" hangingPunct="0">
              <a:defRPr sz="1600">
                <a:solidFill>
                  <a:schemeClr val="tx1"/>
                </a:solidFill>
                <a:latin typeface="Times New Roman" pitchFamily="18" charset="0"/>
              </a:defRPr>
            </a:lvl2pPr>
            <a:lvl3pPr marL="1133844" indent="-226768" defTabSz="924399" eaLnBrk="0" hangingPunct="0">
              <a:defRPr sz="1600">
                <a:solidFill>
                  <a:schemeClr val="tx1"/>
                </a:solidFill>
                <a:latin typeface="Times New Roman" pitchFamily="18" charset="0"/>
              </a:defRPr>
            </a:lvl3pPr>
            <a:lvl4pPr marL="1587382" indent="-226768" defTabSz="924399" eaLnBrk="0" hangingPunct="0">
              <a:defRPr sz="1600">
                <a:solidFill>
                  <a:schemeClr val="tx1"/>
                </a:solidFill>
                <a:latin typeface="Times New Roman" pitchFamily="18" charset="0"/>
              </a:defRPr>
            </a:lvl4pPr>
            <a:lvl5pPr marL="2040920" indent="-226768" defTabSz="924399" eaLnBrk="0" hangingPunct="0">
              <a:defRPr sz="1600">
                <a:solidFill>
                  <a:schemeClr val="tx1"/>
                </a:solidFill>
                <a:latin typeface="Times New Roman" pitchFamily="18" charset="0"/>
              </a:defRPr>
            </a:lvl5pPr>
            <a:lvl6pPr marL="2494458" indent="-226768" defTabSz="924399" eaLnBrk="0" fontAlgn="base" hangingPunct="0">
              <a:spcBef>
                <a:spcPct val="0"/>
              </a:spcBef>
              <a:spcAft>
                <a:spcPct val="0"/>
              </a:spcAft>
              <a:defRPr sz="1600">
                <a:solidFill>
                  <a:schemeClr val="tx1"/>
                </a:solidFill>
                <a:latin typeface="Times New Roman" pitchFamily="18" charset="0"/>
              </a:defRPr>
            </a:lvl6pPr>
            <a:lvl7pPr marL="2947996" indent="-226768" defTabSz="924399" eaLnBrk="0" fontAlgn="base" hangingPunct="0">
              <a:spcBef>
                <a:spcPct val="0"/>
              </a:spcBef>
              <a:spcAft>
                <a:spcPct val="0"/>
              </a:spcAft>
              <a:defRPr sz="1600">
                <a:solidFill>
                  <a:schemeClr val="tx1"/>
                </a:solidFill>
                <a:latin typeface="Times New Roman" pitchFamily="18" charset="0"/>
              </a:defRPr>
            </a:lvl7pPr>
            <a:lvl8pPr marL="3401534" indent="-226768" defTabSz="924399" eaLnBrk="0" fontAlgn="base" hangingPunct="0">
              <a:spcBef>
                <a:spcPct val="0"/>
              </a:spcBef>
              <a:spcAft>
                <a:spcPct val="0"/>
              </a:spcAft>
              <a:defRPr sz="1600">
                <a:solidFill>
                  <a:schemeClr val="tx1"/>
                </a:solidFill>
                <a:latin typeface="Times New Roman" pitchFamily="18" charset="0"/>
              </a:defRPr>
            </a:lvl8pPr>
            <a:lvl9pPr marL="3855072" indent="-226768" defTabSz="924399"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200"/>
              <a:pPr eaLnBrk="1" hangingPunct="1"/>
              <a:t>4</a:t>
            </a:fld>
            <a:endParaRPr lang="en-US" sz="1200"/>
          </a:p>
        </p:txBody>
      </p:sp>
    </p:spTree>
    <p:extLst>
      <p:ext uri="{BB962C8B-B14F-4D97-AF65-F5344CB8AC3E}">
        <p14:creationId xmlns:p14="http://schemas.microsoft.com/office/powerpoint/2010/main" val="1689166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First –</a:t>
            </a:r>
            <a:r>
              <a:rPr lang="en-US" sz="1200" kern="1200" dirty="0">
                <a:solidFill>
                  <a:schemeClr val="tx1"/>
                </a:solidFill>
                <a:latin typeface="+mn-lt"/>
                <a:ea typeface="+mn-ea"/>
                <a:cs typeface="+mn-cs"/>
              </a:rPr>
              <a:t>THE Contemplative Recreation EXPERIENCE. CONTEMPLATIVE VALUE IS WHAT WE ARE ASSOCIATING WITH THE LARGE FOREST FROM THE PREVIOUS SLIDE. </a:t>
            </a:r>
          </a:p>
          <a:p>
            <a:r>
              <a:rPr lang="en-US" sz="1200" kern="1200" dirty="0">
                <a:solidFill>
                  <a:schemeClr val="tx1"/>
                </a:solidFill>
                <a:latin typeface="+mn-lt"/>
                <a:ea typeface="+mn-ea"/>
                <a:cs typeface="+mn-cs"/>
              </a:rPr>
              <a:t>CONTEMPLATIVE RECREATION WILL allow people to reconnect with nature and get the health benefits associated to this experience. to fight chronic disease, burnt out feeling, escape chaos and depression</a:t>
            </a:r>
          </a:p>
          <a:p>
            <a:r>
              <a:rPr lang="en-US" dirty="0"/>
              <a:t>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06" eaLnBrk="0" hangingPunct="0">
              <a:defRPr sz="1600">
                <a:solidFill>
                  <a:schemeClr val="tx1"/>
                </a:solidFill>
                <a:latin typeface="Times New Roman" pitchFamily="18" charset="0"/>
              </a:defRPr>
            </a:lvl1pPr>
            <a:lvl2pPr marL="750957" indent="-288830" defTabSz="941906" eaLnBrk="0" hangingPunct="0">
              <a:defRPr sz="1600">
                <a:solidFill>
                  <a:schemeClr val="tx1"/>
                </a:solidFill>
                <a:latin typeface="Times New Roman" pitchFamily="18" charset="0"/>
              </a:defRPr>
            </a:lvl2pPr>
            <a:lvl3pPr marL="1155317" indent="-231062" defTabSz="941906" eaLnBrk="0" hangingPunct="0">
              <a:defRPr sz="1600">
                <a:solidFill>
                  <a:schemeClr val="tx1"/>
                </a:solidFill>
                <a:latin typeface="Times New Roman" pitchFamily="18" charset="0"/>
              </a:defRPr>
            </a:lvl3pPr>
            <a:lvl4pPr marL="1617445" indent="-231062" defTabSz="941906" eaLnBrk="0" hangingPunct="0">
              <a:defRPr sz="1600">
                <a:solidFill>
                  <a:schemeClr val="tx1"/>
                </a:solidFill>
                <a:latin typeface="Times New Roman" pitchFamily="18" charset="0"/>
              </a:defRPr>
            </a:lvl4pPr>
            <a:lvl5pPr marL="2079573" indent="-231062" defTabSz="941906" eaLnBrk="0" hangingPunct="0">
              <a:defRPr sz="1600">
                <a:solidFill>
                  <a:schemeClr val="tx1"/>
                </a:solidFill>
                <a:latin typeface="Times New Roman" pitchFamily="18" charset="0"/>
              </a:defRPr>
            </a:lvl5pPr>
            <a:lvl6pPr marL="2541700" indent="-231062" defTabSz="941906" eaLnBrk="0" fontAlgn="base" hangingPunct="0">
              <a:spcBef>
                <a:spcPct val="0"/>
              </a:spcBef>
              <a:spcAft>
                <a:spcPct val="0"/>
              </a:spcAft>
              <a:defRPr sz="1600">
                <a:solidFill>
                  <a:schemeClr val="tx1"/>
                </a:solidFill>
                <a:latin typeface="Times New Roman" pitchFamily="18" charset="0"/>
              </a:defRPr>
            </a:lvl6pPr>
            <a:lvl7pPr marL="3003828" indent="-231062" defTabSz="941906" eaLnBrk="0" fontAlgn="base" hangingPunct="0">
              <a:spcBef>
                <a:spcPct val="0"/>
              </a:spcBef>
              <a:spcAft>
                <a:spcPct val="0"/>
              </a:spcAft>
              <a:defRPr sz="1600">
                <a:solidFill>
                  <a:schemeClr val="tx1"/>
                </a:solidFill>
                <a:latin typeface="Times New Roman" pitchFamily="18" charset="0"/>
              </a:defRPr>
            </a:lvl7pPr>
            <a:lvl8pPr marL="3465955" indent="-231062" defTabSz="941906" eaLnBrk="0" fontAlgn="base" hangingPunct="0">
              <a:spcBef>
                <a:spcPct val="0"/>
              </a:spcBef>
              <a:spcAft>
                <a:spcPct val="0"/>
              </a:spcAft>
              <a:defRPr sz="1600">
                <a:solidFill>
                  <a:schemeClr val="tx1"/>
                </a:solidFill>
                <a:latin typeface="Times New Roman" pitchFamily="18" charset="0"/>
              </a:defRPr>
            </a:lvl8pPr>
            <a:lvl9pPr marL="3928082" indent="-231062" defTabSz="941906"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300"/>
              <a:pPr eaLnBrk="1" hangingPunct="1"/>
              <a:t>44</a:t>
            </a:fld>
            <a:endParaRPr lang="en-US" sz="1300"/>
          </a:p>
        </p:txBody>
      </p:sp>
    </p:spTree>
    <p:extLst>
      <p:ext uri="{BB962C8B-B14F-4D97-AF65-F5344CB8AC3E}">
        <p14:creationId xmlns:p14="http://schemas.microsoft.com/office/powerpoint/2010/main" val="2011446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Second, Active recreation to encourage people to exercise outdoors and live longer and healthier lives, and fight physical inactivity.</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06" eaLnBrk="0" hangingPunct="0">
              <a:defRPr sz="1600">
                <a:solidFill>
                  <a:schemeClr val="tx1"/>
                </a:solidFill>
                <a:latin typeface="Times New Roman" pitchFamily="18" charset="0"/>
              </a:defRPr>
            </a:lvl1pPr>
            <a:lvl2pPr marL="750957" indent="-288830" defTabSz="941906" eaLnBrk="0" hangingPunct="0">
              <a:defRPr sz="1600">
                <a:solidFill>
                  <a:schemeClr val="tx1"/>
                </a:solidFill>
                <a:latin typeface="Times New Roman" pitchFamily="18" charset="0"/>
              </a:defRPr>
            </a:lvl2pPr>
            <a:lvl3pPr marL="1155317" indent="-231062" defTabSz="941906" eaLnBrk="0" hangingPunct="0">
              <a:defRPr sz="1600">
                <a:solidFill>
                  <a:schemeClr val="tx1"/>
                </a:solidFill>
                <a:latin typeface="Times New Roman" pitchFamily="18" charset="0"/>
              </a:defRPr>
            </a:lvl3pPr>
            <a:lvl4pPr marL="1617445" indent="-231062" defTabSz="941906" eaLnBrk="0" hangingPunct="0">
              <a:defRPr sz="1600">
                <a:solidFill>
                  <a:schemeClr val="tx1"/>
                </a:solidFill>
                <a:latin typeface="Times New Roman" pitchFamily="18" charset="0"/>
              </a:defRPr>
            </a:lvl4pPr>
            <a:lvl5pPr marL="2079573" indent="-231062" defTabSz="941906" eaLnBrk="0" hangingPunct="0">
              <a:defRPr sz="1600">
                <a:solidFill>
                  <a:schemeClr val="tx1"/>
                </a:solidFill>
                <a:latin typeface="Times New Roman" pitchFamily="18" charset="0"/>
              </a:defRPr>
            </a:lvl5pPr>
            <a:lvl6pPr marL="2541700" indent="-231062" defTabSz="941906" eaLnBrk="0" fontAlgn="base" hangingPunct="0">
              <a:spcBef>
                <a:spcPct val="0"/>
              </a:spcBef>
              <a:spcAft>
                <a:spcPct val="0"/>
              </a:spcAft>
              <a:defRPr sz="1600">
                <a:solidFill>
                  <a:schemeClr val="tx1"/>
                </a:solidFill>
                <a:latin typeface="Times New Roman" pitchFamily="18" charset="0"/>
              </a:defRPr>
            </a:lvl6pPr>
            <a:lvl7pPr marL="3003828" indent="-231062" defTabSz="941906" eaLnBrk="0" fontAlgn="base" hangingPunct="0">
              <a:spcBef>
                <a:spcPct val="0"/>
              </a:spcBef>
              <a:spcAft>
                <a:spcPct val="0"/>
              </a:spcAft>
              <a:defRPr sz="1600">
                <a:solidFill>
                  <a:schemeClr val="tx1"/>
                </a:solidFill>
                <a:latin typeface="Times New Roman" pitchFamily="18" charset="0"/>
              </a:defRPr>
            </a:lvl7pPr>
            <a:lvl8pPr marL="3465955" indent="-231062" defTabSz="941906" eaLnBrk="0" fontAlgn="base" hangingPunct="0">
              <a:spcBef>
                <a:spcPct val="0"/>
              </a:spcBef>
              <a:spcAft>
                <a:spcPct val="0"/>
              </a:spcAft>
              <a:defRPr sz="1600">
                <a:solidFill>
                  <a:schemeClr val="tx1"/>
                </a:solidFill>
                <a:latin typeface="Times New Roman" pitchFamily="18" charset="0"/>
              </a:defRPr>
            </a:lvl8pPr>
            <a:lvl9pPr marL="3928082" indent="-231062" defTabSz="941906"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300"/>
              <a:pPr eaLnBrk="1" hangingPunct="1"/>
              <a:t>45</a:t>
            </a:fld>
            <a:endParaRPr lang="en-US" sz="1300"/>
          </a:p>
        </p:txBody>
      </p:sp>
    </p:spTree>
    <p:extLst>
      <p:ext uri="{BB962C8B-B14F-4D97-AF65-F5344CB8AC3E}">
        <p14:creationId xmlns:p14="http://schemas.microsoft.com/office/powerpoint/2010/main" val="470211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Third, social gathering - offer places where people can come together as a community, and fight depression and loneliness. This slide illustrates an outdoor event “cookout” in Wall Park – great activation opportunity to come together as a community.</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06" eaLnBrk="0" hangingPunct="0">
              <a:defRPr sz="1600">
                <a:solidFill>
                  <a:schemeClr val="tx1"/>
                </a:solidFill>
                <a:latin typeface="Times New Roman" pitchFamily="18" charset="0"/>
              </a:defRPr>
            </a:lvl1pPr>
            <a:lvl2pPr marL="750957" indent="-288830" defTabSz="941906" eaLnBrk="0" hangingPunct="0">
              <a:defRPr sz="1600">
                <a:solidFill>
                  <a:schemeClr val="tx1"/>
                </a:solidFill>
                <a:latin typeface="Times New Roman" pitchFamily="18" charset="0"/>
              </a:defRPr>
            </a:lvl2pPr>
            <a:lvl3pPr marL="1155317" indent="-231062" defTabSz="941906" eaLnBrk="0" hangingPunct="0">
              <a:defRPr sz="1600">
                <a:solidFill>
                  <a:schemeClr val="tx1"/>
                </a:solidFill>
                <a:latin typeface="Times New Roman" pitchFamily="18" charset="0"/>
              </a:defRPr>
            </a:lvl3pPr>
            <a:lvl4pPr marL="1617445" indent="-231062" defTabSz="941906" eaLnBrk="0" hangingPunct="0">
              <a:defRPr sz="1600">
                <a:solidFill>
                  <a:schemeClr val="tx1"/>
                </a:solidFill>
                <a:latin typeface="Times New Roman" pitchFamily="18" charset="0"/>
              </a:defRPr>
            </a:lvl4pPr>
            <a:lvl5pPr marL="2079573" indent="-231062" defTabSz="941906" eaLnBrk="0" hangingPunct="0">
              <a:defRPr sz="1600">
                <a:solidFill>
                  <a:schemeClr val="tx1"/>
                </a:solidFill>
                <a:latin typeface="Times New Roman" pitchFamily="18" charset="0"/>
              </a:defRPr>
            </a:lvl5pPr>
            <a:lvl6pPr marL="2541700" indent="-231062" defTabSz="941906" eaLnBrk="0" fontAlgn="base" hangingPunct="0">
              <a:spcBef>
                <a:spcPct val="0"/>
              </a:spcBef>
              <a:spcAft>
                <a:spcPct val="0"/>
              </a:spcAft>
              <a:defRPr sz="1600">
                <a:solidFill>
                  <a:schemeClr val="tx1"/>
                </a:solidFill>
                <a:latin typeface="Times New Roman" pitchFamily="18" charset="0"/>
              </a:defRPr>
            </a:lvl6pPr>
            <a:lvl7pPr marL="3003828" indent="-231062" defTabSz="941906" eaLnBrk="0" fontAlgn="base" hangingPunct="0">
              <a:spcBef>
                <a:spcPct val="0"/>
              </a:spcBef>
              <a:spcAft>
                <a:spcPct val="0"/>
              </a:spcAft>
              <a:defRPr sz="1600">
                <a:solidFill>
                  <a:schemeClr val="tx1"/>
                </a:solidFill>
                <a:latin typeface="Times New Roman" pitchFamily="18" charset="0"/>
              </a:defRPr>
            </a:lvl7pPr>
            <a:lvl8pPr marL="3465955" indent="-231062" defTabSz="941906" eaLnBrk="0" fontAlgn="base" hangingPunct="0">
              <a:spcBef>
                <a:spcPct val="0"/>
              </a:spcBef>
              <a:spcAft>
                <a:spcPct val="0"/>
              </a:spcAft>
              <a:defRPr sz="1600">
                <a:solidFill>
                  <a:schemeClr val="tx1"/>
                </a:solidFill>
                <a:latin typeface="Times New Roman" pitchFamily="18" charset="0"/>
              </a:defRPr>
            </a:lvl8pPr>
            <a:lvl9pPr marL="3928082" indent="-231062" defTabSz="941906"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300"/>
              <a:pPr eaLnBrk="1" hangingPunct="1"/>
              <a:t>46</a:t>
            </a:fld>
            <a:endParaRPr lang="en-US" sz="1300"/>
          </a:p>
        </p:txBody>
      </p:sp>
    </p:spTree>
    <p:extLst>
      <p:ext uri="{BB962C8B-B14F-4D97-AF65-F5344CB8AC3E}">
        <p14:creationId xmlns:p14="http://schemas.microsoft.com/office/powerpoint/2010/main" val="99696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one of the main outcomes of this plan is a methodology to identify our service gaps/shortages/deficits (words we are using today interchangeably), to assist park planning for these areas. Where don’t we have enough supply of amenities for the amount of people?</a:t>
            </a:r>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47</a:t>
            </a:fld>
            <a:endParaRPr lang="en-US" dirty="0"/>
          </a:p>
        </p:txBody>
      </p:sp>
    </p:spTree>
    <p:extLst>
      <p:ext uri="{BB962C8B-B14F-4D97-AF65-F5344CB8AC3E}">
        <p14:creationId xmlns:p14="http://schemas.microsoft.com/office/powerpoint/2010/main" val="1671457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Montgomery Parks is one of the providers of parks and public spaces. In order to look into the supply of places to go and things to do, we have to consider all the providers of public spaces and parks. We understand that in areas of higher concentration of people, where land is scarce, people rely on an integrated network that includes both publicly-owned and privately owned public spaces. </a:t>
            </a:r>
          </a:p>
          <a:p>
            <a:r>
              <a:rPr lang="en-US" dirty="0"/>
              <a:t>The EPS Plan provides an analysis based on the user’s perspective.</a:t>
            </a:r>
          </a:p>
        </p:txBody>
      </p:sp>
    </p:spTree>
    <p:extLst>
      <p:ext uri="{BB962C8B-B14F-4D97-AF65-F5344CB8AC3E}">
        <p14:creationId xmlns:p14="http://schemas.microsoft.com/office/powerpoint/2010/main" val="3964313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mapping of our preliminary results.</a:t>
            </a:r>
          </a:p>
          <a:p>
            <a:r>
              <a:rPr lang="en-US" sz="1200" kern="1200" dirty="0">
                <a:solidFill>
                  <a:schemeClr val="tx1"/>
                </a:solidFill>
                <a:effectLst/>
                <a:latin typeface="+mn-lt"/>
                <a:ea typeface="+mn-ea"/>
                <a:cs typeface="+mn-cs"/>
              </a:rPr>
              <a:t>This methodology developed a data-driven tool for evaluating park needs that can be employed systematically</a:t>
            </a:r>
            <a:r>
              <a:rPr lang="en-US" sz="1200" kern="1200" baseline="0" dirty="0">
                <a:solidFill>
                  <a:schemeClr val="tx1"/>
                </a:solidFill>
                <a:effectLst/>
                <a:latin typeface="+mn-lt"/>
                <a:ea typeface="+mn-ea"/>
                <a:cs typeface="+mn-cs"/>
              </a:rPr>
              <a:t> to prioritize and distribute parks and open spaces across </a:t>
            </a:r>
            <a:r>
              <a:rPr lang="en-US" sz="1200" kern="1200" dirty="0">
                <a:solidFill>
                  <a:schemeClr val="tx1"/>
                </a:solidFill>
                <a:effectLst/>
                <a:latin typeface="+mn-lt"/>
                <a:ea typeface="+mn-ea"/>
                <a:cs typeface="+mn-cs"/>
              </a:rPr>
              <a:t>the higher population and mixed use areas of the County. </a:t>
            </a:r>
            <a:endParaRPr lang="en-US" dirty="0"/>
          </a:p>
        </p:txBody>
      </p:sp>
    </p:spTree>
    <p:extLst>
      <p:ext uri="{BB962C8B-B14F-4D97-AF65-F5344CB8AC3E}">
        <p14:creationId xmlns:p14="http://schemas.microsoft.com/office/powerpoint/2010/main" val="716243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 12 deficit clusters that were prioritized numerically based on total deficit score and order of magnitude of those. The location of these clusters is in alignment with the locations where we have more people </a:t>
            </a:r>
          </a:p>
        </p:txBody>
      </p:sp>
    </p:spTree>
    <p:extLst>
      <p:ext uri="{BB962C8B-B14F-4D97-AF65-F5344CB8AC3E}">
        <p14:creationId xmlns:p14="http://schemas.microsoft.com/office/powerpoint/2010/main" val="2744134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how we get here.</a:t>
            </a:r>
          </a:p>
        </p:txBody>
      </p:sp>
    </p:spTree>
    <p:extLst>
      <p:ext uri="{BB962C8B-B14F-4D97-AF65-F5344CB8AC3E}">
        <p14:creationId xmlns:p14="http://schemas.microsoft.com/office/powerpoint/2010/main" val="3426128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225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Deficits/shortages concentration are located along major corridors NE and SW coinciding with where we have the highest concentration of people. The results shown here account for all 3 experiences shortages combined.</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3890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is also the outline of today’s session. We asked people to hold questions until the end of the presentation. We are planning for 15-20 min Q/A discussion and we brought extra slides to share for that time.</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001930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combined the shortages into clusters of 1-square-mile to compare the total deficits.</a:t>
            </a:r>
          </a:p>
          <a:p>
            <a:r>
              <a:rPr lang="en-US" sz="1200" b="1" kern="1200" dirty="0">
                <a:solidFill>
                  <a:schemeClr val="tx1"/>
                </a:solidFill>
                <a:effectLst/>
                <a:latin typeface="+mn-lt"/>
                <a:ea typeface="+mn-ea"/>
                <a:cs typeface="+mn-cs"/>
              </a:rPr>
              <a:t> </a:t>
            </a:r>
            <a:r>
              <a:rPr lang="en-US" sz="1200" kern="1200" dirty="0">
                <a:solidFill>
                  <a:schemeClr val="tx1"/>
                </a:solidFill>
                <a:latin typeface="+mn-lt"/>
                <a:ea typeface="+mn-ea"/>
                <a:cs typeface="+mn-cs"/>
              </a:rPr>
              <a:t>WITH THE 40 DEFICIT CLUSTERS IDENTIFIED AND NUMERICALLY RANKED, WE WILL ADVANCE THE TOP 12 SUCH CLUSTERS AS OUR PRIORITY. </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62817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This is the ranking of the top 12 clusters (out of 40).</a:t>
            </a:r>
          </a:p>
          <a:p>
            <a:pPr marL="0" algn="l" defTabSz="914400" rtl="0" eaLnBrk="1" latinLnBrk="0" hangingPunct="1"/>
            <a:endParaRPr lang="en-US" sz="1200" kern="1200" dirty="0">
              <a:solidFill>
                <a:schemeClr val="tx1"/>
              </a:solidFill>
              <a:latin typeface="+mn-lt"/>
              <a:ea typeface="+mn-ea"/>
              <a:cs typeface="+mn-cs"/>
            </a:endParaRPr>
          </a:p>
          <a:p>
            <a:pPr marL="0" algn="l" defTabSz="914400" rtl="0" eaLnBrk="1" latinLnBrk="0" hangingPunct="1"/>
            <a:r>
              <a:rPr lang="en-US" sz="1200" kern="1200" dirty="0">
                <a:solidFill>
                  <a:schemeClr val="tx1"/>
                </a:solidFill>
                <a:latin typeface="+mn-lt"/>
                <a:ea typeface="+mn-ea"/>
                <a:cs typeface="+mn-cs"/>
              </a:rPr>
              <a:t>One note: the population demand of our methodology consists of residents and workers, to select the top 12 clusters, we focused on those that presented a minimum of 25% of its population as residents. We are focusing on areas of mixed-use and higher residential density, so we remove the office campus and large federal facilities campuses from this comparison.</a:t>
            </a:r>
          </a:p>
          <a:p>
            <a:pPr marL="0" algn="l" defTabSz="914400" rtl="0" eaLnBrk="1" latinLnBrk="0" hangingPunct="1"/>
            <a:r>
              <a:rPr lang="en-US" sz="1200" kern="1200" dirty="0">
                <a:solidFill>
                  <a:schemeClr val="tx1"/>
                </a:solidFill>
                <a:latin typeface="+mn-lt"/>
                <a:ea typeface="+mn-ea"/>
                <a:cs typeface="+mn-cs"/>
              </a:rPr>
              <a:t> </a:t>
            </a:r>
          </a:p>
          <a:p>
            <a:endParaRPr lang="en-US" dirty="0"/>
          </a:p>
        </p:txBody>
      </p:sp>
    </p:spTree>
    <p:extLst>
      <p:ext uri="{BB962C8B-B14F-4D97-AF65-F5344CB8AC3E}">
        <p14:creationId xmlns:p14="http://schemas.microsoft.com/office/powerpoint/2010/main" val="2832737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aspect of our tool is that instead of relying on census block boundaries, we create a regular grid system to allow an equal comparison of supply and demand relationship for the many different areas of the County. Each grid square has a supply and demand value associated to it. Chris will go into more details in the second part of our presentation. All red squares you saw in the previous deficit maps were representing these square grids where the demand surpassed the supply.</a:t>
            </a:r>
          </a:p>
          <a:p>
            <a:endParaRPr lang="en-US" dirty="0"/>
          </a:p>
        </p:txBody>
      </p:sp>
    </p:spTree>
    <p:extLst>
      <p:ext uri="{BB962C8B-B14F-4D97-AF65-F5344CB8AC3E}">
        <p14:creationId xmlns:p14="http://schemas.microsoft.com/office/powerpoint/2010/main" val="380689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into another way of visualizing the same data</a:t>
            </a:r>
          </a:p>
          <a:p>
            <a:r>
              <a:rPr lang="en-US" dirty="0"/>
              <a:t>We are measuring deficits as by-products of a supply and demand relationship based on accessibility to the 3 major experiences that will benefit overall health. To better visualize the components that led us to these top 12 clusters we will be using a 3D rendering version and focus on a specific area.</a:t>
            </a:r>
          </a:p>
        </p:txBody>
      </p:sp>
    </p:spTree>
    <p:extLst>
      <p:ext uri="{BB962C8B-B14F-4D97-AF65-F5344CB8AC3E}">
        <p14:creationId xmlns:p14="http://schemas.microsoft.com/office/powerpoint/2010/main" val="3027701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 into the residential demand.</a:t>
            </a:r>
          </a:p>
          <a:p>
            <a:r>
              <a:rPr lang="en-US" dirty="0"/>
              <a:t>Single-family and townhomes are surrounding the mixed-use centers of Bethesda. With the highest demand of residents concentrated into multi-family buildings at the core of the CBD.</a:t>
            </a:r>
          </a:p>
        </p:txBody>
      </p:sp>
    </p:spTree>
    <p:extLst>
      <p:ext uri="{BB962C8B-B14F-4D97-AF65-F5344CB8AC3E}">
        <p14:creationId xmlns:p14="http://schemas.microsoft.com/office/powerpoint/2010/main" val="2017960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added the commercial demand. Notice the peaking of the demand at the core of the CBD and the maintenance of low demand where SF is located.</a:t>
            </a:r>
          </a:p>
          <a:p>
            <a:endParaRPr lang="en-US" dirty="0"/>
          </a:p>
        </p:txBody>
      </p:sp>
    </p:spTree>
    <p:extLst>
      <p:ext uri="{BB962C8B-B14F-4D97-AF65-F5344CB8AC3E}">
        <p14:creationId xmlns:p14="http://schemas.microsoft.com/office/powerpoint/2010/main" val="3308319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Supply. We looked at 3 supply values based on the 3 recreational experiences.</a:t>
            </a:r>
          </a:p>
          <a:p>
            <a:r>
              <a:rPr lang="en-US" dirty="0"/>
              <a:t>Notice that the supply of active recreation is low in active recreation with the 3D rendering showing flat areas - need of central spaces to promote exercise and physical health – especially in CBDs areas where not only residents can benefit of these spaces but also workers can take a break at lunch time.</a:t>
            </a:r>
          </a:p>
        </p:txBody>
      </p:sp>
    </p:spTree>
    <p:extLst>
      <p:ext uri="{BB962C8B-B14F-4D97-AF65-F5344CB8AC3E}">
        <p14:creationId xmlns:p14="http://schemas.microsoft.com/office/powerpoint/2010/main" val="3785025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active recreation results, contemplative recreation supply is low.</a:t>
            </a:r>
          </a:p>
        </p:txBody>
      </p:sp>
    </p:spTree>
    <p:extLst>
      <p:ext uri="{BB962C8B-B14F-4D97-AF65-F5344CB8AC3E}">
        <p14:creationId xmlns:p14="http://schemas.microsoft.com/office/powerpoint/2010/main" val="2510877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Gathering increases in the core of the CBD due to the concentration of smaller pocket parks associated to new high-rise development and the open space requirement associated to this type of development. </a:t>
            </a:r>
          </a:p>
        </p:txBody>
      </p:sp>
    </p:spTree>
    <p:extLst>
      <p:ext uri="{BB962C8B-B14F-4D97-AF65-F5344CB8AC3E}">
        <p14:creationId xmlns:p14="http://schemas.microsoft.com/office/powerpoint/2010/main" val="2839399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combined supply of all 3 experiences. This wrap up the visualization of our supply.</a:t>
            </a:r>
          </a:p>
        </p:txBody>
      </p:sp>
    </p:spTree>
    <p:extLst>
      <p:ext uri="{BB962C8B-B14F-4D97-AF65-F5344CB8AC3E}">
        <p14:creationId xmlns:p14="http://schemas.microsoft.com/office/powerpoint/2010/main" val="309954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Where is Montgomery County?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Montgomery County is the most populous county in the state of MD, and we are still growing and becoming more diverse with people of color comprising more than 56% of the total population in 2016. International migration has been a significant driver behind the growing diversity in the County, with 1/3 of the population being foreign-born.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Study Area highlighted in orange in the map focus on the areas with more people and jobs, and where we are growing. The EPS Study Area represents around 40% of the population within 17% of the county’s land. This area has the highest concentration of people with lower income, public transit’s users and multi-family residents. </a:t>
            </a:r>
            <a:endParaRPr lang="en-US" sz="1200" dirty="0">
              <a:solidFill>
                <a:schemeClr val="accent3">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6">
                  <a:lumMod val="75000"/>
                </a:schemeClr>
              </a:solidFill>
            </a:endParaRPr>
          </a:p>
          <a:p>
            <a:endParaRPr lang="en-US" dirty="0"/>
          </a:p>
        </p:txBody>
      </p:sp>
    </p:spTree>
    <p:extLst>
      <p:ext uri="{BB962C8B-B14F-4D97-AF65-F5344CB8AC3E}">
        <p14:creationId xmlns:p14="http://schemas.microsoft.com/office/powerpoint/2010/main" val="1139820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the magic happens.</a:t>
            </a:r>
          </a:p>
          <a:p>
            <a:r>
              <a:rPr lang="en-US" dirty="0"/>
              <a:t>We combined supply and demand points, where the demand exceeds the supply it will show through the supply model (stick out). The higher the peak the higher the deficit magnitude for each grid square.</a:t>
            </a:r>
          </a:p>
        </p:txBody>
      </p:sp>
    </p:spTree>
    <p:extLst>
      <p:ext uri="{BB962C8B-B14F-4D97-AF65-F5344CB8AC3E}">
        <p14:creationId xmlns:p14="http://schemas.microsoft.com/office/powerpoint/2010/main" val="854707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isolated the deficits for better visualization of the peaks where demand exceeds the supply. These deficits established here were the red areas shown in the countywide maps in previous slides.</a:t>
            </a:r>
          </a:p>
        </p:txBody>
      </p:sp>
    </p:spTree>
    <p:extLst>
      <p:ext uri="{BB962C8B-B14F-4D97-AF65-F5344CB8AC3E}">
        <p14:creationId xmlns:p14="http://schemas.microsoft.com/office/powerpoint/2010/main" val="358291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this cluster. </a:t>
            </a:r>
          </a:p>
        </p:txBody>
      </p:sp>
    </p:spTree>
    <p:extLst>
      <p:ext uri="{BB962C8B-B14F-4D97-AF65-F5344CB8AC3E}">
        <p14:creationId xmlns:p14="http://schemas.microsoft.com/office/powerpoint/2010/main" val="971455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selected a suburban location to compare with the deficits of the Bethesda CBD. The first has a larger amount of grid deficits than the second.</a:t>
            </a:r>
          </a:p>
          <a:p>
            <a:endParaRPr lang="en-US" dirty="0"/>
          </a:p>
        </p:txBody>
      </p:sp>
    </p:spTree>
    <p:extLst>
      <p:ext uri="{BB962C8B-B14F-4D97-AF65-F5344CB8AC3E}">
        <p14:creationId xmlns:p14="http://schemas.microsoft.com/office/powerpoint/2010/main" val="25567515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not all deficits squares have the same weight, or magnitude of deficit. As you can see in this comparison the suburban location has a large amount of lesser deficit squares compared to the fewer greater deficit squares in the CBD area.</a:t>
            </a:r>
          </a:p>
        </p:txBody>
      </p:sp>
    </p:spTree>
    <p:extLst>
      <p:ext uri="{BB962C8B-B14F-4D97-AF65-F5344CB8AC3E}">
        <p14:creationId xmlns:p14="http://schemas.microsoft.com/office/powerpoint/2010/main" val="14318734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 all deficits are the same, we established 5 different strategies to improve the identified deficit areas.</a:t>
            </a:r>
          </a:p>
        </p:txBody>
      </p:sp>
    </p:spTree>
    <p:extLst>
      <p:ext uri="{BB962C8B-B14F-4D97-AF65-F5344CB8AC3E}">
        <p14:creationId xmlns:p14="http://schemas.microsoft.com/office/powerpoint/2010/main" val="384284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From the cheapest to the most expensive, here are the 5 EPS Plan strategies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Activate existing/Approved parks and/or temporary areas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improve connections by working with other public agencies and partners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Repurpose/Redevelop underutilized public and/or private public space land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Develop on existing land that still has space or was recently purchased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Create new parks by acquiring land and/or partnering with other providers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70</a:t>
            </a:fld>
            <a:endParaRPr lang="en-US" dirty="0"/>
          </a:p>
        </p:txBody>
      </p:sp>
    </p:spTree>
    <p:extLst>
      <p:ext uri="{BB962C8B-B14F-4D97-AF65-F5344CB8AC3E}">
        <p14:creationId xmlns:p14="http://schemas.microsoft.com/office/powerpoint/2010/main" val="3992269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is expensive</a:t>
            </a:r>
          </a:p>
        </p:txBody>
      </p:sp>
      <p:sp>
        <p:nvSpPr>
          <p:cNvPr id="4" name="Slide Number Placeholder 3"/>
          <p:cNvSpPr>
            <a:spLocks noGrp="1"/>
          </p:cNvSpPr>
          <p:nvPr>
            <p:ph type="sldNum" sz="quarter" idx="10"/>
          </p:nvPr>
        </p:nvSpPr>
        <p:spPr/>
        <p:txBody>
          <a:bodyPr/>
          <a:lstStyle/>
          <a:p>
            <a:fld id="{561821AA-084A-45B1-AA50-6C867825341B}" type="slidenum">
              <a:rPr lang="en-US" smtClean="0"/>
              <a:t>71</a:t>
            </a:fld>
            <a:endParaRPr lang="en-US" dirty="0"/>
          </a:p>
        </p:txBody>
      </p:sp>
    </p:spTree>
    <p:extLst>
      <p:ext uri="{BB962C8B-B14F-4D97-AF65-F5344CB8AC3E}">
        <p14:creationId xmlns:p14="http://schemas.microsoft.com/office/powerpoint/2010/main" val="14964456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72</a:t>
            </a:fld>
            <a:endParaRPr lang="en-US" dirty="0"/>
          </a:p>
        </p:txBody>
      </p:sp>
    </p:spTree>
    <p:extLst>
      <p:ext uri="{BB962C8B-B14F-4D97-AF65-F5344CB8AC3E}">
        <p14:creationId xmlns:p14="http://schemas.microsoft.com/office/powerpoint/2010/main" val="38347103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73</a:t>
            </a:fld>
            <a:endParaRPr lang="en-US" dirty="0"/>
          </a:p>
        </p:txBody>
      </p:sp>
    </p:spTree>
    <p:extLst>
      <p:ext uri="{BB962C8B-B14F-4D97-AF65-F5344CB8AC3E}">
        <p14:creationId xmlns:p14="http://schemas.microsoft.com/office/powerpoint/2010/main" val="129342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is the health of people in the County? And how important is the connection to nature to our Health.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Henderson will be answering these questions next.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88930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74</a:t>
            </a:fld>
            <a:endParaRPr lang="en-US" dirty="0"/>
          </a:p>
        </p:txBody>
      </p:sp>
    </p:spTree>
    <p:extLst>
      <p:ext uri="{BB962C8B-B14F-4D97-AF65-F5344CB8AC3E}">
        <p14:creationId xmlns:p14="http://schemas.microsoft.com/office/powerpoint/2010/main" val="4285406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75</a:t>
            </a:fld>
            <a:endParaRPr lang="en-US" dirty="0"/>
          </a:p>
        </p:txBody>
      </p:sp>
    </p:spTree>
    <p:extLst>
      <p:ext uri="{BB962C8B-B14F-4D97-AF65-F5344CB8AC3E}">
        <p14:creationId xmlns:p14="http://schemas.microsoft.com/office/powerpoint/2010/main" val="1463049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76</a:t>
            </a:fld>
            <a:endParaRPr lang="en-US" dirty="0"/>
          </a:p>
        </p:txBody>
      </p:sp>
    </p:spTree>
    <p:extLst>
      <p:ext uri="{BB962C8B-B14F-4D97-AF65-F5344CB8AC3E}">
        <p14:creationId xmlns:p14="http://schemas.microsoft.com/office/powerpoint/2010/main" val="803399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77</a:t>
            </a:fld>
            <a:endParaRPr lang="en-US" dirty="0"/>
          </a:p>
        </p:txBody>
      </p:sp>
    </p:spTree>
    <p:extLst>
      <p:ext uri="{BB962C8B-B14F-4D97-AF65-F5344CB8AC3E}">
        <p14:creationId xmlns:p14="http://schemas.microsoft.com/office/powerpoint/2010/main" val="42711083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78</a:t>
            </a:fld>
            <a:endParaRPr lang="en-US" dirty="0"/>
          </a:p>
        </p:txBody>
      </p:sp>
    </p:spTree>
    <p:extLst>
      <p:ext uri="{BB962C8B-B14F-4D97-AF65-F5344CB8AC3E}">
        <p14:creationId xmlns:p14="http://schemas.microsoft.com/office/powerpoint/2010/main" val="22769333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 Chris starts talking about the EPS Plan Methodology in details, I want the audience to take a 15s pause and enjoy this image. </a:t>
            </a:r>
          </a:p>
        </p:txBody>
      </p:sp>
    </p:spTree>
    <p:extLst>
      <p:ext uri="{BB962C8B-B14F-4D97-AF65-F5344CB8AC3E}">
        <p14:creationId xmlns:p14="http://schemas.microsoft.com/office/powerpoint/2010/main" val="31803482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every place to supply/demand – grid of 1-acre square – attribute to each cell: supply/demand</a:t>
            </a:r>
          </a:p>
          <a:p>
            <a:endParaRPr lang="en-US" dirty="0"/>
          </a:p>
        </p:txBody>
      </p:sp>
    </p:spTree>
    <p:extLst>
      <p:ext uri="{BB962C8B-B14F-4D97-AF65-F5344CB8AC3E}">
        <p14:creationId xmlns:p14="http://schemas.microsoft.com/office/powerpoint/2010/main" val="1266663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 property GIS layer</a:t>
            </a:r>
          </a:p>
          <a:p>
            <a:r>
              <a:rPr lang="en-US" dirty="0"/>
              <a:t>SF of commercial uses converted to population</a:t>
            </a:r>
          </a:p>
          <a:p>
            <a:endParaRPr lang="en-US" dirty="0"/>
          </a:p>
        </p:txBody>
      </p:sp>
    </p:spTree>
    <p:extLst>
      <p:ext uri="{BB962C8B-B14F-4D97-AF65-F5344CB8AC3E}">
        <p14:creationId xmlns:p14="http://schemas.microsoft.com/office/powerpoint/2010/main" val="1868109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the supply in each grid?</a:t>
            </a:r>
          </a:p>
        </p:txBody>
      </p:sp>
    </p:spTree>
    <p:extLst>
      <p:ext uri="{BB962C8B-B14F-4D97-AF65-F5344CB8AC3E}">
        <p14:creationId xmlns:p14="http://schemas.microsoft.com/office/powerpoint/2010/main" val="18027791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Supply:</a:t>
            </a:r>
          </a:p>
          <a:p>
            <a:pPr lvl="1"/>
            <a:r>
              <a:rPr lang="en-US" dirty="0"/>
              <a:t>Menu of Amenities</a:t>
            </a:r>
          </a:p>
          <a:p>
            <a:pPr lvl="1"/>
            <a:r>
              <a:rPr lang="en-US" dirty="0"/>
              <a:t>90+ categories</a:t>
            </a:r>
          </a:p>
          <a:p>
            <a:endParaRPr lang="en-US" dirty="0"/>
          </a:p>
        </p:txBody>
      </p:sp>
    </p:spTree>
    <p:extLst>
      <p:ext uri="{BB962C8B-B14F-4D97-AF65-F5344CB8AC3E}">
        <p14:creationId xmlns:p14="http://schemas.microsoft.com/office/powerpoint/2010/main" val="26149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every key metric – Montgomery County excels – beating top US performers.</a:t>
            </a:r>
          </a:p>
        </p:txBody>
      </p:sp>
    </p:spTree>
    <p:extLst>
      <p:ext uri="{BB962C8B-B14F-4D97-AF65-F5344CB8AC3E}">
        <p14:creationId xmlns:p14="http://schemas.microsoft.com/office/powerpoint/2010/main" val="31877927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569913" y="544513"/>
            <a:ext cx="6399213" cy="360045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facility is assigned a value for active, contemplative and social gathering experiences</a:t>
            </a:r>
            <a:r>
              <a:rPr lang="en-US" sz="1200" b="1" spc="450" dirty="0">
                <a:solidFill>
                  <a:schemeClr val="tx2"/>
                </a:solidFill>
                <a:effectLst>
                  <a:outerShdw blurRad="38100" dist="38100" dir="2700000" algn="tl">
                    <a:srgbClr val="000000">
                      <a:alpha val="43137"/>
                    </a:srgbClr>
                  </a:outerShdw>
                </a:effectLst>
              </a:rPr>
              <a:t> </a:t>
            </a:r>
            <a:endParaRPr lang="en-US" dirty="0"/>
          </a:p>
          <a:p>
            <a:endParaRPr lang="en-US" dirty="0"/>
          </a:p>
          <a:p>
            <a:r>
              <a:rPr lang="en-US" dirty="0"/>
              <a:t>And here is the result of the supply calculation for the same walkshed area:  These outcome maps show the areas where residents and workers have more or less access to the facilities – darker colors mean more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In this example, a resident of the highlighted square has a relatively less access to places for active recreation but a higher level of access to places to gather socially and relax or read a book.  </a:t>
            </a: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06" eaLnBrk="0" hangingPunct="0">
              <a:defRPr sz="1600">
                <a:solidFill>
                  <a:schemeClr val="tx1"/>
                </a:solidFill>
                <a:latin typeface="Times New Roman" pitchFamily="18" charset="0"/>
              </a:defRPr>
            </a:lvl1pPr>
            <a:lvl2pPr marL="750957" indent="-288830" defTabSz="941906" eaLnBrk="0" hangingPunct="0">
              <a:defRPr sz="1600">
                <a:solidFill>
                  <a:schemeClr val="tx1"/>
                </a:solidFill>
                <a:latin typeface="Times New Roman" pitchFamily="18" charset="0"/>
              </a:defRPr>
            </a:lvl2pPr>
            <a:lvl3pPr marL="1155317" indent="-231062" defTabSz="941906" eaLnBrk="0" hangingPunct="0">
              <a:defRPr sz="1600">
                <a:solidFill>
                  <a:schemeClr val="tx1"/>
                </a:solidFill>
                <a:latin typeface="Times New Roman" pitchFamily="18" charset="0"/>
              </a:defRPr>
            </a:lvl3pPr>
            <a:lvl4pPr marL="1617445" indent="-231062" defTabSz="941906" eaLnBrk="0" hangingPunct="0">
              <a:defRPr sz="1600">
                <a:solidFill>
                  <a:schemeClr val="tx1"/>
                </a:solidFill>
                <a:latin typeface="Times New Roman" pitchFamily="18" charset="0"/>
              </a:defRPr>
            </a:lvl4pPr>
            <a:lvl5pPr marL="2079573" indent="-231062" defTabSz="941906" eaLnBrk="0" hangingPunct="0">
              <a:defRPr sz="1600">
                <a:solidFill>
                  <a:schemeClr val="tx1"/>
                </a:solidFill>
                <a:latin typeface="Times New Roman" pitchFamily="18" charset="0"/>
              </a:defRPr>
            </a:lvl5pPr>
            <a:lvl6pPr marL="2541700" indent="-231062" defTabSz="941906" eaLnBrk="0" fontAlgn="base" hangingPunct="0">
              <a:spcBef>
                <a:spcPct val="0"/>
              </a:spcBef>
              <a:spcAft>
                <a:spcPct val="0"/>
              </a:spcAft>
              <a:defRPr sz="1600">
                <a:solidFill>
                  <a:schemeClr val="tx1"/>
                </a:solidFill>
                <a:latin typeface="Times New Roman" pitchFamily="18" charset="0"/>
              </a:defRPr>
            </a:lvl6pPr>
            <a:lvl7pPr marL="3003828" indent="-231062" defTabSz="941906" eaLnBrk="0" fontAlgn="base" hangingPunct="0">
              <a:spcBef>
                <a:spcPct val="0"/>
              </a:spcBef>
              <a:spcAft>
                <a:spcPct val="0"/>
              </a:spcAft>
              <a:defRPr sz="1600">
                <a:solidFill>
                  <a:schemeClr val="tx1"/>
                </a:solidFill>
                <a:latin typeface="Times New Roman" pitchFamily="18" charset="0"/>
              </a:defRPr>
            </a:lvl7pPr>
            <a:lvl8pPr marL="3465955" indent="-231062" defTabSz="941906" eaLnBrk="0" fontAlgn="base" hangingPunct="0">
              <a:spcBef>
                <a:spcPct val="0"/>
              </a:spcBef>
              <a:spcAft>
                <a:spcPct val="0"/>
              </a:spcAft>
              <a:defRPr sz="1600">
                <a:solidFill>
                  <a:schemeClr val="tx1"/>
                </a:solidFill>
                <a:latin typeface="Times New Roman" pitchFamily="18" charset="0"/>
              </a:defRPr>
            </a:lvl8pPr>
            <a:lvl9pPr marL="3928082" indent="-231062" defTabSz="941906"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300"/>
              <a:pPr eaLnBrk="1" hangingPunct="1"/>
              <a:t>86</a:t>
            </a:fld>
            <a:endParaRPr lang="en-US" sz="1300"/>
          </a:p>
        </p:txBody>
      </p:sp>
    </p:spTree>
    <p:extLst>
      <p:ext uri="{BB962C8B-B14F-4D97-AF65-F5344CB8AC3E}">
        <p14:creationId xmlns:p14="http://schemas.microsoft.com/office/powerpoint/2010/main" val="211098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569913" y="544513"/>
            <a:ext cx="6399213" cy="360045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facility is assigned a value for active, contemplative and social gathering experiences</a:t>
            </a:r>
            <a:r>
              <a:rPr lang="en-US" sz="1200" b="1" spc="450" dirty="0">
                <a:solidFill>
                  <a:schemeClr val="tx2"/>
                </a:solidFill>
                <a:effectLst>
                  <a:outerShdw blurRad="38100" dist="38100" dir="2700000" algn="tl">
                    <a:srgbClr val="000000">
                      <a:alpha val="43137"/>
                    </a:srgbClr>
                  </a:outerShdw>
                </a:effectLst>
              </a:rPr>
              <a:t> </a:t>
            </a:r>
            <a:endParaRPr lang="en-US" dirty="0"/>
          </a:p>
          <a:p>
            <a:endParaRPr lang="en-US" dirty="0"/>
          </a:p>
          <a:p>
            <a:r>
              <a:rPr lang="en-US" dirty="0"/>
              <a:t>And here is the result of the supply calculation for the same walkshed area:  These outcome maps show the areas where residents and workers have more or less access to the facilities – darker colors mean more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In this example, a resident of the highlighted square has a relatively less access to places for active recreation but a higher level of access to places to gather socially and relax or read a book.  </a:t>
            </a: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06" eaLnBrk="0" hangingPunct="0">
              <a:defRPr sz="1600">
                <a:solidFill>
                  <a:schemeClr val="tx1"/>
                </a:solidFill>
                <a:latin typeface="Times New Roman" pitchFamily="18" charset="0"/>
              </a:defRPr>
            </a:lvl1pPr>
            <a:lvl2pPr marL="750957" indent="-288830" defTabSz="941906" eaLnBrk="0" hangingPunct="0">
              <a:defRPr sz="1600">
                <a:solidFill>
                  <a:schemeClr val="tx1"/>
                </a:solidFill>
                <a:latin typeface="Times New Roman" pitchFamily="18" charset="0"/>
              </a:defRPr>
            </a:lvl2pPr>
            <a:lvl3pPr marL="1155317" indent="-231062" defTabSz="941906" eaLnBrk="0" hangingPunct="0">
              <a:defRPr sz="1600">
                <a:solidFill>
                  <a:schemeClr val="tx1"/>
                </a:solidFill>
                <a:latin typeface="Times New Roman" pitchFamily="18" charset="0"/>
              </a:defRPr>
            </a:lvl3pPr>
            <a:lvl4pPr marL="1617445" indent="-231062" defTabSz="941906" eaLnBrk="0" hangingPunct="0">
              <a:defRPr sz="1600">
                <a:solidFill>
                  <a:schemeClr val="tx1"/>
                </a:solidFill>
                <a:latin typeface="Times New Roman" pitchFamily="18" charset="0"/>
              </a:defRPr>
            </a:lvl4pPr>
            <a:lvl5pPr marL="2079573" indent="-231062" defTabSz="941906" eaLnBrk="0" hangingPunct="0">
              <a:defRPr sz="1600">
                <a:solidFill>
                  <a:schemeClr val="tx1"/>
                </a:solidFill>
                <a:latin typeface="Times New Roman" pitchFamily="18" charset="0"/>
              </a:defRPr>
            </a:lvl5pPr>
            <a:lvl6pPr marL="2541700" indent="-231062" defTabSz="941906" eaLnBrk="0" fontAlgn="base" hangingPunct="0">
              <a:spcBef>
                <a:spcPct val="0"/>
              </a:spcBef>
              <a:spcAft>
                <a:spcPct val="0"/>
              </a:spcAft>
              <a:defRPr sz="1600">
                <a:solidFill>
                  <a:schemeClr val="tx1"/>
                </a:solidFill>
                <a:latin typeface="Times New Roman" pitchFamily="18" charset="0"/>
              </a:defRPr>
            </a:lvl6pPr>
            <a:lvl7pPr marL="3003828" indent="-231062" defTabSz="941906" eaLnBrk="0" fontAlgn="base" hangingPunct="0">
              <a:spcBef>
                <a:spcPct val="0"/>
              </a:spcBef>
              <a:spcAft>
                <a:spcPct val="0"/>
              </a:spcAft>
              <a:defRPr sz="1600">
                <a:solidFill>
                  <a:schemeClr val="tx1"/>
                </a:solidFill>
                <a:latin typeface="Times New Roman" pitchFamily="18" charset="0"/>
              </a:defRPr>
            </a:lvl7pPr>
            <a:lvl8pPr marL="3465955" indent="-231062" defTabSz="941906" eaLnBrk="0" fontAlgn="base" hangingPunct="0">
              <a:spcBef>
                <a:spcPct val="0"/>
              </a:spcBef>
              <a:spcAft>
                <a:spcPct val="0"/>
              </a:spcAft>
              <a:defRPr sz="1600">
                <a:solidFill>
                  <a:schemeClr val="tx1"/>
                </a:solidFill>
                <a:latin typeface="Times New Roman" pitchFamily="18" charset="0"/>
              </a:defRPr>
            </a:lvl8pPr>
            <a:lvl9pPr marL="3928082" indent="-231062" defTabSz="941906" eaLnBrk="0" fontAlgn="base" hangingPunct="0">
              <a:spcBef>
                <a:spcPct val="0"/>
              </a:spcBef>
              <a:spcAft>
                <a:spcPct val="0"/>
              </a:spcAft>
              <a:defRPr sz="1600">
                <a:solidFill>
                  <a:schemeClr val="tx1"/>
                </a:solidFill>
                <a:latin typeface="Times New Roman" pitchFamily="18" charset="0"/>
              </a:defRPr>
            </a:lvl9pPr>
          </a:lstStyle>
          <a:p>
            <a:pPr eaLnBrk="1" hangingPunct="1"/>
            <a:fld id="{ACADCC5E-4FD9-4410-81A4-C5EE45C00460}" type="slidenum">
              <a:rPr lang="en-US" sz="1300"/>
              <a:pPr eaLnBrk="1" hangingPunct="1"/>
              <a:t>87</a:t>
            </a:fld>
            <a:endParaRPr lang="en-US" sz="1300"/>
          </a:p>
        </p:txBody>
      </p:sp>
    </p:spTree>
    <p:extLst>
      <p:ext uri="{BB962C8B-B14F-4D97-AF65-F5344CB8AC3E}">
        <p14:creationId xmlns:p14="http://schemas.microsoft.com/office/powerpoint/2010/main" val="38888149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link to power walkshed</a:t>
            </a:r>
          </a:p>
          <a:p>
            <a:r>
              <a:rPr lang="en-US" dirty="0"/>
              <a:t>Findings: categorize roads: walkable or not</a:t>
            </a:r>
          </a:p>
          <a:p>
            <a:r>
              <a:rPr lang="en-US" dirty="0"/>
              <a:t>Add little pathways in addition to the regular data</a:t>
            </a:r>
          </a:p>
        </p:txBody>
      </p:sp>
    </p:spTree>
    <p:extLst>
      <p:ext uri="{BB962C8B-B14F-4D97-AF65-F5344CB8AC3E}">
        <p14:creationId xmlns:p14="http://schemas.microsoft.com/office/powerpoint/2010/main" val="22596891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6400" lvl="1" indent="-342900" fontAlgn="base">
              <a:lnSpc>
                <a:spcPts val="2000"/>
              </a:lnSpc>
              <a:spcBef>
                <a:spcPts val="400"/>
              </a:spcBef>
              <a:spcAft>
                <a:spcPts val="300"/>
              </a:spcAft>
              <a:buClr>
                <a:srgbClr val="2B4C73"/>
              </a:buClr>
              <a:buFont typeface="Wingdings" panose="05000000000000000000" pitchFamily="2" charset="2"/>
              <a:buChar char="§"/>
              <a:tabLst>
                <a:tab pos="282575" algn="l"/>
              </a:tabLst>
            </a:pPr>
            <a:r>
              <a:rPr lang="en-US" sz="2400" dirty="0">
                <a:solidFill>
                  <a:srgbClr val="292929"/>
                </a:solidFill>
                <a:latin typeface="Calibri" pitchFamily="34" charset="0"/>
              </a:rPr>
              <a:t>Pathways – </a:t>
            </a:r>
          </a:p>
          <a:p>
            <a:pPr marL="63500" lvl="1" fontAlgn="base">
              <a:lnSpc>
                <a:spcPts val="2000"/>
              </a:lnSpc>
              <a:spcBef>
                <a:spcPts val="400"/>
              </a:spcBef>
              <a:spcAft>
                <a:spcPts val="300"/>
              </a:spcAft>
              <a:buClr>
                <a:srgbClr val="2B4C73"/>
              </a:buClr>
              <a:tabLst>
                <a:tab pos="282575" algn="l"/>
              </a:tabLst>
            </a:pPr>
            <a:r>
              <a:rPr lang="en-US" sz="2400" dirty="0">
                <a:solidFill>
                  <a:srgbClr val="292929"/>
                </a:solidFill>
                <a:latin typeface="Calibri" pitchFamily="34" charset="0"/>
              </a:rPr>
              <a:t>Looping hard surface trails, public and private owned.  </a:t>
            </a:r>
          </a:p>
          <a:p>
            <a:endParaRPr lang="en-US" dirty="0"/>
          </a:p>
        </p:txBody>
      </p:sp>
    </p:spTree>
    <p:extLst>
      <p:ext uri="{BB962C8B-B14F-4D97-AF65-F5344CB8AC3E}">
        <p14:creationId xmlns:p14="http://schemas.microsoft.com/office/powerpoint/2010/main" val="33266582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91</a:t>
            </a:fld>
            <a:endParaRPr lang="en-US" dirty="0"/>
          </a:p>
        </p:txBody>
      </p:sp>
    </p:spTree>
    <p:extLst>
      <p:ext uri="{BB962C8B-B14F-4D97-AF65-F5344CB8AC3E}">
        <p14:creationId xmlns:p14="http://schemas.microsoft.com/office/powerpoint/2010/main" val="6284583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821AA-084A-45B1-AA50-6C867825341B}" type="slidenum">
              <a:rPr lang="en-US" smtClean="0"/>
              <a:t>92</a:t>
            </a:fld>
            <a:endParaRPr lang="en-US" dirty="0"/>
          </a:p>
        </p:txBody>
      </p:sp>
    </p:spTree>
    <p:extLst>
      <p:ext uri="{BB962C8B-B14F-4D97-AF65-F5344CB8AC3E}">
        <p14:creationId xmlns:p14="http://schemas.microsoft.com/office/powerpoint/2010/main" val="250618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overall picture shows excellent health metrics – a closer examination reveals significant disparities by race and ethnicity.</a:t>
            </a:r>
          </a:p>
        </p:txBody>
      </p:sp>
    </p:spTree>
    <p:extLst>
      <p:ext uri="{BB962C8B-B14F-4D97-AF65-F5344CB8AC3E}">
        <p14:creationId xmlns:p14="http://schemas.microsoft.com/office/powerpoint/2010/main" val="1948612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_intro">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F7A6120C-2B26-4E20-A534-5A8F4B8767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237"/>
          <a:stretch/>
        </p:blipFill>
        <p:spPr>
          <a:xfrm>
            <a:off x="-150829" y="0"/>
            <a:ext cx="12342829" cy="6858000"/>
          </a:xfrm>
          <a:prstGeom prst="rect">
            <a:avLst/>
          </a:prstGeom>
          <a:solidFill>
            <a:schemeClr val="bg1"/>
          </a:solidFill>
        </p:spPr>
      </p:pic>
      <p:sp>
        <p:nvSpPr>
          <p:cNvPr id="53" name="Rectangle 52">
            <a:extLst>
              <a:ext uri="{FF2B5EF4-FFF2-40B4-BE49-F238E27FC236}">
                <a16:creationId xmlns:a16="http://schemas.microsoft.com/office/drawing/2014/main" id="{117F783F-99BD-472D-9A12-6D1E431E8E66}"/>
              </a:ext>
            </a:extLst>
          </p:cNvPr>
          <p:cNvSpPr/>
          <p:nvPr userDrawn="1"/>
        </p:nvSpPr>
        <p:spPr>
          <a:xfrm>
            <a:off x="-113489" y="0"/>
            <a:ext cx="12305489" cy="698446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itle 15">
            <a:extLst>
              <a:ext uri="{FF2B5EF4-FFF2-40B4-BE49-F238E27FC236}">
                <a16:creationId xmlns:a16="http://schemas.microsoft.com/office/drawing/2014/main" id="{93F4E58C-6B7C-46A9-86F6-7D53D66E76F2}"/>
              </a:ext>
            </a:extLst>
          </p:cNvPr>
          <p:cNvSpPr txBox="1">
            <a:spLocks/>
          </p:cNvSpPr>
          <p:nvPr userDrawn="1"/>
        </p:nvSpPr>
        <p:spPr>
          <a:xfrm>
            <a:off x="0" y="762000"/>
            <a:ext cx="121920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a:solidFill>
                  <a:schemeClr val="tx2"/>
                </a:solidFill>
                <a:latin typeface="+mn-lt"/>
              </a:rPr>
              <a:t>Access to Experiences - Not Acres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kern="1200" dirty="0">
                <a:solidFill>
                  <a:schemeClr val="tx2"/>
                </a:solidFill>
                <a:latin typeface="+mn-lt"/>
                <a:ea typeface="+mj-ea"/>
                <a:cs typeface="+mj-cs"/>
              </a:rPr>
              <a:t>Measuring the Public Realm</a:t>
            </a:r>
          </a:p>
          <a:p>
            <a:pPr algn="ctr">
              <a:lnSpc>
                <a:spcPct val="100000"/>
              </a:lnSpc>
            </a:pPr>
            <a:r>
              <a:rPr lang="en-US" sz="4000" b="0" i="1" dirty="0">
                <a:solidFill>
                  <a:srgbClr val="006838"/>
                </a:solidFill>
                <a:latin typeface="+mn-lt"/>
              </a:rPr>
              <a:t>Energized Public Spaces (EPS) Plan</a:t>
            </a:r>
          </a:p>
          <a:p>
            <a:pPr algn="ctr">
              <a:lnSpc>
                <a:spcPct val="100000"/>
              </a:lnSpc>
            </a:pPr>
            <a:r>
              <a:rPr lang="en-US" sz="4000" b="0" i="1" dirty="0">
                <a:solidFill>
                  <a:srgbClr val="006838"/>
                </a:solidFill>
                <a:latin typeface="+mn-lt"/>
              </a:rPr>
              <a:t>Park Rx America Program</a:t>
            </a:r>
            <a:br>
              <a:rPr lang="en-US" b="1" dirty="0">
                <a:solidFill>
                  <a:srgbClr val="006838"/>
                </a:solidFill>
              </a:rPr>
            </a:br>
            <a:endParaRPr lang="en-US" b="1" dirty="0">
              <a:solidFill>
                <a:srgbClr val="006838"/>
              </a:solidFill>
            </a:endParaRPr>
          </a:p>
        </p:txBody>
      </p:sp>
      <p:sp>
        <p:nvSpPr>
          <p:cNvPr id="54" name="Rectangle 53">
            <a:extLst>
              <a:ext uri="{FF2B5EF4-FFF2-40B4-BE49-F238E27FC236}">
                <a16:creationId xmlns:a16="http://schemas.microsoft.com/office/drawing/2014/main" id="{B97F9F6E-3B15-43C1-A43F-716118C0A219}"/>
              </a:ext>
            </a:extLst>
          </p:cNvPr>
          <p:cNvSpPr/>
          <p:nvPr userDrawn="1"/>
        </p:nvSpPr>
        <p:spPr>
          <a:xfrm>
            <a:off x="3610651" y="5410200"/>
            <a:ext cx="8543250" cy="1015663"/>
          </a:xfrm>
          <a:prstGeom prst="rect">
            <a:avLst/>
          </a:prstGeom>
        </p:spPr>
        <p:txBody>
          <a:bodyPr wrap="square">
            <a:spAutoFit/>
          </a:bodyPr>
          <a:lstStyle/>
          <a:p>
            <a:pPr algn="r"/>
            <a:r>
              <a:rPr lang="en-US" sz="2000" b="1" dirty="0">
                <a:solidFill>
                  <a:srgbClr val="006838"/>
                </a:solidFill>
              </a:rPr>
              <a:t>Speakers: </a:t>
            </a:r>
            <a:r>
              <a:rPr lang="en-US" sz="2000" b="1" dirty="0">
                <a:solidFill>
                  <a:schemeClr val="tx2"/>
                </a:solidFill>
              </a:rPr>
              <a:t>Cristina Sassaki, </a:t>
            </a:r>
            <a:r>
              <a:rPr lang="en-US" sz="2000" dirty="0">
                <a:solidFill>
                  <a:schemeClr val="tx2"/>
                </a:solidFill>
              </a:rPr>
              <a:t>AICP, LEED BD+C, EPS Lead Planner/Manager</a:t>
            </a:r>
          </a:p>
          <a:p>
            <a:pPr algn="r"/>
            <a:r>
              <a:rPr lang="en-US" sz="2000" b="1" dirty="0">
                <a:solidFill>
                  <a:schemeClr val="tx2"/>
                </a:solidFill>
              </a:rPr>
              <a:t>Christopher McGovern, </a:t>
            </a:r>
            <a:r>
              <a:rPr lang="en-US" sz="2000" dirty="0">
                <a:solidFill>
                  <a:schemeClr val="tx2"/>
                </a:solidFill>
              </a:rPr>
              <a:t>GIS Manager</a:t>
            </a:r>
          </a:p>
          <a:p>
            <a:pPr algn="r"/>
            <a:r>
              <a:rPr lang="en-US" sz="2000" b="1" dirty="0">
                <a:solidFill>
                  <a:schemeClr val="tx2"/>
                </a:solidFill>
              </a:rPr>
              <a:t>John Henderson, </a:t>
            </a:r>
            <a:r>
              <a:rPr lang="en-US" sz="2000" dirty="0">
                <a:solidFill>
                  <a:schemeClr val="tx2"/>
                </a:solidFill>
              </a:rPr>
              <a:t>AICP, Park Rx America Executive Director</a:t>
            </a:r>
          </a:p>
        </p:txBody>
      </p:sp>
      <p:pic>
        <p:nvPicPr>
          <p:cNvPr id="55" name="Picture 54" descr="Graphic: Energized Public Spaces Functional Plan logo." title="Graphic: Energized Public Spaces Functional Plan logo.">
            <a:extLst>
              <a:ext uri="{FF2B5EF4-FFF2-40B4-BE49-F238E27FC236}">
                <a16:creationId xmlns:a16="http://schemas.microsoft.com/office/drawing/2014/main" id="{8E17FB77-C49F-428A-8A1A-5EA3C10A4300}"/>
              </a:ext>
            </a:extLst>
          </p:cNvPr>
          <p:cNvPicPr>
            <a:picLocks noChangeAspect="1"/>
          </p:cNvPicPr>
          <p:nvPr userDrawn="1"/>
        </p:nvPicPr>
        <p:blipFill>
          <a:blip r:embed="rId3"/>
          <a:stretch>
            <a:fillRect/>
          </a:stretch>
        </p:blipFill>
        <p:spPr>
          <a:xfrm>
            <a:off x="4800600" y="3657600"/>
            <a:ext cx="2400300" cy="1083847"/>
          </a:xfrm>
          <a:prstGeom prst="rect">
            <a:avLst/>
          </a:prstGeom>
        </p:spPr>
      </p:pic>
      <p:pic>
        <p:nvPicPr>
          <p:cNvPr id="5" name="Picture 4">
            <a:extLst>
              <a:ext uri="{FF2B5EF4-FFF2-40B4-BE49-F238E27FC236}">
                <a16:creationId xmlns:a16="http://schemas.microsoft.com/office/drawing/2014/main" id="{8B1A6422-0719-4033-ABE0-BCC2B316025F}"/>
              </a:ext>
            </a:extLst>
          </p:cNvPr>
          <p:cNvPicPr>
            <a:picLocks noChangeAspect="1"/>
          </p:cNvPicPr>
          <p:nvPr userDrawn="1"/>
        </p:nvPicPr>
        <p:blipFill>
          <a:blip r:embed="rId4"/>
          <a:stretch>
            <a:fillRect/>
          </a:stretch>
        </p:blipFill>
        <p:spPr>
          <a:xfrm>
            <a:off x="1441871" y="5411141"/>
            <a:ext cx="1159500" cy="989084"/>
          </a:xfrm>
          <a:prstGeom prst="rect">
            <a:avLst/>
          </a:prstGeom>
        </p:spPr>
      </p:pic>
      <p:pic>
        <p:nvPicPr>
          <p:cNvPr id="12" name="Picture 11" descr="Graphic: Montgomery Parks logo icon">
            <a:extLst>
              <a:ext uri="{FF2B5EF4-FFF2-40B4-BE49-F238E27FC236}">
                <a16:creationId xmlns:a16="http://schemas.microsoft.com/office/drawing/2014/main" id="{7FA80C94-1FC3-4A24-A4AC-BB7587900433}"/>
              </a:ext>
            </a:extLst>
          </p:cNvPr>
          <p:cNvPicPr>
            <a:picLocks noChangeAspect="1"/>
          </p:cNvPicPr>
          <p:nvPr userDrawn="1"/>
        </p:nvPicPr>
        <p:blipFill>
          <a:blip r:embed="rId5"/>
          <a:stretch>
            <a:fillRect/>
          </a:stretch>
        </p:blipFill>
        <p:spPr>
          <a:xfrm>
            <a:off x="312642" y="5385137"/>
            <a:ext cx="1022090" cy="1015663"/>
          </a:xfrm>
          <a:prstGeom prst="rect">
            <a:avLst/>
          </a:prstGeom>
        </p:spPr>
      </p:pic>
    </p:spTree>
    <p:extLst>
      <p:ext uri="{BB962C8B-B14F-4D97-AF65-F5344CB8AC3E}">
        <p14:creationId xmlns:p14="http://schemas.microsoft.com/office/powerpoint/2010/main" val="40558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CF8A3-AB6C-4E08-BA94-D6E2DBC1193C}"/>
              </a:ext>
            </a:extLst>
          </p:cNvPr>
          <p:cNvSpPr>
            <a:spLocks noGrp="1"/>
          </p:cNvSpPr>
          <p:nvPr>
            <p:ph type="body" sz="quarter" idx="10"/>
          </p:nvPr>
        </p:nvSpPr>
        <p:spPr>
          <a:xfrm>
            <a:off x="304800" y="2286000"/>
            <a:ext cx="4775200" cy="41148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77CC9A4A-AF17-4E0D-AE39-9B9CCCCC11CC}"/>
              </a:ext>
            </a:extLst>
          </p:cNvPr>
          <p:cNvSpPr>
            <a:spLocks noGrp="1"/>
          </p:cNvSpPr>
          <p:nvPr>
            <p:ph type="title"/>
          </p:nvPr>
        </p:nvSpPr>
        <p:spPr bwMode="auto">
          <a:xfrm>
            <a:off x="0" y="651616"/>
            <a:ext cx="5079999"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25383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w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CD88AF3-F029-45D1-856A-78457B3FAF7B}"/>
              </a:ext>
            </a:extLst>
          </p:cNvPr>
          <p:cNvSpPr>
            <a:spLocks noGrp="1"/>
          </p:cNvSpPr>
          <p:nvPr>
            <p:ph type="title"/>
          </p:nvPr>
        </p:nvSpPr>
        <p:spPr bwMode="auto">
          <a:xfrm>
            <a:off x="1" y="650192"/>
            <a:ext cx="39624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
        <p:nvSpPr>
          <p:cNvPr id="3" name="Text Placeholder 2">
            <a:extLst>
              <a:ext uri="{FF2B5EF4-FFF2-40B4-BE49-F238E27FC236}">
                <a16:creationId xmlns:a16="http://schemas.microsoft.com/office/drawing/2014/main" id="{DDB91B21-7635-4B1B-8B54-7BFB035AA5C1}"/>
              </a:ext>
            </a:extLst>
          </p:cNvPr>
          <p:cNvSpPr>
            <a:spLocks noGrp="1"/>
          </p:cNvSpPr>
          <p:nvPr>
            <p:ph type="body" sz="quarter" idx="10"/>
          </p:nvPr>
        </p:nvSpPr>
        <p:spPr>
          <a:xfrm>
            <a:off x="304800" y="2286000"/>
            <a:ext cx="3657600" cy="41148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1462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C7C7D-4730-4D90-A6DB-5ABAF7A1368E}" type="datetimeFigureOut">
              <a:rPr lang="en-US" smtClean="0"/>
              <a:t>4/11/2019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7C4307CE-42FD-4039-A10B-B1618C4C1484}" type="slidenum">
              <a:rPr lang="en-US" smtClean="0"/>
              <a:t>‹#›</a:t>
            </a:fld>
            <a:endParaRPr lang="en-US" dirty="0"/>
          </a:p>
        </p:txBody>
      </p:sp>
    </p:spTree>
    <p:extLst>
      <p:ext uri="{BB962C8B-B14F-4D97-AF65-F5344CB8AC3E}">
        <p14:creationId xmlns:p14="http://schemas.microsoft.com/office/powerpoint/2010/main" val="83601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0C7C7D-4730-4D90-A6DB-5ABAF7A1368E}" type="datetimeFigureOut">
              <a:rPr lang="en-US" smtClean="0"/>
              <a:t>4/11/2019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C4307CE-42FD-4039-A10B-B1618C4C1484}" type="slidenum">
              <a:rPr lang="en-US" smtClean="0"/>
              <a:t>‹#›</a:t>
            </a:fld>
            <a:endParaRPr lang="en-US" dirty="0"/>
          </a:p>
        </p:txBody>
      </p:sp>
    </p:spTree>
    <p:extLst>
      <p:ext uri="{BB962C8B-B14F-4D97-AF65-F5344CB8AC3E}">
        <p14:creationId xmlns:p14="http://schemas.microsoft.com/office/powerpoint/2010/main" val="2099636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246580" y="1251512"/>
            <a:ext cx="11698000" cy="50300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640"/>
              </a:spcBef>
              <a:spcAft>
                <a:spcPts val="0"/>
              </a:spcAft>
              <a:buClr>
                <a:schemeClr val="accent1"/>
              </a:buClr>
              <a:buSzPts val="3200"/>
              <a:buFont typeface="Noto Sans Symbols"/>
              <a:buChar char="●"/>
              <a:defRPr sz="3200" b="0" i="0" u="none" strike="noStrike" cap="none">
                <a:solidFill>
                  <a:srgbClr val="1E1F20"/>
                </a:solidFill>
                <a:latin typeface="Arial"/>
                <a:ea typeface="Arial"/>
                <a:cs typeface="Arial"/>
                <a:sym typeface="Arial"/>
              </a:defRPr>
            </a:lvl1pPr>
            <a:lvl2pPr marL="914400" marR="0" lvl="1" indent="-406400" algn="l" rtl="0">
              <a:lnSpc>
                <a:spcPct val="90000"/>
              </a:lnSpc>
              <a:spcBef>
                <a:spcPts val="560"/>
              </a:spcBef>
              <a:spcAft>
                <a:spcPts val="0"/>
              </a:spcAft>
              <a:buClr>
                <a:schemeClr val="accent1"/>
              </a:buClr>
              <a:buSzPts val="2800"/>
              <a:buFont typeface="Calibri"/>
              <a:buChar char="•"/>
              <a:defRPr sz="2800" b="0" i="0" u="none" strike="noStrike" cap="none">
                <a:solidFill>
                  <a:srgbClr val="1E1F20"/>
                </a:solidFill>
                <a:latin typeface="Arial"/>
                <a:ea typeface="Arial"/>
                <a:cs typeface="Arial"/>
                <a:sym typeface="Arial"/>
              </a:defRPr>
            </a:lvl2pPr>
            <a:lvl3pPr marL="1371600" marR="0" lvl="2" indent="-381000" algn="l" rtl="0">
              <a:lnSpc>
                <a:spcPct val="90000"/>
              </a:lnSpc>
              <a:spcBef>
                <a:spcPts val="480"/>
              </a:spcBef>
              <a:spcAft>
                <a:spcPts val="0"/>
              </a:spcAft>
              <a:buClr>
                <a:schemeClr val="accent1"/>
              </a:buClr>
              <a:buSzPts val="2400"/>
              <a:buFont typeface="Arial"/>
              <a:buChar char="•"/>
              <a:defRPr sz="2400" b="0" i="0" u="none" strike="noStrike" cap="none">
                <a:solidFill>
                  <a:srgbClr val="1E1F20"/>
                </a:solidFill>
                <a:latin typeface="Arial"/>
                <a:ea typeface="Arial"/>
                <a:cs typeface="Arial"/>
                <a:sym typeface="Arial"/>
              </a:defRPr>
            </a:lvl3pPr>
            <a:lvl4pPr marL="1828800" marR="0" lvl="3" indent="-355600" algn="l" rtl="0">
              <a:lnSpc>
                <a:spcPct val="90000"/>
              </a:lnSpc>
              <a:spcBef>
                <a:spcPts val="400"/>
              </a:spcBef>
              <a:spcAft>
                <a:spcPts val="0"/>
              </a:spcAft>
              <a:buClr>
                <a:schemeClr val="accent1"/>
              </a:buClr>
              <a:buSzPts val="2000"/>
              <a:buFont typeface="Arial"/>
              <a:buChar char="–"/>
              <a:defRPr sz="2000" b="0" i="0" u="none" strike="noStrike" cap="none">
                <a:solidFill>
                  <a:srgbClr val="1E1F20"/>
                </a:solidFill>
                <a:latin typeface="Arial"/>
                <a:ea typeface="Arial"/>
                <a:cs typeface="Arial"/>
                <a:sym typeface="Arial"/>
              </a:defRPr>
            </a:lvl4pPr>
            <a:lvl5pPr marL="2286000" marR="0" lvl="4" indent="-355600" algn="l" rtl="0">
              <a:lnSpc>
                <a:spcPct val="90000"/>
              </a:lnSpc>
              <a:spcBef>
                <a:spcPts val="400"/>
              </a:spcBef>
              <a:spcAft>
                <a:spcPts val="0"/>
              </a:spcAft>
              <a:buClr>
                <a:schemeClr val="accent1"/>
              </a:buClr>
              <a:buSzPts val="2000"/>
              <a:buFont typeface="Arial"/>
              <a:buChar char="»"/>
              <a:defRPr sz="2000" b="0" i="0" u="none" strike="noStrike" cap="none">
                <a:solidFill>
                  <a:srgbClr val="1E1F20"/>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 name="Shape 217"/>
          <p:cNvSpPr txBox="1">
            <a:spLocks noGrp="1"/>
          </p:cNvSpPr>
          <p:nvPr>
            <p:ph type="body" idx="2"/>
          </p:nvPr>
        </p:nvSpPr>
        <p:spPr>
          <a:xfrm>
            <a:off x="246580" y="0"/>
            <a:ext cx="11698000" cy="9864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680"/>
              </a:spcBef>
              <a:spcAft>
                <a:spcPts val="0"/>
              </a:spcAft>
              <a:buClr>
                <a:schemeClr val="accent1"/>
              </a:buClr>
              <a:buSzPts val="3400"/>
              <a:buFont typeface="Noto Sans Symbols"/>
              <a:buNone/>
              <a:defRPr sz="3400" b="1" i="0" u="none" strike="noStrike" cap="none">
                <a:solidFill>
                  <a:schemeClr val="lt1"/>
                </a:solidFill>
                <a:latin typeface="Arial"/>
                <a:ea typeface="Arial"/>
                <a:cs typeface="Arial"/>
                <a:sym typeface="Arial"/>
              </a:defRPr>
            </a:lvl1pPr>
            <a:lvl2pPr marL="914400" marR="0" lvl="1" indent="-406400" algn="l" rtl="0">
              <a:lnSpc>
                <a:spcPct val="90000"/>
              </a:lnSpc>
              <a:spcBef>
                <a:spcPts val="560"/>
              </a:spcBef>
              <a:spcAft>
                <a:spcPts val="0"/>
              </a:spcAft>
              <a:buClr>
                <a:schemeClr val="accent1"/>
              </a:buClr>
              <a:buSzPts val="2800"/>
              <a:buFont typeface="Calibri"/>
              <a:buChar char="•"/>
              <a:defRPr sz="2800" b="0" i="0" u="none" strike="noStrike" cap="none">
                <a:solidFill>
                  <a:srgbClr val="1E1F20"/>
                </a:solidFill>
                <a:latin typeface="Arial"/>
                <a:ea typeface="Arial"/>
                <a:cs typeface="Arial"/>
                <a:sym typeface="Arial"/>
              </a:defRPr>
            </a:lvl2pPr>
            <a:lvl3pPr marL="1371600" marR="0" lvl="2" indent="-381000" algn="l" rtl="0">
              <a:lnSpc>
                <a:spcPct val="90000"/>
              </a:lnSpc>
              <a:spcBef>
                <a:spcPts val="480"/>
              </a:spcBef>
              <a:spcAft>
                <a:spcPts val="0"/>
              </a:spcAft>
              <a:buClr>
                <a:schemeClr val="accent1"/>
              </a:buClr>
              <a:buSzPts val="2400"/>
              <a:buFont typeface="Arial"/>
              <a:buChar char="•"/>
              <a:defRPr sz="2400" b="0" i="0" u="none" strike="noStrike" cap="none">
                <a:solidFill>
                  <a:srgbClr val="1E1F20"/>
                </a:solidFill>
                <a:latin typeface="Arial"/>
                <a:ea typeface="Arial"/>
                <a:cs typeface="Arial"/>
                <a:sym typeface="Arial"/>
              </a:defRPr>
            </a:lvl3pPr>
            <a:lvl4pPr marL="1828800" marR="0" lvl="3" indent="-355600" algn="l" rtl="0">
              <a:lnSpc>
                <a:spcPct val="90000"/>
              </a:lnSpc>
              <a:spcBef>
                <a:spcPts val="400"/>
              </a:spcBef>
              <a:spcAft>
                <a:spcPts val="0"/>
              </a:spcAft>
              <a:buClr>
                <a:schemeClr val="accent1"/>
              </a:buClr>
              <a:buSzPts val="2000"/>
              <a:buFont typeface="Arial"/>
              <a:buChar char="–"/>
              <a:defRPr sz="2000" b="0" i="0" u="none" strike="noStrike" cap="none">
                <a:solidFill>
                  <a:srgbClr val="1E1F20"/>
                </a:solidFill>
                <a:latin typeface="Arial"/>
                <a:ea typeface="Arial"/>
                <a:cs typeface="Arial"/>
                <a:sym typeface="Arial"/>
              </a:defRPr>
            </a:lvl4pPr>
            <a:lvl5pPr marL="2286000" marR="0" lvl="4" indent="-355600" algn="l" rtl="0">
              <a:lnSpc>
                <a:spcPct val="90000"/>
              </a:lnSpc>
              <a:spcBef>
                <a:spcPts val="400"/>
              </a:spcBef>
              <a:spcAft>
                <a:spcPts val="0"/>
              </a:spcAft>
              <a:buClr>
                <a:schemeClr val="accent1"/>
              </a:buClr>
              <a:buSzPts val="2000"/>
              <a:buFont typeface="Arial"/>
              <a:buChar char="»"/>
              <a:defRPr sz="2000" b="0" i="0" u="none" strike="noStrike" cap="none">
                <a:solidFill>
                  <a:srgbClr val="1E1F20"/>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06500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5F3A26-3FF4-41A2-A673-E0AA0E02804B}" type="slidenum">
              <a:rPr lang="en-US" altLang="en-US"/>
              <a:pPr>
                <a:defRPr/>
              </a:pPr>
              <a:t>‹#›</a:t>
            </a:fld>
            <a:endParaRPr lang="en-US" altLang="en-US"/>
          </a:p>
        </p:txBody>
      </p:sp>
    </p:spTree>
    <p:extLst>
      <p:ext uri="{BB962C8B-B14F-4D97-AF65-F5344CB8AC3E}">
        <p14:creationId xmlns:p14="http://schemas.microsoft.com/office/powerpoint/2010/main" val="413346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0_intro">
    <p:spTree>
      <p:nvGrpSpPr>
        <p:cNvPr id="1" name=""/>
        <p:cNvGrpSpPr/>
        <p:nvPr/>
      </p:nvGrpSpPr>
      <p:grpSpPr>
        <a:xfrm>
          <a:off x="0" y="0"/>
          <a:ext cx="0" cy="0"/>
          <a:chOff x="0" y="0"/>
          <a:chExt cx="0" cy="0"/>
        </a:xfrm>
      </p:grpSpPr>
      <p:sp>
        <p:nvSpPr>
          <p:cNvPr id="5" name="Text Box 34"/>
          <p:cNvSpPr txBox="1">
            <a:spLocks noChangeArrowheads="1"/>
          </p:cNvSpPr>
          <p:nvPr/>
        </p:nvSpPr>
        <p:spPr bwMode="auto">
          <a:xfrm>
            <a:off x="609600" y="4425951"/>
            <a:ext cx="1107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defRPr/>
            </a:pPr>
            <a:r>
              <a:rPr lang="en-US" sz="1600" b="0" dirty="0">
                <a:solidFill>
                  <a:srgbClr val="728258"/>
                </a:solidFill>
                <a:latin typeface="+mn-lt"/>
              </a:rPr>
              <a:t>M-NCPPC Montgomery Parks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44200" y="5853114"/>
            <a:ext cx="9398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8"/>
          <p:cNvSpPr>
            <a:spLocks noChangeArrowheads="1"/>
          </p:cNvSpPr>
          <p:nvPr/>
        </p:nvSpPr>
        <p:spPr bwMode="auto">
          <a:xfrm>
            <a:off x="508000" y="304801"/>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800" b="0" dirty="0">
                <a:solidFill>
                  <a:srgbClr val="728258"/>
                </a:solidFill>
                <a:latin typeface="+mn-lt"/>
              </a:rPr>
              <a:t>Park Planning &amp; Stewardship Division</a:t>
            </a:r>
          </a:p>
        </p:txBody>
      </p:sp>
      <p:sp>
        <p:nvSpPr>
          <p:cNvPr id="2" name="Title 1"/>
          <p:cNvSpPr>
            <a:spLocks noGrp="1"/>
          </p:cNvSpPr>
          <p:nvPr>
            <p:ph type="title"/>
          </p:nvPr>
        </p:nvSpPr>
        <p:spPr>
          <a:xfrm>
            <a:off x="0" y="762000"/>
            <a:ext cx="12192000" cy="1295400"/>
          </a:xfrm>
          <a:noFill/>
        </p:spPr>
        <p:txBody>
          <a:bodyPr anchor="b" anchorCtr="0"/>
          <a:lstStyle>
            <a:lvl1pPr marL="174625" indent="0">
              <a:defRPr lang="en-US" sz="2800" b="0" kern="1200" dirty="0">
                <a:solidFill>
                  <a:srgbClr val="292929"/>
                </a:solidFill>
                <a:latin typeface="+mn-lt"/>
                <a:ea typeface="+mn-ea"/>
                <a:cs typeface="+mn-cs"/>
              </a:defRPr>
            </a:lvl1pPr>
          </a:lstStyle>
          <a:p>
            <a:r>
              <a:rPr lang="en-US"/>
              <a:t>Click to edit Master title style</a:t>
            </a:r>
            <a:endParaRPr lang="en-US" dirty="0"/>
          </a:p>
        </p:txBody>
      </p:sp>
      <p:sp>
        <p:nvSpPr>
          <p:cNvPr id="72" name="Text Placeholder 71"/>
          <p:cNvSpPr>
            <a:spLocks noGrp="1"/>
          </p:cNvSpPr>
          <p:nvPr>
            <p:ph type="body" sz="quarter" idx="17"/>
          </p:nvPr>
        </p:nvSpPr>
        <p:spPr>
          <a:xfrm>
            <a:off x="2438400" y="4724400"/>
            <a:ext cx="9245600" cy="1066800"/>
          </a:xfrm>
        </p:spPr>
        <p:txBody>
          <a:bodyPr/>
          <a:lstStyle>
            <a:lvl1pPr algn="r" rtl="0" fontAlgn="base">
              <a:spcBef>
                <a:spcPts val="0"/>
              </a:spcBef>
              <a:spcAft>
                <a:spcPct val="0"/>
              </a:spcAft>
              <a:buNone/>
              <a:defRPr lang="en-US" sz="1600" b="0" kern="1200" dirty="0" smtClean="0">
                <a:solidFill>
                  <a:srgbClr val="728258"/>
                </a:solidFill>
                <a:latin typeface="Calibri Light" panose="020F0302020204030204" pitchFamily="34" charset="0"/>
                <a:ea typeface="+mn-ea"/>
                <a:cs typeface="+mn-cs"/>
              </a:defRPr>
            </a:lvl1pPr>
          </a:lstStyle>
          <a:p>
            <a:pPr lvl="0"/>
            <a:r>
              <a:rPr lang="en-US"/>
              <a:t>Edit Master text styles</a:t>
            </a:r>
          </a:p>
        </p:txBody>
      </p:sp>
      <p:sp>
        <p:nvSpPr>
          <p:cNvPr id="74" name="Text Placeholder 73"/>
          <p:cNvSpPr>
            <a:spLocks noGrp="1"/>
          </p:cNvSpPr>
          <p:nvPr>
            <p:ph type="body" sz="quarter" idx="18"/>
          </p:nvPr>
        </p:nvSpPr>
        <p:spPr>
          <a:xfrm>
            <a:off x="508000" y="533400"/>
            <a:ext cx="6807200" cy="228600"/>
          </a:xfrm>
        </p:spPr>
        <p:txBody>
          <a:bodyPr/>
          <a:lstStyle>
            <a:lvl1pPr algn="l" rtl="0" fontAlgn="base">
              <a:spcBef>
                <a:spcPct val="0"/>
              </a:spcBef>
              <a:spcAft>
                <a:spcPct val="0"/>
              </a:spcAft>
              <a:buNone/>
              <a:defRPr lang="en-US" sz="1800" b="0" kern="1200" dirty="0" smtClean="0">
                <a:solidFill>
                  <a:srgbClr val="728258"/>
                </a:solidFill>
                <a:latin typeface="+mn-lt"/>
                <a:ea typeface="+mn-ea"/>
                <a:cs typeface="+mn-cs"/>
              </a:defRPr>
            </a:lvl1pPr>
            <a:lvl2pPr algn="l" rtl="0" fontAlgn="base">
              <a:spcBef>
                <a:spcPct val="0"/>
              </a:spcBef>
              <a:spcAft>
                <a:spcPct val="0"/>
              </a:spcAft>
              <a:defRPr lang="en-US" sz="1600" b="1" kern="1200" dirty="0" smtClean="0">
                <a:solidFill>
                  <a:srgbClr val="728258"/>
                </a:solidFill>
                <a:latin typeface="+mj-lt"/>
                <a:ea typeface="+mn-ea"/>
                <a:cs typeface="+mn-cs"/>
              </a:defRPr>
            </a:lvl2pPr>
          </a:lstStyle>
          <a:p>
            <a:pPr lvl="0"/>
            <a:r>
              <a:rPr lang="en-US"/>
              <a:t>Edit Master text styles</a:t>
            </a:r>
          </a:p>
        </p:txBody>
      </p:sp>
    </p:spTree>
    <p:extLst>
      <p:ext uri="{BB962C8B-B14F-4D97-AF65-F5344CB8AC3E}">
        <p14:creationId xmlns:p14="http://schemas.microsoft.com/office/powerpoint/2010/main" val="1113478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06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114808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77138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quarter.n.quart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6019800"/>
            <a:ext cx="11785600" cy="381000"/>
          </a:xfrm>
        </p:spPr>
        <p:txBody>
          <a:bodyPr/>
          <a:lstStyle>
            <a:lvl1pPr marL="0" indent="0">
              <a:defRPr sz="1800" b="0" i="1"/>
            </a:lvl1pPr>
            <a:lvl2pPr marL="176213" indent="-176213">
              <a:defRPr/>
            </a:lvl2pPr>
            <a:lvl3pPr marL="177800" indent="0">
              <a:defRPr/>
            </a:lvl3pPr>
            <a:lvl4pPr marL="395288" indent="-228600">
              <a:defRPr/>
            </a:lvl4pPr>
            <a:lvl5pPr marL="392113" indent="-1588">
              <a:defRPr/>
            </a:lvl5pPr>
          </a:lstStyle>
          <a:p>
            <a:pPr lvl="0"/>
            <a:r>
              <a:rPr lang="en-US"/>
              <a:t>Edit Master text styles</a:t>
            </a:r>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300732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199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364155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full.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114808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414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8737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30122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76200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283388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9944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39641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47752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935656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3657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4226703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3657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12192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98392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half.title">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0960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849959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half.n.half">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9944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62992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46937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w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7A38424-2A4B-4D7C-9EFA-5BB8DC806C9B}"/>
              </a:ext>
            </a:extLst>
          </p:cNvPr>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
        <p:nvSpPr>
          <p:cNvPr id="3" name="Text Placeholder 2">
            <a:extLst>
              <a:ext uri="{FF2B5EF4-FFF2-40B4-BE49-F238E27FC236}">
                <a16:creationId xmlns:a16="http://schemas.microsoft.com/office/drawing/2014/main" id="{8AF8F478-05B5-493F-8F69-1E6872E8905D}"/>
              </a:ext>
            </a:extLst>
          </p:cNvPr>
          <p:cNvSpPr>
            <a:spLocks noGrp="1"/>
          </p:cNvSpPr>
          <p:nvPr>
            <p:ph type="body" sz="quarter" idx="10"/>
          </p:nvPr>
        </p:nvSpPr>
        <p:spPr>
          <a:xfrm>
            <a:off x="304800" y="1600200"/>
            <a:ext cx="115824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1138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hird.n.thir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0800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53848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171739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quarter.n.quart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4673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28600"/>
            <a:ext cx="49784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3842255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762000"/>
          </a:xfrm>
          <a:noFill/>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304800" y="1066800"/>
            <a:ext cx="6299200" cy="5334000"/>
          </a:xfrm>
        </p:spPr>
        <p:txBody>
          <a:bodyPr/>
          <a:lstStyle>
            <a:lvl1pPr marL="3175" indent="0">
              <a:spcBef>
                <a:spcPts val="300"/>
              </a:spcBef>
              <a:defRPr/>
            </a:lvl1pPr>
            <a:lvl2pPr marL="182880" indent="-182880">
              <a:defRPr/>
            </a:lvl2pPr>
            <a:lvl3pPr marL="182880" indent="0">
              <a:defRPr/>
            </a:lvl3pPr>
            <a:lvl4pPr marL="455613" indent="-228600">
              <a:defRPr/>
            </a:lvl4pPr>
            <a:lvl5pPr marL="452438"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850011"/>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17FCB49-7DA0-4117-A6AF-91B9E327A37B}"/>
              </a:ext>
            </a:extLst>
          </p:cNvPr>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45124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Max">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5943600"/>
            <a:ext cx="11785600" cy="381000"/>
          </a:xfrm>
        </p:spPr>
        <p:txBody>
          <a:bodyPr anchor="b" anchorCtr="0"/>
          <a:lstStyle>
            <a:lvl1pPr marL="0" indent="0">
              <a:spcBef>
                <a:spcPts val="0"/>
              </a:spcBef>
              <a:defRPr sz="1800" b="1" i="1"/>
            </a:lvl1pPr>
            <a:lvl2pPr marL="176213" indent="-176213">
              <a:defRPr/>
            </a:lvl2pPr>
            <a:lvl3pPr marL="177800" indent="0">
              <a:defRPr/>
            </a:lvl3pPr>
            <a:lvl4pPr marL="395288" indent="-228600">
              <a:defRPr/>
            </a:lvl4pPr>
            <a:lvl5pPr marL="392113" indent="-1588">
              <a:defRPr/>
            </a:lvl5pPr>
          </a:lstStyle>
          <a:p>
            <a:pPr lvl="0"/>
            <a:r>
              <a:rPr lang="en-US" dirty="0"/>
              <a:t>Edit Master text styles</a:t>
            </a:r>
          </a:p>
        </p:txBody>
      </p:sp>
      <p:sp>
        <p:nvSpPr>
          <p:cNvPr id="6" name="Title Placeholder 1">
            <a:extLst>
              <a:ext uri="{FF2B5EF4-FFF2-40B4-BE49-F238E27FC236}">
                <a16:creationId xmlns:a16="http://schemas.microsoft.com/office/drawing/2014/main" id="{D7E89610-E3B8-4792-8CD3-D76A46F2ACCF}"/>
              </a:ext>
            </a:extLst>
          </p:cNvPr>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157489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ull.p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8A3B59-454D-4480-8E6A-2AB7F31ED97B}"/>
              </a:ext>
            </a:extLst>
          </p:cNvPr>
          <p:cNvSpPr>
            <a:spLocks noGrp="1"/>
          </p:cNvSpPr>
          <p:nvPr>
            <p:ph type="body" sz="quarter" idx="10"/>
          </p:nvPr>
        </p:nvSpPr>
        <p:spPr>
          <a:xfrm>
            <a:off x="304800" y="1600200"/>
            <a:ext cx="11582400" cy="47244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332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w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B84FC0B-0762-4022-96CF-B3B76E320BFF}"/>
              </a:ext>
            </a:extLst>
          </p:cNvPr>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
        <p:nvSpPr>
          <p:cNvPr id="3" name="Text Placeholder 2">
            <a:extLst>
              <a:ext uri="{FF2B5EF4-FFF2-40B4-BE49-F238E27FC236}">
                <a16:creationId xmlns:a16="http://schemas.microsoft.com/office/drawing/2014/main" id="{CA0D5995-B033-4ADD-B444-6E744FD7DCF0}"/>
              </a:ext>
            </a:extLst>
          </p:cNvPr>
          <p:cNvSpPr>
            <a:spLocks noGrp="1"/>
          </p:cNvSpPr>
          <p:nvPr>
            <p:ph type="body" sz="quarter" idx="10"/>
          </p:nvPr>
        </p:nvSpPr>
        <p:spPr>
          <a:xfrm>
            <a:off x="304800" y="1600200"/>
            <a:ext cx="94488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90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w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6B85C0-1A89-4F0C-8802-B6CA4C1BF4F7}"/>
              </a:ext>
            </a:extLst>
          </p:cNvPr>
          <p:cNvSpPr>
            <a:spLocks noGrp="1"/>
          </p:cNvSpPr>
          <p:nvPr>
            <p:ph type="body" sz="quarter" idx="12"/>
          </p:nvPr>
        </p:nvSpPr>
        <p:spPr>
          <a:xfrm>
            <a:off x="304800" y="1600200"/>
            <a:ext cx="76200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7DE69337-729D-44D0-AD02-284B51F0ABE4}"/>
              </a:ext>
            </a:extLst>
          </p:cNvPr>
          <p:cNvSpPr>
            <a:spLocks noGrp="1"/>
          </p:cNvSpPr>
          <p:nvPr>
            <p:ph type="title" hasCustomPrompt="1"/>
          </p:nvPr>
        </p:nvSpPr>
        <p:spPr/>
        <p:txBody>
          <a:bodyPr/>
          <a:lstStyle>
            <a:lvl1pPr>
              <a:defRPr sz="6000"/>
            </a:lvl1pPr>
          </a:lstStyle>
          <a:p>
            <a:r>
              <a:rPr lang="en-US" dirty="0"/>
              <a:t>Subject title here</a:t>
            </a:r>
          </a:p>
        </p:txBody>
      </p:sp>
      <p:sp>
        <p:nvSpPr>
          <p:cNvPr id="7" name="Footer Placeholder 6">
            <a:extLst>
              <a:ext uri="{FF2B5EF4-FFF2-40B4-BE49-F238E27FC236}">
                <a16:creationId xmlns:a16="http://schemas.microsoft.com/office/drawing/2014/main" id="{E6780689-75BB-4EA8-AB24-55265972FEB9}"/>
              </a:ext>
            </a:extLst>
          </p:cNvPr>
          <p:cNvSpPr>
            <a:spLocks noGrp="1"/>
          </p:cNvSpPr>
          <p:nvPr>
            <p:ph type="ftr" sz="quarter" idx="10"/>
          </p:nvPr>
        </p:nvSpPr>
        <p:spPr>
          <a:xfrm>
            <a:off x="4038600" y="6356350"/>
            <a:ext cx="4114800" cy="365125"/>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DB326A3A-F561-4D81-AF29-F53E50C7CC93}"/>
              </a:ext>
            </a:extLst>
          </p:cNvPr>
          <p:cNvSpPr>
            <a:spLocks noGrp="1"/>
          </p:cNvSpPr>
          <p:nvPr>
            <p:ph type="sldNum" sz="quarter" idx="11"/>
          </p:nvPr>
        </p:nvSpPr>
        <p:spPr/>
        <p:txBody>
          <a:bodyPr/>
          <a:lstStyle/>
          <a:p>
            <a:fld id="{3311F6AD-9426-4046-B615-20119E66FE5F}" type="slidenum">
              <a:rPr lang="en-US" smtClean="0"/>
              <a:t>‹#›</a:t>
            </a:fld>
            <a:endParaRPr lang="en-US"/>
          </a:p>
        </p:txBody>
      </p:sp>
    </p:spTree>
    <p:extLst>
      <p:ext uri="{BB962C8B-B14F-4D97-AF65-F5344CB8AC3E}">
        <p14:creationId xmlns:p14="http://schemas.microsoft.com/office/powerpoint/2010/main" val="236436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w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8FEE1-4675-4203-BFD6-D3A37A7B570E}"/>
              </a:ext>
            </a:extLst>
          </p:cNvPr>
          <p:cNvSpPr>
            <a:spLocks noGrp="1"/>
          </p:cNvSpPr>
          <p:nvPr>
            <p:ph type="body" sz="quarter" idx="10"/>
          </p:nvPr>
        </p:nvSpPr>
        <p:spPr>
          <a:xfrm>
            <a:off x="304800" y="1600200"/>
            <a:ext cx="59944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8CA75259-2FCB-4C82-82F3-FEEE83658F09}"/>
              </a:ext>
            </a:extLst>
          </p:cNvPr>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104802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6.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304801" y="1600200"/>
            <a:ext cx="1154306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Master text styles</a:t>
            </a:r>
          </a:p>
          <a:p>
            <a:pPr lvl="1"/>
            <a:r>
              <a:rPr lang="en-US" dirty="0"/>
              <a:t>Second level</a:t>
            </a:r>
          </a:p>
        </p:txBody>
      </p:sp>
      <p:sp>
        <p:nvSpPr>
          <p:cNvPr id="1030" name="TextBox 60"/>
          <p:cNvSpPr txBox="1">
            <a:spLocks noChangeArrowheads="1"/>
          </p:cNvSpPr>
          <p:nvPr/>
        </p:nvSpPr>
        <p:spPr bwMode="auto">
          <a:xfrm>
            <a:off x="10323864" y="6481938"/>
            <a:ext cx="1524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defRPr/>
            </a:pPr>
            <a:r>
              <a:rPr lang="en-US" sz="1200" b="0" dirty="0">
                <a:solidFill>
                  <a:schemeClr val="bg1"/>
                </a:solidFill>
                <a:latin typeface="+mn-lt"/>
              </a:rPr>
              <a:t>Page </a:t>
            </a:r>
            <a:fld id="{BE9E3161-0BCA-4EF6-9CC1-7BE9EF9388D4}" type="slidenum">
              <a:rPr lang="en-US" sz="1200" b="0" smtClean="0">
                <a:solidFill>
                  <a:schemeClr val="tx1">
                    <a:lumMod val="75000"/>
                    <a:lumOff val="25000"/>
                  </a:schemeClr>
                </a:solidFill>
                <a:latin typeface="+mn-lt"/>
              </a:rPr>
              <a:pPr algn="r" eaLnBrk="1" hangingPunct="1">
                <a:defRPr/>
              </a:pPr>
              <a:t>‹#›</a:t>
            </a:fld>
            <a:r>
              <a:rPr lang="en-US" sz="1200" b="0" dirty="0">
                <a:solidFill>
                  <a:schemeClr val="tx1">
                    <a:lumMod val="75000"/>
                    <a:lumOff val="25000"/>
                  </a:schemeClr>
                </a:solidFill>
                <a:latin typeface="+mn-lt"/>
              </a:rPr>
              <a:t> </a:t>
            </a:r>
          </a:p>
        </p:txBody>
      </p:sp>
      <p:sp>
        <p:nvSpPr>
          <p:cNvPr id="37" name="Text Placeholder 5"/>
          <p:cNvSpPr txBox="1">
            <a:spLocks/>
          </p:cNvSpPr>
          <p:nvPr userDrawn="1"/>
        </p:nvSpPr>
        <p:spPr>
          <a:xfrm>
            <a:off x="1355811" y="6481938"/>
            <a:ext cx="10988589" cy="274782"/>
          </a:xfrm>
          <a:prstGeom prst="rect">
            <a:avLst/>
          </a:prstGeom>
        </p:spPr>
        <p:txBody>
          <a:bodyPr wrap="none" lIns="0" tIns="0" rIns="0" bIns="0" anchor="ctr" anchorCtr="0"/>
          <a:lstStyle>
            <a:lvl1pPr marL="342900" indent="-342900" algn="l" rtl="0" eaLnBrk="1" fontAlgn="base" hangingPunct="1">
              <a:spcBef>
                <a:spcPct val="20000"/>
              </a:spcBef>
              <a:spcAft>
                <a:spcPct val="0"/>
              </a:spcAft>
              <a:buFont typeface="Arial" charset="0"/>
              <a:defRPr lang="en-US" sz="900" b="0" i="0" kern="1200" cap="all" spc="200" baseline="0">
                <a:solidFill>
                  <a:schemeClr val="tx1">
                    <a:lumMod val="75000"/>
                    <a:lumOff val="25000"/>
                  </a:schemeClr>
                </a:solidFill>
                <a:latin typeface="+mn-lt"/>
                <a:ea typeface="+mj-ea"/>
                <a:cs typeface="+mj-cs"/>
              </a:defRPr>
            </a:lvl1pPr>
            <a:lvl2pPr marL="285750" indent="-285750" algn="l" rtl="0" eaLnBrk="1" fontAlgn="base" hangingPunct="1">
              <a:spcBef>
                <a:spcPts val="300"/>
              </a:spcBef>
              <a:spcAft>
                <a:spcPts val="300"/>
              </a:spcAft>
              <a:buClr>
                <a:srgbClr val="996600"/>
              </a:buClr>
              <a:buFont typeface="Wingdings" pitchFamily="2" charset="2"/>
              <a:buChar char="§"/>
              <a:defRPr lang="en-US" sz="900" kern="1200" cap="all" baseline="0">
                <a:solidFill>
                  <a:schemeClr val="bg2"/>
                </a:solidFill>
                <a:latin typeface="Arial Black" pitchFamily="34" charset="0"/>
                <a:ea typeface="+mn-ea"/>
                <a:cs typeface="+mn-cs"/>
              </a:defRPr>
            </a:lvl2pPr>
            <a:lvl3pPr marL="287338" indent="0" algn="l" rtl="0" eaLnBrk="1" fontAlgn="base" hangingPunct="1">
              <a:spcBef>
                <a:spcPct val="0"/>
              </a:spcBef>
              <a:spcAft>
                <a:spcPts val="600"/>
              </a:spcAft>
              <a:buFont typeface="Wingdings" pitchFamily="2" charset="2"/>
              <a:defRPr lang="en-US" sz="900" i="1" kern="1200" cap="all" baseline="0">
                <a:solidFill>
                  <a:schemeClr val="bg2"/>
                </a:solidFill>
                <a:latin typeface="Arial Black" pitchFamily="34" charset="0"/>
                <a:ea typeface="+mn-ea"/>
                <a:cs typeface="+mn-cs"/>
              </a:defRPr>
            </a:lvl3pPr>
            <a:lvl4pPr marL="573088" indent="-228600" algn="l" rtl="0" eaLnBrk="1" fontAlgn="base" hangingPunct="1">
              <a:spcBef>
                <a:spcPts val="300"/>
              </a:spcBef>
              <a:spcAft>
                <a:spcPts val="300"/>
              </a:spcAft>
              <a:buClr>
                <a:srgbClr val="376092"/>
              </a:buClr>
              <a:buSzPct val="100000"/>
              <a:buFont typeface="Wingdings" pitchFamily="2" charset="2"/>
              <a:buChar char="§"/>
              <a:defRPr lang="en-US" sz="900" kern="1200" cap="all" baseline="0">
                <a:solidFill>
                  <a:schemeClr val="bg2"/>
                </a:solidFill>
                <a:latin typeface="Arial Black" pitchFamily="34" charset="0"/>
                <a:ea typeface="+mn-ea"/>
                <a:cs typeface="+mn-cs"/>
              </a:defRPr>
            </a:lvl4pPr>
            <a:lvl5pPr marL="569913" indent="-1588" algn="l" rtl="0" eaLnBrk="1" fontAlgn="base" hangingPunct="1">
              <a:spcBef>
                <a:spcPct val="0"/>
              </a:spcBef>
              <a:spcAft>
                <a:spcPct val="0"/>
              </a:spcAft>
              <a:buFont typeface="Arial" charset="0"/>
              <a:defRPr lang="en-US" sz="900" i="1" kern="1200" cap="all" baseline="0">
                <a:solidFill>
                  <a:schemeClr val="bg2"/>
                </a:solidFill>
                <a:latin typeface="Arial Blac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175" algn="l" defTabSz="914400" rtl="0" eaLnBrk="1" fontAlgn="base" latinLnBrk="0" hangingPunct="1">
              <a:lnSpc>
                <a:spcPts val="800"/>
              </a:lnSpc>
              <a:spcBef>
                <a:spcPts val="0"/>
              </a:spcBef>
              <a:spcAft>
                <a:spcPct val="0"/>
              </a:spcAft>
              <a:buClrTx/>
              <a:buSzTx/>
              <a:buFont typeface="Arial" charset="0"/>
              <a:buNone/>
              <a:tabLst/>
              <a:defRPr/>
            </a:pPr>
            <a:r>
              <a:rPr lang="en-US" dirty="0">
                <a:latin typeface="+mn-lt"/>
              </a:rPr>
              <a:t>ACCESS TO EXPERIENCES, NOT ACRES</a:t>
            </a:r>
            <a:endParaRPr lang="en-US" sz="900" dirty="0">
              <a:latin typeface="+mn-lt"/>
            </a:endParaRPr>
          </a:p>
        </p:txBody>
      </p:sp>
      <p:sp>
        <p:nvSpPr>
          <p:cNvPr id="1026" name="Title Placeholder 1"/>
          <p:cNvSpPr>
            <a:spLocks noGrp="1"/>
          </p:cNvSpPr>
          <p:nvPr>
            <p:ph type="title"/>
          </p:nvPr>
        </p:nvSpPr>
        <p:spPr bwMode="auto">
          <a:xfrm>
            <a:off x="0" y="228600"/>
            <a:ext cx="12192000" cy="1371600"/>
          </a:xfrm>
          <a:prstGeom prst="rect">
            <a:avLst/>
          </a:prstGeom>
          <a:noFill/>
          <a:ln>
            <a:noFill/>
          </a:ln>
          <a:extLst/>
        </p:spPr>
        <p:txBody>
          <a:bodyPr vert="horz" wrap="square" lIns="182880" tIns="0" rIns="0" bIns="0" numCol="1" anchor="ctr" anchorCtr="0" compatLnSpc="1">
            <a:prstTxWarp prst="textNoShape">
              <a:avLst/>
            </a:prstTxWarp>
          </a:bodyPr>
          <a:lstStyle/>
          <a:p>
            <a:pPr lvl="0"/>
            <a:r>
              <a:rPr lang="en-US" dirty="0"/>
              <a:t>Subject Title here</a:t>
            </a:r>
          </a:p>
        </p:txBody>
      </p:sp>
      <p:pic>
        <p:nvPicPr>
          <p:cNvPr id="2" name="Picture 1" descr="Graphic: Montgomery Parks logo icon"/>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304802" y="6436314"/>
            <a:ext cx="387739" cy="385301"/>
          </a:xfrm>
          <a:prstGeom prst="rect">
            <a:avLst/>
          </a:prstGeom>
        </p:spPr>
      </p:pic>
      <p:sp>
        <p:nvSpPr>
          <p:cNvPr id="4" name="Slide Number Placeholder 3">
            <a:extLst>
              <a:ext uri="{FF2B5EF4-FFF2-40B4-BE49-F238E27FC236}">
                <a16:creationId xmlns:a16="http://schemas.microsoft.com/office/drawing/2014/main" id="{1A066C58-0324-49A6-BC2C-76568CB56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1F6AD-9426-4046-B615-20119E66FE5F}" type="slidenum">
              <a:rPr lang="en-US" smtClean="0"/>
              <a:t>‹#›</a:t>
            </a:fld>
            <a:endParaRPr lang="en-US" dirty="0"/>
          </a:p>
        </p:txBody>
      </p:sp>
      <p:pic>
        <p:nvPicPr>
          <p:cNvPr id="9" name="Picture 8">
            <a:extLst>
              <a:ext uri="{FF2B5EF4-FFF2-40B4-BE49-F238E27FC236}">
                <a16:creationId xmlns:a16="http://schemas.microsoft.com/office/drawing/2014/main" id="{F6F90A14-2D18-4D71-9739-35A60DD497B3}"/>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741325" y="6445439"/>
            <a:ext cx="475319" cy="365124"/>
          </a:xfrm>
          <a:prstGeom prst="rect">
            <a:avLst/>
          </a:prstGeom>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44" r:id="rId3"/>
    <p:sldLayoutId id="2147483709" r:id="rId4"/>
    <p:sldLayoutId id="2147483720" r:id="rId5"/>
    <p:sldLayoutId id="2147483710" r:id="rId6"/>
    <p:sldLayoutId id="2147483737" r:id="rId7"/>
    <p:sldLayoutId id="2147483742" r:id="rId8"/>
    <p:sldLayoutId id="2147483738" r:id="rId9"/>
    <p:sldLayoutId id="2147483741" r:id="rId10"/>
    <p:sldLayoutId id="2147483739" r:id="rId11"/>
    <p:sldLayoutId id="2147483745" r:id="rId12"/>
    <p:sldLayoutId id="2147483746" r:id="rId13"/>
    <p:sldLayoutId id="2147483768" r:id="rId14"/>
    <p:sldLayoutId id="2147483770" r:id="rId15"/>
  </p:sldLayoutIdLst>
  <p:txStyles>
    <p:titleStyle>
      <a:lvl1pPr marL="114300" indent="0" algn="l" rtl="0" eaLnBrk="1" fontAlgn="base" hangingPunct="1">
        <a:lnSpc>
          <a:spcPts val="7000"/>
        </a:lnSpc>
        <a:spcBef>
          <a:spcPct val="0"/>
        </a:spcBef>
        <a:spcAft>
          <a:spcPct val="0"/>
        </a:spcAft>
        <a:defRPr sz="66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p:titleStyle>
    <p:body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287338" indent="0" algn="l" rtl="0" eaLnBrk="1" fontAlgn="base" hangingPunct="1">
        <a:lnSpc>
          <a:spcPts val="2000"/>
        </a:lnSpc>
        <a:spcBef>
          <a:spcPct val="0"/>
        </a:spcBef>
        <a:spcAft>
          <a:spcPts val="800"/>
        </a:spcAft>
        <a:buFont typeface="Wingdings" pitchFamily="2" charset="2"/>
        <a:defRPr lang="en-US" sz="1800" i="1" kern="1200" dirty="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userDrawn="1">
          <p15:clr>
            <a:srgbClr val="F26B43"/>
          </p15:clr>
        </p15:guide>
        <p15:guide id="2" pos="7488" userDrawn="1">
          <p15:clr>
            <a:srgbClr val="F26B43"/>
          </p15:clr>
        </p15:guide>
        <p15:guide id="3" orient="horz" pos="713" userDrawn="1">
          <p15:clr>
            <a:srgbClr val="F26B43"/>
          </p15:clr>
        </p15:guide>
        <p15:guide id="4" pos="192" userDrawn="1">
          <p15:clr>
            <a:srgbClr val="F26B43"/>
          </p15:clr>
        </p15:guide>
        <p15:guide id="5" orient="horz" pos="40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5" name="Straight Connector 44"/>
          <p:cNvCxnSpPr/>
          <p:nvPr userDrawn="1"/>
        </p:nvCxnSpPr>
        <p:spPr>
          <a:xfrm>
            <a:off x="0" y="6720837"/>
            <a:ext cx="122936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26" name="Title Placeholder 1"/>
          <p:cNvSpPr>
            <a:spLocks noGrp="1"/>
          </p:cNvSpPr>
          <p:nvPr>
            <p:ph type="title"/>
          </p:nvPr>
        </p:nvSpPr>
        <p:spPr bwMode="auto">
          <a:xfrm>
            <a:off x="0" y="228600"/>
            <a:ext cx="12192000" cy="990600"/>
          </a:xfrm>
          <a:prstGeom prst="rect">
            <a:avLst/>
          </a:prstGeom>
          <a:noFill/>
          <a:ln>
            <a:noFill/>
          </a:ln>
          <a:extLst/>
        </p:spPr>
        <p:txBody>
          <a:bodyPr vert="horz" wrap="square" lIns="182880" tIns="0" rIns="0" bIns="0" numCol="1" anchor="t" anchorCtr="0" compatLnSpc="1">
            <a:prstTxWarp prst="textNoShape">
              <a:avLst/>
            </a:prstTxWarp>
          </a:bodyPr>
          <a:lstStyle/>
          <a:p>
            <a:pPr lvl="0"/>
            <a:r>
              <a:rPr lang="en-US" dirty="0"/>
              <a:t>Click to edit Master title style   </a:t>
            </a:r>
          </a:p>
        </p:txBody>
      </p:sp>
      <p:sp>
        <p:nvSpPr>
          <p:cNvPr id="1027" name="Text Placeholder 2"/>
          <p:cNvSpPr>
            <a:spLocks noGrp="1"/>
          </p:cNvSpPr>
          <p:nvPr>
            <p:ph type="body" idx="1"/>
          </p:nvPr>
        </p:nvSpPr>
        <p:spPr bwMode="auto">
          <a:xfrm>
            <a:off x="304800" y="1219200"/>
            <a:ext cx="1154306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TextBox 60"/>
          <p:cNvSpPr txBox="1">
            <a:spLocks noChangeArrowheads="1"/>
          </p:cNvSpPr>
          <p:nvPr/>
        </p:nvSpPr>
        <p:spPr bwMode="auto">
          <a:xfrm>
            <a:off x="10323864" y="6481938"/>
            <a:ext cx="1524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defRPr/>
            </a:pPr>
            <a:r>
              <a:rPr lang="en-US" sz="1200" b="0" dirty="0">
                <a:solidFill>
                  <a:schemeClr val="bg1"/>
                </a:solidFill>
                <a:latin typeface="+mn-lt"/>
              </a:rPr>
              <a:t>page </a:t>
            </a:r>
            <a:fld id="{BE9E3161-0BCA-4EF6-9CC1-7BE9EF9388D4}" type="slidenum">
              <a:rPr lang="en-US" sz="1200" b="0" smtClean="0">
                <a:solidFill>
                  <a:schemeClr val="tx1">
                    <a:lumMod val="75000"/>
                    <a:lumOff val="25000"/>
                  </a:schemeClr>
                </a:solidFill>
                <a:latin typeface="+mn-lt"/>
              </a:rPr>
              <a:pPr algn="r" eaLnBrk="1" hangingPunct="1">
                <a:defRPr/>
              </a:pPr>
              <a:t>‹#›</a:t>
            </a:fld>
            <a:r>
              <a:rPr lang="en-US" sz="1200" b="0" dirty="0">
                <a:solidFill>
                  <a:schemeClr val="tx1">
                    <a:lumMod val="75000"/>
                    <a:lumOff val="25000"/>
                  </a:schemeClr>
                </a:solidFill>
                <a:latin typeface="+mn-lt"/>
              </a:rPr>
              <a:t> </a:t>
            </a:r>
          </a:p>
        </p:txBody>
      </p:sp>
      <p:sp>
        <p:nvSpPr>
          <p:cNvPr id="37" name="Text Placeholder 5"/>
          <p:cNvSpPr txBox="1">
            <a:spLocks/>
          </p:cNvSpPr>
          <p:nvPr userDrawn="1"/>
        </p:nvSpPr>
        <p:spPr>
          <a:xfrm>
            <a:off x="914400" y="6481938"/>
            <a:ext cx="10988589" cy="274782"/>
          </a:xfrm>
          <a:prstGeom prst="rect">
            <a:avLst/>
          </a:prstGeom>
        </p:spPr>
        <p:txBody>
          <a:bodyPr wrap="none" lIns="0" tIns="0" rIns="0" bIns="0" anchor="ctr" anchorCtr="0"/>
          <a:lstStyle>
            <a:lvl1pPr marL="342900" indent="-342900" algn="l" rtl="0" eaLnBrk="1" fontAlgn="base" hangingPunct="1">
              <a:spcBef>
                <a:spcPct val="20000"/>
              </a:spcBef>
              <a:spcAft>
                <a:spcPct val="0"/>
              </a:spcAft>
              <a:buFont typeface="Arial" charset="0"/>
              <a:defRPr lang="en-US" sz="900" b="0" i="0" kern="1200" cap="all" spc="200" baseline="0">
                <a:solidFill>
                  <a:schemeClr val="tx1">
                    <a:lumMod val="75000"/>
                    <a:lumOff val="25000"/>
                  </a:schemeClr>
                </a:solidFill>
                <a:latin typeface="+mn-lt"/>
                <a:ea typeface="+mj-ea"/>
                <a:cs typeface="+mj-cs"/>
              </a:defRPr>
            </a:lvl1pPr>
            <a:lvl2pPr marL="285750" indent="-285750" algn="l" rtl="0" eaLnBrk="1" fontAlgn="base" hangingPunct="1">
              <a:spcBef>
                <a:spcPts val="300"/>
              </a:spcBef>
              <a:spcAft>
                <a:spcPts val="300"/>
              </a:spcAft>
              <a:buClr>
                <a:srgbClr val="996600"/>
              </a:buClr>
              <a:buFont typeface="Wingdings" pitchFamily="2" charset="2"/>
              <a:buChar char="§"/>
              <a:defRPr lang="en-US" sz="900" kern="1200" cap="all" baseline="0">
                <a:solidFill>
                  <a:schemeClr val="bg2"/>
                </a:solidFill>
                <a:latin typeface="Arial Black" pitchFamily="34" charset="0"/>
                <a:ea typeface="+mn-ea"/>
                <a:cs typeface="+mn-cs"/>
              </a:defRPr>
            </a:lvl2pPr>
            <a:lvl3pPr marL="287338" indent="0" algn="l" rtl="0" eaLnBrk="1" fontAlgn="base" hangingPunct="1">
              <a:spcBef>
                <a:spcPct val="0"/>
              </a:spcBef>
              <a:spcAft>
                <a:spcPts val="600"/>
              </a:spcAft>
              <a:buFont typeface="Wingdings" pitchFamily="2" charset="2"/>
              <a:defRPr lang="en-US" sz="900" i="1" kern="1200" cap="all" baseline="0">
                <a:solidFill>
                  <a:schemeClr val="bg2"/>
                </a:solidFill>
                <a:latin typeface="Arial Black" pitchFamily="34" charset="0"/>
                <a:ea typeface="+mn-ea"/>
                <a:cs typeface="+mn-cs"/>
              </a:defRPr>
            </a:lvl3pPr>
            <a:lvl4pPr marL="573088" indent="-228600" algn="l" rtl="0" eaLnBrk="1" fontAlgn="base" hangingPunct="1">
              <a:spcBef>
                <a:spcPts val="300"/>
              </a:spcBef>
              <a:spcAft>
                <a:spcPts val="300"/>
              </a:spcAft>
              <a:buClr>
                <a:srgbClr val="376092"/>
              </a:buClr>
              <a:buSzPct val="100000"/>
              <a:buFont typeface="Wingdings" pitchFamily="2" charset="2"/>
              <a:buChar char="§"/>
              <a:defRPr lang="en-US" sz="900" kern="1200" cap="all" baseline="0">
                <a:solidFill>
                  <a:schemeClr val="bg2"/>
                </a:solidFill>
                <a:latin typeface="Arial Black" pitchFamily="34" charset="0"/>
                <a:ea typeface="+mn-ea"/>
                <a:cs typeface="+mn-cs"/>
              </a:defRPr>
            </a:lvl4pPr>
            <a:lvl5pPr marL="569913" indent="-1588" algn="l" rtl="0" eaLnBrk="1" fontAlgn="base" hangingPunct="1">
              <a:spcBef>
                <a:spcPct val="0"/>
              </a:spcBef>
              <a:spcAft>
                <a:spcPct val="0"/>
              </a:spcAft>
              <a:buFont typeface="Arial" charset="0"/>
              <a:defRPr lang="en-US" sz="900" i="1" kern="1200" cap="all" baseline="0">
                <a:solidFill>
                  <a:schemeClr val="bg2"/>
                </a:solidFill>
                <a:latin typeface="Arial Blac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3175" algn="l">
              <a:lnSpc>
                <a:spcPts val="800"/>
              </a:lnSpc>
              <a:spcBef>
                <a:spcPts val="0"/>
              </a:spcBef>
            </a:pPr>
            <a:r>
              <a:rPr lang="en-US" sz="900" b="1" i="0" dirty="0">
                <a:latin typeface="+mn-lt"/>
              </a:rPr>
              <a:t>Energized public spaces </a:t>
            </a:r>
            <a:r>
              <a:rPr lang="en-US" sz="900" i="0" dirty="0">
                <a:solidFill>
                  <a:schemeClr val="bg1">
                    <a:lumMod val="50000"/>
                  </a:schemeClr>
                </a:solidFill>
              </a:rPr>
              <a:t>Functional MASTER PLAN for parks</a:t>
            </a:r>
            <a:endParaRPr lang="en-US" sz="900" i="0" dirty="0">
              <a:latin typeface="+mn-lt"/>
            </a:endParaRPr>
          </a:p>
        </p:txBody>
      </p:sp>
      <p:pic>
        <p:nvPicPr>
          <p:cNvPr id="41" name="Picture 40"/>
          <p:cNvPicPr>
            <a:picLocks noChangeAspect="1"/>
          </p:cNvPicPr>
          <p:nvPr userDrawn="1"/>
        </p:nvPicPr>
        <p:blipFill rotWithShape="1">
          <a:blip r:embed="rId19" cstate="print">
            <a:extLst>
              <a:ext uri="{28A0092B-C50C-407E-A947-70E740481C1C}">
                <a14:useLocalDpi xmlns:a14="http://schemas.microsoft.com/office/drawing/2010/main"/>
              </a:ext>
            </a:extLst>
          </a:blip>
          <a:srcRect r="52503"/>
          <a:stretch/>
        </p:blipFill>
        <p:spPr>
          <a:xfrm>
            <a:off x="304720" y="6436449"/>
            <a:ext cx="492371" cy="365760"/>
          </a:xfrm>
          <a:prstGeom prst="rect">
            <a:avLst/>
          </a:prstGeom>
        </p:spPr>
      </p:pic>
      <p:cxnSp>
        <p:nvCxnSpPr>
          <p:cNvPr id="7" name="Straight Connector 6"/>
          <p:cNvCxnSpPr/>
          <p:nvPr userDrawn="1"/>
        </p:nvCxnSpPr>
        <p:spPr>
          <a:xfrm>
            <a:off x="0" y="143691"/>
            <a:ext cx="122936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8754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rtl="0" eaLnBrk="1" fontAlgn="base" hangingPunct="1">
        <a:lnSpc>
          <a:spcPts val="2800"/>
        </a:lnSpc>
        <a:spcBef>
          <a:spcPct val="0"/>
        </a:spcBef>
        <a:spcAft>
          <a:spcPct val="0"/>
        </a:spcAft>
        <a:defRPr sz="2800" b="1" kern="1200">
          <a:solidFill>
            <a:schemeClr val="accent1">
              <a:lumMod val="75000"/>
            </a:schemeClr>
          </a:solidFill>
          <a:latin typeface="Calibri Light" panose="020F0302020204030204" pitchFamily="34" charset="0"/>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p:titleStyle>
    <p:bodyStyle>
      <a:lvl1pPr marL="342900" indent="-342900" algn="l" rtl="0" eaLnBrk="1" fontAlgn="base" hangingPunct="1">
        <a:spcBef>
          <a:spcPct val="20000"/>
        </a:spcBef>
        <a:spcAft>
          <a:spcPct val="0"/>
        </a:spcAft>
        <a:buFont typeface="Arial" charset="0"/>
        <a:defRPr lang="en-US" sz="2200" b="1" kern="1200" dirty="0">
          <a:solidFill>
            <a:schemeClr val="tx2">
              <a:lumMod val="75000"/>
            </a:schemeClr>
          </a:solidFill>
          <a:latin typeface="Calibri" pitchFamily="34" charset="0"/>
          <a:ea typeface="+mj-ea"/>
          <a:cs typeface="+mj-cs"/>
        </a:defRPr>
      </a:lvl1pPr>
      <a:lvl2pPr marL="285750" indent="-285750" algn="l" rtl="0" eaLnBrk="1" fontAlgn="base" hangingPunct="1">
        <a:lnSpc>
          <a:spcPts val="2000"/>
        </a:lnSpc>
        <a:spcBef>
          <a:spcPts val="400"/>
        </a:spcBef>
        <a:spcAft>
          <a:spcPts val="300"/>
        </a:spcAft>
        <a:buClr>
          <a:srgbClr val="996600"/>
        </a:buClr>
        <a:buFont typeface="Wingdings" pitchFamily="2" charset="2"/>
        <a:buChar char="§"/>
        <a:defRPr lang="en-US" sz="1800" kern="1200" dirty="0">
          <a:solidFill>
            <a:srgbClr val="292929"/>
          </a:solidFill>
          <a:latin typeface="Calibri" pitchFamily="34" charset="0"/>
          <a:ea typeface="+mn-ea"/>
          <a:cs typeface="+mn-cs"/>
        </a:defRPr>
      </a:lvl2pPr>
      <a:lvl3pPr marL="287338" indent="0" algn="l" rtl="0" eaLnBrk="1" fontAlgn="base" hangingPunct="1">
        <a:lnSpc>
          <a:spcPts val="2000"/>
        </a:lnSpc>
        <a:spcBef>
          <a:spcPct val="0"/>
        </a:spcBef>
        <a:spcAft>
          <a:spcPts val="800"/>
        </a:spcAft>
        <a:buFont typeface="Wingdings" pitchFamily="2" charset="2"/>
        <a:defRPr lang="en-US" sz="1800" i="1" kern="1200" dirty="0">
          <a:solidFill>
            <a:srgbClr val="292929"/>
          </a:solidFill>
          <a:latin typeface="Calibri" pitchFamily="34" charset="0"/>
          <a:ea typeface="+mn-ea"/>
          <a:cs typeface="+mn-cs"/>
        </a:defRPr>
      </a:lvl3pPr>
      <a:lvl4pPr marL="573088" indent="-228600" algn="l" rtl="0" eaLnBrk="1" fontAlgn="base" hangingPunct="1">
        <a:lnSpc>
          <a:spcPts val="1800"/>
        </a:lnSpc>
        <a:spcBef>
          <a:spcPts val="400"/>
        </a:spcBef>
        <a:spcAft>
          <a:spcPts val="300"/>
        </a:spcAft>
        <a:buClr>
          <a:srgbClr val="376092"/>
        </a:buClr>
        <a:buSzPct val="100000"/>
        <a:buFont typeface="Wingdings" pitchFamily="2" charset="2"/>
        <a:buChar char="§"/>
        <a:defRPr lang="en-US" sz="1600" kern="1200" dirty="0">
          <a:solidFill>
            <a:srgbClr val="292929"/>
          </a:solidFill>
          <a:latin typeface="Calibri" pitchFamily="34" charset="0"/>
          <a:ea typeface="+mn-ea"/>
          <a:cs typeface="+mn-cs"/>
        </a:defRPr>
      </a:lvl4pPr>
      <a:lvl5pPr marL="687388" indent="-112713"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75.sv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78.sv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78.sv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2.wdp"/><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96.png"/><Relationship Id="rId4" Type="http://schemas.openxmlformats.org/officeDocument/2006/relationships/image" Target="../media/image93.jpe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00.svg"/></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03.jpeg"/><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06.jpeg"/><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17.jpeg"/></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19.jpeg"/></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122.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3.xml"/><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7" Type="http://schemas.microsoft.com/office/2007/relationships/hdphoto" Target="../media/hdphoto3.wdp"/><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8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38.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hyperlink" Target="https://parkrxamerica.org/" TargetMode="External"/><Relationship Id="rId4" Type="http://schemas.openxmlformats.org/officeDocument/2006/relationships/hyperlink" Target="http://www.montgomerypark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12296270" cy="646331"/>
          </a:xfrm>
          <a:prstGeom prst="rect">
            <a:avLst/>
          </a:prstGeom>
          <a:noFill/>
        </p:spPr>
        <p:txBody>
          <a:bodyPr wrap="square" rtlCol="0">
            <a:spAutoFit/>
          </a:bodyPr>
          <a:lstStyle/>
          <a:p>
            <a:r>
              <a:rPr lang="en-US" dirty="0"/>
              <a:t>Original located at</a:t>
            </a:r>
          </a:p>
          <a:p>
            <a:r>
              <a:rPr lang="en-US" dirty="0"/>
              <a:t>T:\Projects\Park and Trail Planning\@T-TEMPLATE.FILES\</a:t>
            </a:r>
            <a:r>
              <a:rPr lang="en-US" dirty="0" err="1"/>
              <a:t>ppsd</a:t>
            </a:r>
            <a:r>
              <a:rPr lang="en-US" dirty="0"/>
              <a:t> PPT templates\2018-PPT.template-wide.layout.potx</a:t>
            </a:r>
          </a:p>
        </p:txBody>
      </p:sp>
      <p:sp>
        <p:nvSpPr>
          <p:cNvPr id="2" name="TextBox 1">
            <a:extLst>
              <a:ext uri="{FF2B5EF4-FFF2-40B4-BE49-F238E27FC236}">
                <a16:creationId xmlns:a16="http://schemas.microsoft.com/office/drawing/2014/main" id="{AC15DF37-0A8C-4231-AFDA-651F22E9F274}"/>
              </a:ext>
            </a:extLst>
          </p:cNvPr>
          <p:cNvSpPr txBox="1"/>
          <p:nvPr/>
        </p:nvSpPr>
        <p:spPr>
          <a:xfrm>
            <a:off x="228600" y="6477000"/>
            <a:ext cx="7086600" cy="276999"/>
          </a:xfrm>
          <a:prstGeom prst="rect">
            <a:avLst/>
          </a:prstGeom>
          <a:noFill/>
        </p:spPr>
        <p:txBody>
          <a:bodyPr wrap="square" rtlCol="0">
            <a:spAutoFit/>
          </a:bodyPr>
          <a:lstStyle/>
          <a:p>
            <a:r>
              <a:rPr lang="en-US" sz="1200" i="1" dirty="0">
                <a:solidFill>
                  <a:schemeClr val="tx1">
                    <a:lumMod val="50000"/>
                    <a:lumOff val="50000"/>
                  </a:schemeClr>
                </a:solidFill>
              </a:rPr>
              <a:t>Photo: Klyde Warren Park, Dallas Art District. Source: Pinterest.com</a:t>
            </a:r>
          </a:p>
        </p:txBody>
      </p:sp>
    </p:spTree>
    <p:extLst>
      <p:ext uri="{BB962C8B-B14F-4D97-AF65-F5344CB8AC3E}">
        <p14:creationId xmlns:p14="http://schemas.microsoft.com/office/powerpoint/2010/main" val="2852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 name="Title 5">
            <a:extLst>
              <a:ext uri="{FF2B5EF4-FFF2-40B4-BE49-F238E27FC236}">
                <a16:creationId xmlns:a16="http://schemas.microsoft.com/office/drawing/2014/main" id="{78E43407-A8D8-4196-A0D8-22F776F1501D}"/>
              </a:ext>
            </a:extLst>
          </p:cNvPr>
          <p:cNvSpPr>
            <a:spLocks noGrp="1"/>
          </p:cNvSpPr>
          <p:nvPr>
            <p:ph type="title"/>
          </p:nvPr>
        </p:nvSpPr>
        <p:spPr>
          <a:xfrm>
            <a:off x="0" y="685800"/>
            <a:ext cx="12192000" cy="1371600"/>
          </a:xfrm>
        </p:spPr>
        <p:txBody>
          <a:bodyPr/>
          <a:lstStyle/>
          <a:p>
            <a:r>
              <a:rPr lang="en-US" sz="5600" dirty="0">
                <a:sym typeface="Open Sans"/>
              </a:rPr>
              <a:t>EPIDEMIC LEVELS OF CHRONIC DISEASE </a:t>
            </a:r>
            <a:br>
              <a:rPr lang="en-US" dirty="0">
                <a:sym typeface="Open Sans"/>
              </a:rPr>
            </a:br>
            <a:endParaRPr lang="en-US" dirty="0"/>
          </a:p>
        </p:txBody>
      </p:sp>
      <p:sp>
        <p:nvSpPr>
          <p:cNvPr id="658" name="Shape 658"/>
          <p:cNvSpPr txBox="1">
            <a:spLocks noGrp="1"/>
          </p:cNvSpPr>
          <p:nvPr>
            <p:ph type="body" sz="quarter" idx="10"/>
          </p:nvPr>
        </p:nvSpPr>
        <p:spPr/>
        <p:txBody>
          <a:bodyPr/>
          <a:lstStyle/>
          <a:p>
            <a:r>
              <a:rPr lang="en-US" dirty="0">
                <a:sym typeface="Open Sans"/>
              </a:rPr>
              <a:t>133 million Americans currently live with chronic disease</a:t>
            </a:r>
          </a:p>
          <a:p>
            <a:endParaRPr lang="en-US" sz="2400" dirty="0">
              <a:sym typeface="Open Sans"/>
            </a:endParaRPr>
          </a:p>
          <a:p>
            <a:pPr marL="571500" indent="-571500">
              <a:buFont typeface="Wingdings" panose="05000000000000000000" pitchFamily="2" charset="2"/>
              <a:buChar char="§"/>
            </a:pPr>
            <a:r>
              <a:rPr lang="en-US" sz="2400" dirty="0">
                <a:sym typeface="Open Sans"/>
              </a:rPr>
              <a:t>78 million adults and12 million children are obese.</a:t>
            </a:r>
          </a:p>
          <a:p>
            <a:pPr marL="571500" indent="-571500">
              <a:buFont typeface="Wingdings" panose="05000000000000000000" pitchFamily="2" charset="2"/>
              <a:buChar char="§"/>
            </a:pPr>
            <a:r>
              <a:rPr lang="en-US" sz="2400" dirty="0">
                <a:sym typeface="Open Sans"/>
              </a:rPr>
              <a:t>70 million American adults have high blood pressure.</a:t>
            </a:r>
          </a:p>
          <a:p>
            <a:pPr marL="571500" indent="-571500">
              <a:buFont typeface="Wingdings" panose="05000000000000000000" pitchFamily="2" charset="2"/>
              <a:buChar char="§"/>
            </a:pPr>
            <a:r>
              <a:rPr lang="en-US" sz="2400" dirty="0">
                <a:sym typeface="Open Sans"/>
              </a:rPr>
              <a:t>29 million Americans live with diabetes.</a:t>
            </a:r>
          </a:p>
          <a:p>
            <a:pPr marL="571500" indent="-571500">
              <a:buFont typeface="Wingdings" panose="05000000000000000000" pitchFamily="2" charset="2"/>
              <a:buChar char="§"/>
            </a:pPr>
            <a:r>
              <a:rPr lang="en-US" sz="2400" dirty="0">
                <a:sym typeface="Open Sans"/>
              </a:rPr>
              <a:t>10 million adults suffer from serious mental illness.</a:t>
            </a:r>
          </a:p>
          <a:p>
            <a:endParaRPr lang="en-US" sz="2400" dirty="0">
              <a:sym typeface="Open Sans"/>
            </a:endParaRPr>
          </a:p>
          <a:p>
            <a:r>
              <a:rPr lang="en-US" sz="3200" b="1" dirty="0">
                <a:sym typeface="Open Sans"/>
              </a:rPr>
              <a:t>For every dollar spent on healthcare in the U.S., $0.86 is spent on patients with chronic disease.</a:t>
            </a:r>
            <a:r>
              <a:rPr lang="en-US" dirty="0">
                <a:sym typeface="Open Sans"/>
              </a:rPr>
              <a:t>	</a:t>
            </a:r>
          </a:p>
          <a:p>
            <a:endParaRPr lang="en-US" dirty="0">
              <a:sym typeface="Open Sans"/>
            </a:endParaRPr>
          </a:p>
          <a:p>
            <a:endParaRPr lang="en-US" dirty="0">
              <a:sym typeface="Palatino Linotype"/>
            </a:endParaRPr>
          </a:p>
          <a:p>
            <a:endParaRPr lang="en-US" dirty="0">
              <a:sym typeface="Palatino Linotype"/>
            </a:endParaRP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F1D2AB-806E-42E8-8989-9E2830F144A0}"/>
              </a:ext>
            </a:extLst>
          </p:cNvPr>
          <p:cNvSpPr txBox="1"/>
          <p:nvPr/>
        </p:nvSpPr>
        <p:spPr>
          <a:xfrm>
            <a:off x="304800" y="1637705"/>
            <a:ext cx="11582400"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Humans living in landscapes that lack trees or other natural features undergo patterns of social, psychological and physical breakdown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kern="0" dirty="0">
              <a:solidFill>
                <a:srgbClr val="1F497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Professor Frances (Ming)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Kuo</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University of Illinois at Urbana-Champaign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84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A4C746-D6F0-4DC2-9944-76C7539CAB78}"/>
              </a:ext>
            </a:extLst>
          </p:cNvPr>
          <p:cNvSpPr txBox="1"/>
          <p:nvPr/>
        </p:nvSpPr>
        <p:spPr>
          <a:xfrm>
            <a:off x="304800" y="1276555"/>
            <a:ext cx="523928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Humans have an innate biological connection to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When that connecting is broken, we are more vulnerable to health risks.</a:t>
            </a:r>
          </a:p>
        </p:txBody>
      </p:sp>
      <p:pic>
        <p:nvPicPr>
          <p:cNvPr id="4" name="Picture 3">
            <a:extLst>
              <a:ext uri="{FF2B5EF4-FFF2-40B4-BE49-F238E27FC236}">
                <a16:creationId xmlns:a16="http://schemas.microsoft.com/office/drawing/2014/main" id="{1D43C16E-E754-4BB5-B036-03AE5BDE8846}"/>
              </a:ext>
            </a:extLst>
          </p:cNvPr>
          <p:cNvPicPr>
            <a:picLocks noChangeAspect="1"/>
          </p:cNvPicPr>
          <p:nvPr/>
        </p:nvPicPr>
        <p:blipFill>
          <a:blip r:embed="rId4"/>
          <a:stretch>
            <a:fillRect/>
          </a:stretch>
        </p:blipFill>
        <p:spPr>
          <a:xfrm>
            <a:off x="6005223" y="1363191"/>
            <a:ext cx="2809718" cy="3855608"/>
          </a:xfrm>
          <a:prstGeom prst="rect">
            <a:avLst/>
          </a:prstGeom>
        </p:spPr>
      </p:pic>
      <p:graphicFrame>
        <p:nvGraphicFramePr>
          <p:cNvPr id="5" name="Object 4">
            <a:extLst>
              <a:ext uri="{FF2B5EF4-FFF2-40B4-BE49-F238E27FC236}">
                <a16:creationId xmlns:a16="http://schemas.microsoft.com/office/drawing/2014/main" id="{AEA38C3A-1616-4C5D-8126-AFE2BED24EBC}"/>
              </a:ext>
            </a:extLst>
          </p:cNvPr>
          <p:cNvGraphicFramePr>
            <a:graphicFrameLocks noChangeAspect="1"/>
          </p:cNvGraphicFramePr>
          <p:nvPr>
            <p:extLst>
              <p:ext uri="{D42A27DB-BD31-4B8C-83A1-F6EECF244321}">
                <p14:modId xmlns:p14="http://schemas.microsoft.com/office/powerpoint/2010/main" val="2864481267"/>
              </p:ext>
            </p:extLst>
          </p:nvPr>
        </p:nvGraphicFramePr>
        <p:xfrm>
          <a:off x="9082114" y="1363191"/>
          <a:ext cx="2838383" cy="3855608"/>
        </p:xfrm>
        <a:graphic>
          <a:graphicData uri="http://schemas.openxmlformats.org/presentationml/2006/ole">
            <mc:AlternateContent xmlns:mc="http://schemas.openxmlformats.org/markup-compatibility/2006">
              <mc:Choice xmlns:v="urn:schemas-microsoft-com:vml" Requires="v">
                <p:oleObj spid="_x0000_s1120" name="Acrobat Document" r:id="rId5" imgW="1647541" imgH="2238143" progId="Acrobat.Document.DC">
                  <p:embed/>
                </p:oleObj>
              </mc:Choice>
              <mc:Fallback>
                <p:oleObj name="Acrobat Document" r:id="rId5" imgW="1647541" imgH="2238143" progId="Acrobat.Document.DC">
                  <p:embed/>
                  <p:pic>
                    <p:nvPicPr>
                      <p:cNvPr id="5" name="Object 4">
                        <a:extLst>
                          <a:ext uri="{FF2B5EF4-FFF2-40B4-BE49-F238E27FC236}">
                            <a16:creationId xmlns:a16="http://schemas.microsoft.com/office/drawing/2014/main" id="{AEA38C3A-1616-4C5D-8126-AFE2BED24EBC}"/>
                          </a:ext>
                        </a:extLst>
                      </p:cNvPr>
                      <p:cNvPicPr/>
                      <p:nvPr/>
                    </p:nvPicPr>
                    <p:blipFill>
                      <a:blip r:embed="rId6"/>
                      <a:stretch>
                        <a:fillRect/>
                      </a:stretch>
                    </p:blipFill>
                    <p:spPr>
                      <a:xfrm>
                        <a:off x="9082114" y="1363191"/>
                        <a:ext cx="2838383" cy="3855608"/>
                      </a:xfrm>
                      <a:prstGeom prst="rect">
                        <a:avLst/>
                      </a:prstGeom>
                    </p:spPr>
                  </p:pic>
                </p:oleObj>
              </mc:Fallback>
            </mc:AlternateContent>
          </a:graphicData>
        </a:graphic>
      </p:graphicFrame>
    </p:spTree>
    <p:extLst>
      <p:ext uri="{BB962C8B-B14F-4D97-AF65-F5344CB8AC3E}">
        <p14:creationId xmlns:p14="http://schemas.microsoft.com/office/powerpoint/2010/main" val="360911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10;&#10;Description generated with high confidence">
            <a:extLst>
              <a:ext uri="{FF2B5EF4-FFF2-40B4-BE49-F238E27FC236}">
                <a16:creationId xmlns:a16="http://schemas.microsoft.com/office/drawing/2014/main" id="{761210AB-E4CE-4323-AAC6-C71CCBB346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12002" y="1602761"/>
            <a:ext cx="4851397" cy="4523975"/>
          </a:xfrm>
          <a:prstGeom prst="rect">
            <a:avLst/>
          </a:prstGeom>
          <a:solidFill>
            <a:schemeClr val="tx1">
              <a:lumMod val="75000"/>
              <a:lumOff val="25000"/>
            </a:schemeClr>
          </a:solidFill>
        </p:spPr>
      </p:pic>
      <p:sp>
        <p:nvSpPr>
          <p:cNvPr id="2" name="TextBox 1">
            <a:extLst>
              <a:ext uri="{FF2B5EF4-FFF2-40B4-BE49-F238E27FC236}">
                <a16:creationId xmlns:a16="http://schemas.microsoft.com/office/drawing/2014/main" id="{79524DF3-0FC4-4208-95B7-284FC3989773}"/>
              </a:ext>
            </a:extLst>
          </p:cNvPr>
          <p:cNvSpPr txBox="1"/>
          <p:nvPr/>
        </p:nvSpPr>
        <p:spPr>
          <a:xfrm>
            <a:off x="8920619" y="6138262"/>
            <a:ext cx="327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Image Source: the Economist</a:t>
            </a:r>
          </a:p>
        </p:txBody>
      </p:sp>
      <p:sp>
        <p:nvSpPr>
          <p:cNvPr id="6" name="Text Placeholder 5">
            <a:extLst>
              <a:ext uri="{FF2B5EF4-FFF2-40B4-BE49-F238E27FC236}">
                <a16:creationId xmlns:a16="http://schemas.microsoft.com/office/drawing/2014/main" id="{B899550C-DD7F-44C0-AD8F-21F0C5B4FD49}"/>
              </a:ext>
            </a:extLst>
          </p:cNvPr>
          <p:cNvSpPr>
            <a:spLocks noGrp="1"/>
          </p:cNvSpPr>
          <p:nvPr>
            <p:ph type="body" sz="quarter" idx="10"/>
          </p:nvPr>
        </p:nvSpPr>
        <p:spPr>
          <a:xfrm>
            <a:off x="304800" y="1572025"/>
            <a:ext cx="6096000" cy="4828775"/>
          </a:xfrm>
        </p:spPr>
        <p:txBody>
          <a:bodyPr/>
          <a:lstStyle/>
          <a:p>
            <a:pPr lvl="0"/>
            <a:r>
              <a:rPr lang="en-US" dirty="0"/>
              <a:t>Caused by chronic stress</a:t>
            </a:r>
          </a:p>
          <a:p>
            <a:pPr lvl="0"/>
            <a:r>
              <a:rPr lang="en-US" dirty="0"/>
              <a:t>Symptoms include:</a:t>
            </a:r>
          </a:p>
          <a:p>
            <a:pPr lvl="1"/>
            <a:r>
              <a:rPr lang="en-US" dirty="0"/>
              <a:t>Emotional Exhaustion</a:t>
            </a:r>
          </a:p>
          <a:p>
            <a:pPr lvl="1"/>
            <a:r>
              <a:rPr lang="en-US" dirty="0"/>
              <a:t>Cynicism</a:t>
            </a:r>
          </a:p>
          <a:p>
            <a:pPr lvl="1"/>
            <a:r>
              <a:rPr lang="en-US" dirty="0"/>
              <a:t>Feeling Ineffective</a:t>
            </a:r>
          </a:p>
          <a:p>
            <a:pPr lvl="0"/>
            <a:r>
              <a:rPr lang="en-US" sz="2400" dirty="0"/>
              <a:t>Among young people 26 and younger rates of depression, psychological distress, and suicidal thoughts are increasing.</a:t>
            </a:r>
          </a:p>
          <a:p>
            <a:endParaRPr lang="en-US" dirty="0"/>
          </a:p>
        </p:txBody>
      </p:sp>
      <p:sp>
        <p:nvSpPr>
          <p:cNvPr id="5" name="Title 4">
            <a:extLst>
              <a:ext uri="{FF2B5EF4-FFF2-40B4-BE49-F238E27FC236}">
                <a16:creationId xmlns:a16="http://schemas.microsoft.com/office/drawing/2014/main" id="{FAC11D5E-9BD4-4D93-A52C-E25E5C386D27}"/>
              </a:ext>
            </a:extLst>
          </p:cNvPr>
          <p:cNvSpPr>
            <a:spLocks noGrp="1"/>
          </p:cNvSpPr>
          <p:nvPr>
            <p:ph type="title"/>
          </p:nvPr>
        </p:nvSpPr>
        <p:spPr>
          <a:xfrm>
            <a:off x="0" y="200425"/>
            <a:ext cx="5079999" cy="1371600"/>
          </a:xfrm>
        </p:spPr>
        <p:txBody>
          <a:bodyPr/>
          <a:lstStyle/>
          <a:p>
            <a:r>
              <a:rPr lang="en-US" dirty="0"/>
              <a:t>BURNOUT </a:t>
            </a:r>
          </a:p>
        </p:txBody>
      </p:sp>
    </p:spTree>
    <p:extLst>
      <p:ext uri="{BB962C8B-B14F-4D97-AF65-F5344CB8AC3E}">
        <p14:creationId xmlns:p14="http://schemas.microsoft.com/office/powerpoint/2010/main" val="2437514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A2B1C0F-801D-4E6B-8C82-8B136C633B2C}"/>
              </a:ext>
            </a:extLst>
          </p:cNvPr>
          <p:cNvGraphicFramePr>
            <a:graphicFrameLocks noChangeAspect="1"/>
          </p:cNvGraphicFramePr>
          <p:nvPr>
            <p:extLst>
              <p:ext uri="{D42A27DB-BD31-4B8C-83A1-F6EECF244321}">
                <p14:modId xmlns:p14="http://schemas.microsoft.com/office/powerpoint/2010/main" val="601698669"/>
              </p:ext>
            </p:extLst>
          </p:nvPr>
        </p:nvGraphicFramePr>
        <p:xfrm>
          <a:off x="6705600" y="914400"/>
          <a:ext cx="5486400" cy="5486400"/>
        </p:xfrm>
        <a:graphic>
          <a:graphicData uri="http://schemas.openxmlformats.org/presentationml/2006/ole">
            <mc:AlternateContent xmlns:mc="http://schemas.openxmlformats.org/markup-compatibility/2006">
              <mc:Choice xmlns:v="urn:schemas-microsoft-com:vml" Requires="v">
                <p:oleObj spid="_x0000_s2144" name="Acrobat Document" r:id="rId4" imgW="4790872" imgH="4790929" progId="Acrobat.Document.DC">
                  <p:embed/>
                </p:oleObj>
              </mc:Choice>
              <mc:Fallback>
                <p:oleObj name="Acrobat Document" r:id="rId4" imgW="4790872" imgH="4790929" progId="Acrobat.Document.DC">
                  <p:embed/>
                  <p:pic>
                    <p:nvPicPr>
                      <p:cNvPr id="5" name="Object 4">
                        <a:extLst>
                          <a:ext uri="{FF2B5EF4-FFF2-40B4-BE49-F238E27FC236}">
                            <a16:creationId xmlns:a16="http://schemas.microsoft.com/office/drawing/2014/main" id="{4A2B1C0F-801D-4E6B-8C82-8B136C633B2C}"/>
                          </a:ext>
                        </a:extLst>
                      </p:cNvPr>
                      <p:cNvPicPr/>
                      <p:nvPr/>
                    </p:nvPicPr>
                    <p:blipFill>
                      <a:blip r:embed="rId5"/>
                      <a:stretch>
                        <a:fillRect/>
                      </a:stretch>
                    </p:blipFill>
                    <p:spPr>
                      <a:xfrm>
                        <a:off x="6705600" y="914400"/>
                        <a:ext cx="5486400" cy="54864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0F8ADE34-784D-4FAE-90DF-0C3F3D447DEC}"/>
              </a:ext>
            </a:extLst>
          </p:cNvPr>
          <p:cNvSpPr txBox="1"/>
          <p:nvPr/>
        </p:nvSpPr>
        <p:spPr>
          <a:xfrm>
            <a:off x="3619500" y="2481114"/>
            <a:ext cx="563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1E987D9A-EE31-4179-BB43-769376B6D352}"/>
              </a:ext>
            </a:extLst>
          </p:cNvPr>
          <p:cNvSpPr>
            <a:spLocks noGrp="1"/>
          </p:cNvSpPr>
          <p:nvPr>
            <p:ph type="body" sz="quarter" idx="10"/>
          </p:nvPr>
        </p:nvSpPr>
        <p:spPr>
          <a:xfrm>
            <a:off x="304800" y="2481114"/>
            <a:ext cx="5715000" cy="3919686"/>
          </a:xfrm>
        </p:spPr>
        <p:txBody>
          <a:bodyPr/>
          <a:lstStyle/>
          <a:p>
            <a:pPr marL="571500" indent="-571500">
              <a:buFont typeface="Wingdings" panose="05000000000000000000" pitchFamily="2" charset="2"/>
              <a:buChar char="§"/>
            </a:pPr>
            <a:r>
              <a:rPr lang="en-US" dirty="0"/>
              <a:t>4 leading risk factor for global mortality</a:t>
            </a:r>
          </a:p>
          <a:p>
            <a:pPr marL="571500" indent="-571500">
              <a:buFont typeface="Wingdings" panose="05000000000000000000" pitchFamily="2" charset="2"/>
              <a:buChar char="§"/>
            </a:pPr>
            <a:r>
              <a:rPr lang="en-US" dirty="0"/>
              <a:t>The average American spends 90% of their day indoors and 10 or more hours viewing screens</a:t>
            </a:r>
          </a:p>
          <a:p>
            <a:pPr lvl="1"/>
            <a:endParaRPr lang="en-US" dirty="0"/>
          </a:p>
        </p:txBody>
      </p:sp>
      <p:sp>
        <p:nvSpPr>
          <p:cNvPr id="2" name="Title 1">
            <a:extLst>
              <a:ext uri="{FF2B5EF4-FFF2-40B4-BE49-F238E27FC236}">
                <a16:creationId xmlns:a16="http://schemas.microsoft.com/office/drawing/2014/main" id="{5166705F-EA9C-4963-8294-41CE484B8C19}"/>
              </a:ext>
            </a:extLst>
          </p:cNvPr>
          <p:cNvSpPr>
            <a:spLocks noGrp="1"/>
          </p:cNvSpPr>
          <p:nvPr>
            <p:ph type="title"/>
          </p:nvPr>
        </p:nvSpPr>
        <p:spPr>
          <a:xfrm>
            <a:off x="-50799" y="1109514"/>
            <a:ext cx="5079999" cy="1371600"/>
          </a:xfrm>
        </p:spPr>
        <p:txBody>
          <a:bodyPr/>
          <a:lstStyle/>
          <a:p>
            <a:r>
              <a:rPr lang="en-US" dirty="0"/>
              <a:t>PHYSICAL INACTIVITY</a:t>
            </a:r>
            <a:br>
              <a:rPr lang="en-US" dirty="0"/>
            </a:br>
            <a:endParaRPr lang="en-US" dirty="0"/>
          </a:p>
        </p:txBody>
      </p:sp>
    </p:spTree>
    <p:extLst>
      <p:ext uri="{BB962C8B-B14F-4D97-AF65-F5344CB8AC3E}">
        <p14:creationId xmlns:p14="http://schemas.microsoft.com/office/powerpoint/2010/main" val="911527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Pyramid1-725x560.jpg">
            <a:extLst>
              <a:ext uri="{FF2B5EF4-FFF2-40B4-BE49-F238E27FC236}">
                <a16:creationId xmlns:a16="http://schemas.microsoft.com/office/drawing/2014/main" id="{CF0DCDC1-2616-4F34-B8F6-C408498AA9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7030"/>
            <a:ext cx="8534402" cy="640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3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HEALTH AND ACCESS TO PARKS</a:t>
            </a:r>
          </a:p>
        </p:txBody>
      </p:sp>
      <p:sp>
        <p:nvSpPr>
          <p:cNvPr id="12" name="TextBox 11">
            <a:extLst>
              <a:ext uri="{FF2B5EF4-FFF2-40B4-BE49-F238E27FC236}">
                <a16:creationId xmlns:a16="http://schemas.microsoft.com/office/drawing/2014/main" id="{87D36606-3E8B-45B3-BDC3-78A7BB7CCC76}"/>
              </a:ext>
            </a:extLst>
          </p:cNvPr>
          <p:cNvSpPr txBox="1"/>
          <p:nvPr/>
        </p:nvSpPr>
        <p:spPr>
          <a:xfrm>
            <a:off x="903317" y="6858693"/>
            <a:ext cx="8331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Source: Blueprint for Latino Health in Montgomery County, MD 2017-2016</a:t>
            </a:r>
          </a:p>
        </p:txBody>
      </p:sp>
      <p:pic>
        <p:nvPicPr>
          <p:cNvPr id="4" name="Picture 3">
            <a:extLst>
              <a:ext uri="{FF2B5EF4-FFF2-40B4-BE49-F238E27FC236}">
                <a16:creationId xmlns:a16="http://schemas.microsoft.com/office/drawing/2014/main" id="{CB3111FB-4B6A-4837-AD7F-B6234AD0EFE7}"/>
              </a:ext>
            </a:extLst>
          </p:cNvPr>
          <p:cNvPicPr>
            <a:picLocks noChangeAspect="1"/>
          </p:cNvPicPr>
          <p:nvPr/>
        </p:nvPicPr>
        <p:blipFill>
          <a:blip r:embed="rId3"/>
          <a:stretch>
            <a:fillRect/>
          </a:stretch>
        </p:blipFill>
        <p:spPr>
          <a:xfrm>
            <a:off x="457200" y="1587474"/>
            <a:ext cx="3287161" cy="4284644"/>
          </a:xfrm>
          <a:prstGeom prst="rect">
            <a:avLst/>
          </a:prstGeom>
        </p:spPr>
      </p:pic>
      <p:pic>
        <p:nvPicPr>
          <p:cNvPr id="5" name="Picture 4">
            <a:extLst>
              <a:ext uri="{FF2B5EF4-FFF2-40B4-BE49-F238E27FC236}">
                <a16:creationId xmlns:a16="http://schemas.microsoft.com/office/drawing/2014/main" id="{FEE1DBFD-65F3-4961-B567-DEE1A8C6DC01}"/>
              </a:ext>
            </a:extLst>
          </p:cNvPr>
          <p:cNvPicPr>
            <a:picLocks noChangeAspect="1"/>
          </p:cNvPicPr>
          <p:nvPr/>
        </p:nvPicPr>
        <p:blipFill>
          <a:blip r:embed="rId4"/>
          <a:stretch>
            <a:fillRect/>
          </a:stretch>
        </p:blipFill>
        <p:spPr>
          <a:xfrm>
            <a:off x="4201561" y="1600200"/>
            <a:ext cx="3221702" cy="4284644"/>
          </a:xfrm>
          <a:prstGeom prst="rect">
            <a:avLst/>
          </a:prstGeom>
        </p:spPr>
      </p:pic>
      <p:pic>
        <p:nvPicPr>
          <p:cNvPr id="6" name="Picture 5">
            <a:extLst>
              <a:ext uri="{FF2B5EF4-FFF2-40B4-BE49-F238E27FC236}">
                <a16:creationId xmlns:a16="http://schemas.microsoft.com/office/drawing/2014/main" id="{0D87A4CB-A2D8-4503-B200-E8DFF91CE52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088"/>
          <a:stretch/>
        </p:blipFill>
        <p:spPr>
          <a:xfrm>
            <a:off x="7763329" y="1580444"/>
            <a:ext cx="3495802" cy="4269020"/>
          </a:xfrm>
          <a:prstGeom prst="rect">
            <a:avLst/>
          </a:prstGeom>
        </p:spPr>
      </p:pic>
    </p:spTree>
    <p:extLst>
      <p:ext uri="{BB962C8B-B14F-4D97-AF65-F5344CB8AC3E}">
        <p14:creationId xmlns:p14="http://schemas.microsoft.com/office/powerpoint/2010/main" val="380586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2819400"/>
            <a:ext cx="12191999" cy="1371600"/>
          </a:xfrm>
        </p:spPr>
        <p:txBody>
          <a:bodyPr/>
          <a:lstStyle/>
          <a:p>
            <a:pPr algn="ctr"/>
            <a:r>
              <a:rPr lang="en-US" dirty="0">
                <a:solidFill>
                  <a:schemeClr val="bg1"/>
                </a:solidFill>
              </a:rPr>
              <a:t>Park </a:t>
            </a:r>
            <a:r>
              <a:rPr lang="en-US" dirty="0" err="1">
                <a:solidFill>
                  <a:schemeClr val="bg1"/>
                </a:solidFill>
              </a:rPr>
              <a:t>rx</a:t>
            </a:r>
            <a:r>
              <a:rPr lang="en-US" dirty="0">
                <a:solidFill>
                  <a:schemeClr val="bg1"/>
                </a:solidFill>
              </a:rPr>
              <a:t> program</a:t>
            </a:r>
          </a:p>
        </p:txBody>
      </p:sp>
    </p:spTree>
    <p:extLst>
      <p:ext uri="{BB962C8B-B14F-4D97-AF65-F5344CB8AC3E}">
        <p14:creationId xmlns:p14="http://schemas.microsoft.com/office/powerpoint/2010/main" val="57746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FFF106E-0F3D-4D4A-9D57-67D02BCE6BD7}"/>
              </a:ext>
            </a:extLst>
          </p:cNvPr>
          <p:cNvGrpSpPr/>
          <p:nvPr/>
        </p:nvGrpSpPr>
        <p:grpSpPr>
          <a:xfrm>
            <a:off x="1406405" y="1532861"/>
            <a:ext cx="9355807" cy="3975506"/>
            <a:chOff x="2318504" y="2286188"/>
            <a:chExt cx="7882771" cy="3349576"/>
          </a:xfrm>
        </p:grpSpPr>
        <p:sp>
          <p:nvSpPr>
            <p:cNvPr id="12" name="TextBox 11">
              <a:extLst>
                <a:ext uri="{FF2B5EF4-FFF2-40B4-BE49-F238E27FC236}">
                  <a16:creationId xmlns:a16="http://schemas.microsoft.com/office/drawing/2014/main" id="{76D0B6A8-9CDA-4A8A-A736-DF8BCAF66F23}"/>
                </a:ext>
              </a:extLst>
            </p:cNvPr>
            <p:cNvSpPr txBox="1"/>
            <p:nvPr/>
          </p:nvSpPr>
          <p:spPr>
            <a:xfrm>
              <a:off x="2318504" y="2286188"/>
              <a:ext cx="2378677" cy="803887"/>
            </a:xfrm>
            <a:prstGeom prst="rect">
              <a:avLst/>
            </a:prstGeom>
            <a:noFill/>
          </p:spPr>
          <p:txBody>
            <a:bodyPr wrap="square" rtlCol="0">
              <a:spAutoFit/>
            </a:bodyPr>
            <a:lstStyle/>
            <a:p>
              <a:pPr algn="ctr"/>
              <a:r>
                <a:rPr lang="en-US" sz="2800" b="1" dirty="0">
                  <a:solidFill>
                    <a:srgbClr val="006800"/>
                  </a:solidFill>
                </a:rPr>
                <a:t>PEOPLE</a:t>
              </a:r>
            </a:p>
            <a:p>
              <a:pPr algn="ctr"/>
              <a:r>
                <a:rPr lang="en-US" sz="2800" b="1" dirty="0">
                  <a:solidFill>
                    <a:srgbClr val="006800"/>
                  </a:solidFill>
                </a:rPr>
                <a:t>(CONSUMER)</a:t>
              </a:r>
              <a:endParaRPr lang="en-US" sz="2800" dirty="0">
                <a:solidFill>
                  <a:srgbClr val="006800"/>
                </a:solidFill>
              </a:endParaRPr>
            </a:p>
          </p:txBody>
        </p:sp>
        <p:sp>
          <p:nvSpPr>
            <p:cNvPr id="14" name="TextBox 13">
              <a:extLst>
                <a:ext uri="{FF2B5EF4-FFF2-40B4-BE49-F238E27FC236}">
                  <a16:creationId xmlns:a16="http://schemas.microsoft.com/office/drawing/2014/main" id="{732B3DC6-9F5D-4DD5-9DF7-537852C45FF0}"/>
                </a:ext>
              </a:extLst>
            </p:cNvPr>
            <p:cNvSpPr txBox="1"/>
            <p:nvPr/>
          </p:nvSpPr>
          <p:spPr>
            <a:xfrm>
              <a:off x="6372225" y="2373672"/>
              <a:ext cx="3829050" cy="803887"/>
            </a:xfrm>
            <a:prstGeom prst="rect">
              <a:avLst/>
            </a:prstGeom>
            <a:noFill/>
          </p:spPr>
          <p:txBody>
            <a:bodyPr wrap="square" rtlCol="0">
              <a:spAutoFit/>
            </a:bodyPr>
            <a:lstStyle/>
            <a:p>
              <a:pPr algn="ctr"/>
              <a:r>
                <a:rPr lang="en-US" sz="2800" b="1" dirty="0">
                  <a:solidFill>
                    <a:srgbClr val="006800"/>
                  </a:solidFill>
                </a:rPr>
                <a:t>PARKS/PUBLIC SPACES</a:t>
              </a:r>
            </a:p>
            <a:p>
              <a:pPr algn="ctr"/>
              <a:r>
                <a:rPr lang="en-US" sz="2800" b="1" dirty="0">
                  <a:solidFill>
                    <a:srgbClr val="006800"/>
                  </a:solidFill>
                </a:rPr>
                <a:t>(PROVIDER)</a:t>
              </a:r>
              <a:endParaRPr lang="en-US" sz="2800" dirty="0">
                <a:solidFill>
                  <a:srgbClr val="006800"/>
                </a:solidFill>
              </a:endParaRPr>
            </a:p>
          </p:txBody>
        </p:sp>
        <p:pic>
          <p:nvPicPr>
            <p:cNvPr id="21" name="Graphic 20">
              <a:extLst>
                <a:ext uri="{FF2B5EF4-FFF2-40B4-BE49-F238E27FC236}">
                  <a16:creationId xmlns:a16="http://schemas.microsoft.com/office/drawing/2014/main" id="{311E824B-7C33-4409-AA61-AD7F7A023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7250" y="3162300"/>
              <a:ext cx="1333500" cy="1333500"/>
            </a:xfrm>
            <a:prstGeom prst="rect">
              <a:avLst/>
            </a:prstGeom>
          </p:spPr>
        </p:pic>
        <p:pic>
          <p:nvPicPr>
            <p:cNvPr id="23" name="Graphic 22">
              <a:extLst>
                <a:ext uri="{FF2B5EF4-FFF2-40B4-BE49-F238E27FC236}">
                  <a16:creationId xmlns:a16="http://schemas.microsoft.com/office/drawing/2014/main" id="{AE505280-224B-4752-B3F3-CD4B00A07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0" y="3169570"/>
              <a:ext cx="762000" cy="1203158"/>
            </a:xfrm>
            <a:prstGeom prst="rect">
              <a:avLst/>
            </a:prstGeom>
          </p:spPr>
        </p:pic>
        <p:sp>
          <p:nvSpPr>
            <p:cNvPr id="24" name="TextBox 23">
              <a:extLst>
                <a:ext uri="{FF2B5EF4-FFF2-40B4-BE49-F238E27FC236}">
                  <a16:creationId xmlns:a16="http://schemas.microsoft.com/office/drawing/2014/main" id="{670B0C7D-35A9-4BDA-A24D-11ADBC8E8982}"/>
                </a:ext>
              </a:extLst>
            </p:cNvPr>
            <p:cNvSpPr txBox="1"/>
            <p:nvPr/>
          </p:nvSpPr>
          <p:spPr>
            <a:xfrm>
              <a:off x="2318505" y="4398064"/>
              <a:ext cx="2378677" cy="1166933"/>
            </a:xfrm>
            <a:prstGeom prst="rect">
              <a:avLst/>
            </a:prstGeom>
            <a:noFill/>
          </p:spPr>
          <p:txBody>
            <a:bodyPr wrap="square" rtlCol="0">
              <a:spAutoFit/>
            </a:bodyPr>
            <a:lstStyle/>
            <a:p>
              <a:pPr algn="ctr"/>
              <a:r>
                <a:rPr lang="en-US" sz="2800" b="1" dirty="0">
                  <a:solidFill>
                    <a:schemeClr val="accent1">
                      <a:lumMod val="50000"/>
                    </a:schemeClr>
                  </a:solidFill>
                </a:rPr>
                <a:t>PARK RX</a:t>
              </a:r>
            </a:p>
            <a:p>
              <a:pPr algn="ctr"/>
              <a:r>
                <a:rPr lang="en-US" sz="2800" b="1" dirty="0">
                  <a:solidFill>
                    <a:schemeClr val="accent1">
                      <a:lumMod val="50000"/>
                    </a:schemeClr>
                  </a:solidFill>
                </a:rPr>
                <a:t>PROGRAM</a:t>
              </a:r>
            </a:p>
            <a:p>
              <a:pPr algn="ctr"/>
              <a:r>
                <a:rPr lang="en-US" sz="2800" b="1" dirty="0">
                  <a:solidFill>
                    <a:schemeClr val="accent1">
                      <a:lumMod val="50000"/>
                    </a:schemeClr>
                  </a:solidFill>
                </a:rPr>
                <a:t>(PROMOTER)</a:t>
              </a:r>
              <a:endParaRPr lang="en-US" sz="2800" dirty="0">
                <a:solidFill>
                  <a:schemeClr val="accent1">
                    <a:lumMod val="50000"/>
                  </a:schemeClr>
                </a:solidFill>
              </a:endParaRPr>
            </a:p>
          </p:txBody>
        </p:sp>
        <p:sp>
          <p:nvSpPr>
            <p:cNvPr id="25" name="TextBox 24">
              <a:extLst>
                <a:ext uri="{FF2B5EF4-FFF2-40B4-BE49-F238E27FC236}">
                  <a16:creationId xmlns:a16="http://schemas.microsoft.com/office/drawing/2014/main" id="{6097526F-921B-410D-AF7C-EDA4C09F2F5F}"/>
                </a:ext>
              </a:extLst>
            </p:cNvPr>
            <p:cNvSpPr txBox="1"/>
            <p:nvPr/>
          </p:nvSpPr>
          <p:spPr>
            <a:xfrm>
              <a:off x="6543675" y="4468831"/>
              <a:ext cx="3657600" cy="1166933"/>
            </a:xfrm>
            <a:prstGeom prst="rect">
              <a:avLst/>
            </a:prstGeom>
            <a:noFill/>
          </p:spPr>
          <p:txBody>
            <a:bodyPr wrap="square" rtlCol="0">
              <a:spAutoFit/>
            </a:bodyPr>
            <a:lstStyle/>
            <a:p>
              <a:pPr algn="ctr"/>
              <a:r>
                <a:rPr lang="en-US" sz="2800" b="1" dirty="0">
                  <a:solidFill>
                    <a:schemeClr val="accent1">
                      <a:lumMod val="50000"/>
                    </a:schemeClr>
                  </a:solidFill>
                </a:rPr>
                <a:t>ENERGIZED </a:t>
              </a:r>
            </a:p>
            <a:p>
              <a:pPr algn="ctr"/>
              <a:r>
                <a:rPr lang="en-US" sz="2800" b="1" dirty="0">
                  <a:solidFill>
                    <a:schemeClr val="accent1">
                      <a:lumMod val="50000"/>
                    </a:schemeClr>
                  </a:solidFill>
                </a:rPr>
                <a:t>PUBLIC SPACES PLAN</a:t>
              </a:r>
            </a:p>
            <a:p>
              <a:pPr algn="ctr"/>
              <a:r>
                <a:rPr lang="en-US" sz="2800" b="1" dirty="0">
                  <a:solidFill>
                    <a:schemeClr val="accent1">
                      <a:lumMod val="50000"/>
                    </a:schemeClr>
                  </a:solidFill>
                </a:rPr>
                <a:t>(DATA-DRIVEN TOOL)</a:t>
              </a:r>
              <a:endParaRPr lang="en-US" sz="2800" dirty="0">
                <a:solidFill>
                  <a:schemeClr val="accent1">
                    <a:lumMod val="50000"/>
                  </a:schemeClr>
                </a:solidFill>
              </a:endParaRPr>
            </a:p>
          </p:txBody>
        </p:sp>
        <p:pic>
          <p:nvPicPr>
            <p:cNvPr id="31" name="Graphic 30">
              <a:extLst>
                <a:ext uri="{FF2B5EF4-FFF2-40B4-BE49-F238E27FC236}">
                  <a16:creationId xmlns:a16="http://schemas.microsoft.com/office/drawing/2014/main" id="{733538E5-A78A-4EFC-A52F-F0E27D9A1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1800" y="3169570"/>
              <a:ext cx="762000" cy="1203158"/>
            </a:xfrm>
            <a:prstGeom prst="rect">
              <a:avLst/>
            </a:prstGeom>
          </p:spPr>
        </p:pic>
        <p:pic>
          <p:nvPicPr>
            <p:cNvPr id="32" name="Graphic 31">
              <a:extLst>
                <a:ext uri="{FF2B5EF4-FFF2-40B4-BE49-F238E27FC236}">
                  <a16:creationId xmlns:a16="http://schemas.microsoft.com/office/drawing/2014/main" id="{FB9F0257-B934-4D3A-BD3E-CA7EE44C81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4550" y="3162300"/>
              <a:ext cx="1333500" cy="1333500"/>
            </a:xfrm>
            <a:prstGeom prst="rect">
              <a:avLst/>
            </a:prstGeom>
          </p:spPr>
        </p:pic>
        <p:sp>
          <p:nvSpPr>
            <p:cNvPr id="15" name="TextBox 14">
              <a:extLst>
                <a:ext uri="{FF2B5EF4-FFF2-40B4-BE49-F238E27FC236}">
                  <a16:creationId xmlns:a16="http://schemas.microsoft.com/office/drawing/2014/main" id="{8E8031D2-FC84-4CA3-A3F0-C2CEBF0470BF}"/>
                </a:ext>
              </a:extLst>
            </p:cNvPr>
            <p:cNvSpPr txBox="1"/>
            <p:nvPr/>
          </p:nvSpPr>
          <p:spPr>
            <a:xfrm>
              <a:off x="4029074" y="3618350"/>
              <a:ext cx="3829050" cy="544569"/>
            </a:xfrm>
            <a:prstGeom prst="rect">
              <a:avLst/>
            </a:prstGeom>
            <a:noFill/>
          </p:spPr>
          <p:txBody>
            <a:bodyPr wrap="square" rtlCol="0">
              <a:spAutoFit/>
            </a:bodyPr>
            <a:lstStyle/>
            <a:p>
              <a:pPr algn="ctr"/>
              <a:r>
                <a:rPr lang="en-US" sz="3600" b="1" dirty="0">
                  <a:solidFill>
                    <a:schemeClr val="accent6">
                      <a:lumMod val="75000"/>
                    </a:schemeClr>
                  </a:solidFill>
                </a:rPr>
                <a:t>HEALTH</a:t>
              </a:r>
              <a:endParaRPr lang="en-US" sz="3600" dirty="0">
                <a:solidFill>
                  <a:schemeClr val="accent6">
                    <a:lumMod val="75000"/>
                  </a:schemeClr>
                </a:solidFill>
              </a:endParaRPr>
            </a:p>
          </p:txBody>
        </p:sp>
      </p:grpSp>
      <p:sp>
        <p:nvSpPr>
          <p:cNvPr id="29" name="Arrow: Curved Down 28">
            <a:extLst>
              <a:ext uri="{FF2B5EF4-FFF2-40B4-BE49-F238E27FC236}">
                <a16:creationId xmlns:a16="http://schemas.microsoft.com/office/drawing/2014/main" id="{38EE3642-74DB-4CCF-8F87-18EA7419AEFA}"/>
              </a:ext>
            </a:extLst>
          </p:cNvPr>
          <p:cNvSpPr/>
          <p:nvPr/>
        </p:nvSpPr>
        <p:spPr>
          <a:xfrm>
            <a:off x="3688391" y="228600"/>
            <a:ext cx="3979330" cy="1371709"/>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0" name="Arrow: Curved Down 29">
            <a:extLst>
              <a:ext uri="{FF2B5EF4-FFF2-40B4-BE49-F238E27FC236}">
                <a16:creationId xmlns:a16="http://schemas.microsoft.com/office/drawing/2014/main" id="{418CB38E-CB84-433D-8EDD-7A49ECE20B6D}"/>
              </a:ext>
            </a:extLst>
          </p:cNvPr>
          <p:cNvSpPr/>
          <p:nvPr/>
        </p:nvSpPr>
        <p:spPr>
          <a:xfrm rot="10800000">
            <a:off x="3719250" y="5458382"/>
            <a:ext cx="3979330" cy="1247217"/>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70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3" name="Rectangle 2">
            <a:extLst>
              <a:ext uri="{FF2B5EF4-FFF2-40B4-BE49-F238E27FC236}">
                <a16:creationId xmlns:a16="http://schemas.microsoft.com/office/drawing/2014/main" id="{4CBC93F1-5631-45DD-8871-BEBDC8717167}"/>
              </a:ext>
            </a:extLst>
          </p:cNvPr>
          <p:cNvSpPr/>
          <p:nvPr/>
        </p:nvSpPr>
        <p:spPr>
          <a:xfrm>
            <a:off x="0" y="0"/>
            <a:ext cx="12192000" cy="6858000"/>
          </a:xfrm>
          <a:prstGeom prst="rect">
            <a:avLst/>
          </a:prstGeom>
          <a:solidFill>
            <a:srgbClr val="3C7D36"/>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 name="Shape 205"/>
          <p:cNvPicPr preferRelativeResize="0"/>
          <p:nvPr/>
        </p:nvPicPr>
        <p:blipFill>
          <a:blip r:embed="rId3">
            <a:alphaModFix/>
          </a:blip>
          <a:stretch>
            <a:fillRect/>
          </a:stretch>
        </p:blipFill>
        <p:spPr>
          <a:xfrm>
            <a:off x="4133787" y="1668153"/>
            <a:ext cx="4485874" cy="1390875"/>
          </a:xfrm>
          <a:prstGeom prst="rect">
            <a:avLst/>
          </a:prstGeom>
          <a:noFill/>
          <a:ln>
            <a:noFill/>
          </a:ln>
        </p:spPr>
      </p:pic>
      <p:pic>
        <p:nvPicPr>
          <p:cNvPr id="206" name="Shape 206"/>
          <p:cNvPicPr preferRelativeResize="0"/>
          <p:nvPr/>
        </p:nvPicPr>
        <p:blipFill>
          <a:blip r:embed="rId4">
            <a:alphaModFix/>
          </a:blip>
          <a:stretch>
            <a:fillRect/>
          </a:stretch>
        </p:blipFill>
        <p:spPr>
          <a:xfrm>
            <a:off x="330371" y="914400"/>
            <a:ext cx="3213347" cy="4887901"/>
          </a:xfrm>
          <a:prstGeom prst="rect">
            <a:avLst/>
          </a:prstGeom>
          <a:noFill/>
          <a:ln>
            <a:noFill/>
          </a:ln>
        </p:spPr>
      </p:pic>
      <p:sp>
        <p:nvSpPr>
          <p:cNvPr id="7" name="Shape 204">
            <a:extLst>
              <a:ext uri="{FF2B5EF4-FFF2-40B4-BE49-F238E27FC236}">
                <a16:creationId xmlns:a16="http://schemas.microsoft.com/office/drawing/2014/main" id="{35D652C7-E310-4593-8573-9AD45253969D}"/>
              </a:ext>
            </a:extLst>
          </p:cNvPr>
          <p:cNvSpPr txBox="1">
            <a:spLocks/>
          </p:cNvSpPr>
          <p:nvPr/>
        </p:nvSpPr>
        <p:spPr>
          <a:xfrm>
            <a:off x="4072137" y="3232201"/>
            <a:ext cx="7557196" cy="25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9pPr>
          </a:lstStyle>
          <a:p>
            <a:r>
              <a:rPr lang="en-US" sz="2400" kern="0" dirty="0">
                <a:latin typeface="+mn-lt"/>
                <a:ea typeface="Open Sans"/>
                <a:cs typeface="Calibri" panose="020F0502020204030204" pitchFamily="34" charset="0"/>
                <a:sym typeface="Open Sans"/>
              </a:rPr>
              <a:t>A Scalable Park Prescription Model</a:t>
            </a:r>
          </a:p>
          <a:p>
            <a:endParaRPr lang="en-US" sz="2000" kern="0" dirty="0">
              <a:latin typeface="+mn-lt"/>
              <a:ea typeface="Open Sans"/>
              <a:cs typeface="Calibri" panose="020F0502020204030204" pitchFamily="34" charset="0"/>
              <a:sym typeface="Open Sans"/>
            </a:endParaRPr>
          </a:p>
          <a:p>
            <a:pPr>
              <a:buClr>
                <a:schemeClr val="dk2"/>
              </a:buClr>
              <a:buSzPts val="1100"/>
            </a:pPr>
            <a:r>
              <a:rPr lang="en-US" sz="2000" b="0" kern="0" dirty="0">
                <a:latin typeface="+mn-lt"/>
                <a:ea typeface="Open Sans"/>
                <a:cs typeface="Calibri" panose="020F0502020204030204" pitchFamily="34" charset="0"/>
                <a:sym typeface="Open Sans"/>
              </a:rPr>
              <a:t>Our MISSION is to ease the burden of chronic disease, increase health and happiness, and foster environmental stewardship by encouraging doctors to routinely prescribe time in nature to patients.</a:t>
            </a:r>
          </a:p>
          <a:p>
            <a:endParaRPr lang="en-US" sz="1800" b="0" kern="0" dirty="0">
              <a:latin typeface="Calibri" panose="020F0502020204030204" pitchFamily="34" charset="0"/>
              <a:ea typeface="Open Sans"/>
              <a:cs typeface="Calibri" panose="020F0502020204030204" pitchFamily="34" charset="0"/>
              <a:sym typeface="Open Sans"/>
            </a:endParaRPr>
          </a:p>
        </p:txBody>
      </p:sp>
      <p:cxnSp>
        <p:nvCxnSpPr>
          <p:cNvPr id="8" name="Shape 17">
            <a:extLst>
              <a:ext uri="{FF2B5EF4-FFF2-40B4-BE49-F238E27FC236}">
                <a16:creationId xmlns:a16="http://schemas.microsoft.com/office/drawing/2014/main" id="{E8E27BA1-691E-4B22-9642-763D60697604}"/>
              </a:ext>
            </a:extLst>
          </p:cNvPr>
          <p:cNvCxnSpPr>
            <a:cxnSpLocks/>
          </p:cNvCxnSpPr>
          <p:nvPr/>
        </p:nvCxnSpPr>
        <p:spPr>
          <a:xfrm>
            <a:off x="304800" y="554200"/>
            <a:ext cx="11582400" cy="0"/>
          </a:xfrm>
          <a:prstGeom prst="straightConnector1">
            <a:avLst/>
          </a:prstGeom>
          <a:noFill/>
          <a:ln w="38100" cap="flat" cmpd="sng">
            <a:solidFill>
              <a:schemeClr val="lt1"/>
            </a:solidFill>
            <a:prstDash val="solid"/>
            <a:round/>
            <a:headEnd type="none" w="sm" len="sm"/>
            <a:tailEnd type="none" w="sm" len="sm"/>
          </a:ln>
        </p:spPr>
      </p:cxnSp>
      <p:cxnSp>
        <p:nvCxnSpPr>
          <p:cNvPr id="9" name="Shape 18">
            <a:extLst>
              <a:ext uri="{FF2B5EF4-FFF2-40B4-BE49-F238E27FC236}">
                <a16:creationId xmlns:a16="http://schemas.microsoft.com/office/drawing/2014/main" id="{17477FD3-C994-4C03-B323-BDADC95CF4C5}"/>
              </a:ext>
            </a:extLst>
          </p:cNvPr>
          <p:cNvCxnSpPr>
            <a:cxnSpLocks/>
          </p:cNvCxnSpPr>
          <p:nvPr/>
        </p:nvCxnSpPr>
        <p:spPr>
          <a:xfrm>
            <a:off x="330371" y="6320000"/>
            <a:ext cx="11556829" cy="0"/>
          </a:xfrm>
          <a:prstGeom prst="straightConnector1">
            <a:avLst/>
          </a:prstGeom>
          <a:noFill/>
          <a:ln w="190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47027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2819400"/>
            <a:ext cx="12191999" cy="1371600"/>
          </a:xfrm>
        </p:spPr>
        <p:txBody>
          <a:bodyPr/>
          <a:lstStyle/>
          <a:p>
            <a:pPr algn="ctr"/>
            <a:r>
              <a:rPr lang="en-US" dirty="0">
                <a:solidFill>
                  <a:schemeClr val="bg1"/>
                </a:solidFill>
              </a:rPr>
              <a:t>How are we </a:t>
            </a:r>
            <a:br>
              <a:rPr lang="en-US" dirty="0">
                <a:solidFill>
                  <a:schemeClr val="bg1"/>
                </a:solidFill>
              </a:rPr>
            </a:br>
            <a:r>
              <a:rPr lang="en-US" dirty="0">
                <a:solidFill>
                  <a:schemeClr val="bg1"/>
                </a:solidFill>
              </a:rPr>
              <a:t>addressing health?</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199649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AC01E29-026B-4A71-8976-E7BB333F7DC6}"/>
              </a:ext>
            </a:extLst>
          </p:cNvPr>
          <p:cNvGraphicFramePr/>
          <p:nvPr>
            <p:extLst>
              <p:ext uri="{D42A27DB-BD31-4B8C-83A1-F6EECF244321}">
                <p14:modId xmlns:p14="http://schemas.microsoft.com/office/powerpoint/2010/main" val="1273101504"/>
              </p:ext>
            </p:extLst>
          </p:nvPr>
        </p:nvGraphicFramePr>
        <p:xfrm>
          <a:off x="2034862" y="708338"/>
          <a:ext cx="10038480" cy="5468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87C4FC42-E301-4478-BACE-163A029AD9E8}"/>
              </a:ext>
            </a:extLst>
          </p:cNvPr>
          <p:cNvSpPr/>
          <p:nvPr/>
        </p:nvSpPr>
        <p:spPr>
          <a:xfrm>
            <a:off x="3937000" y="2895600"/>
            <a:ext cx="431800" cy="393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endParaRPr lang="en-US" sz="1400" kern="0">
              <a:solidFill>
                <a:prstClr val="white"/>
              </a:solidFill>
              <a:latin typeface="Calibri"/>
              <a:sym typeface="Arial"/>
            </a:endParaRPr>
          </a:p>
        </p:txBody>
      </p:sp>
    </p:spTree>
    <p:extLst>
      <p:ext uri="{BB962C8B-B14F-4D97-AF65-F5344CB8AC3E}">
        <p14:creationId xmlns:p14="http://schemas.microsoft.com/office/powerpoint/2010/main" val="290222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2600325" y="441739"/>
            <a:ext cx="6781800" cy="6862752"/>
            <a:chOff x="1438275" y="838200"/>
            <a:chExt cx="5943600" cy="6014546"/>
          </a:xfrm>
        </p:grpSpPr>
        <p:sp>
          <p:nvSpPr>
            <p:cNvPr id="13" name="Isosceles Triangle 12"/>
            <p:cNvSpPr>
              <a:spLocks noChangeArrowheads="1"/>
            </p:cNvSpPr>
            <p:nvPr/>
          </p:nvSpPr>
          <p:spPr bwMode="auto">
            <a:xfrm>
              <a:off x="1438275" y="838200"/>
              <a:ext cx="5943600" cy="4724400"/>
            </a:xfrm>
            <a:prstGeom prst="triangle">
              <a:avLst>
                <a:gd name="adj" fmla="val 50440"/>
              </a:avLst>
            </a:prstGeom>
            <a:solidFill>
              <a:srgbClr val="FFFF00"/>
            </a:solidFill>
            <a:ln w="9525" algn="ctr">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B0F0"/>
                  </a:solidFill>
                  <a:effectLst/>
                  <a:uLnTx/>
                  <a:uFillTx/>
                  <a:latin typeface="Calibri"/>
                  <a:ea typeface="+mn-ea"/>
                  <a:cs typeface="+mn-cs"/>
                </a:rPr>
                <a:t>HEALTH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00B0F0"/>
                </a:solidFill>
                <a:effectLst/>
                <a:uLnTx/>
                <a:uFillTx/>
                <a:latin typeface="Calibri"/>
                <a:ea typeface="+mn-ea"/>
                <a:cs typeface="+mn-cs"/>
              </a:endParaRPr>
            </a:p>
          </p:txBody>
        </p:sp>
        <p:sp>
          <p:nvSpPr>
            <p:cNvPr id="14" name="TextBox 5"/>
            <p:cNvSpPr txBox="1">
              <a:spLocks noChangeArrowheads="1"/>
            </p:cNvSpPr>
            <p:nvPr/>
          </p:nvSpPr>
          <p:spPr bwMode="auto">
            <a:xfrm rot="18168274">
              <a:off x="1712745" y="2609205"/>
              <a:ext cx="2116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1F497D"/>
                  </a:solidFill>
                  <a:effectLst/>
                  <a:uLnTx/>
                  <a:uFillTx/>
                  <a:latin typeface="Calibri"/>
                  <a:ea typeface="+mn-ea"/>
                  <a:cs typeface="+mn-cs"/>
                </a:rPr>
                <a:t>OPPORTUNITY</a:t>
              </a:r>
              <a:r>
                <a:rPr kumimoji="0" lang="en-US" altLang="en-US" sz="2400" b="0" i="0" u="none" strike="noStrike" kern="1200" cap="none" spc="0" normalizeH="0" baseline="0" noProof="0" dirty="0">
                  <a:ln>
                    <a:noFill/>
                  </a:ln>
                  <a:solidFill>
                    <a:srgbClr val="1F497D"/>
                  </a:solidFill>
                  <a:effectLst/>
                  <a:uLnTx/>
                  <a:uFillTx/>
                  <a:latin typeface="Calibri"/>
                  <a:ea typeface="+mn-ea"/>
                  <a:cs typeface="+mn-cs"/>
                </a:rPr>
                <a:t> </a:t>
              </a:r>
            </a:p>
          </p:txBody>
        </p:sp>
        <p:sp>
          <p:nvSpPr>
            <p:cNvPr id="15" name="TextBox 1"/>
            <p:cNvSpPr txBox="1">
              <a:spLocks noChangeArrowheads="1"/>
            </p:cNvSpPr>
            <p:nvPr/>
          </p:nvSpPr>
          <p:spPr bwMode="auto">
            <a:xfrm rot="3492360">
              <a:off x="5261165" y="2609204"/>
              <a:ext cx="1741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1F497D"/>
                  </a:solidFill>
                  <a:effectLst/>
                  <a:uLnTx/>
                  <a:uFillTx/>
                  <a:latin typeface="Calibri"/>
                  <a:ea typeface="+mn-ea"/>
                  <a:cs typeface="+mn-cs"/>
                </a:rPr>
                <a:t>EXPERIENCE</a:t>
              </a:r>
            </a:p>
          </p:txBody>
        </p:sp>
        <p:sp>
          <p:nvSpPr>
            <p:cNvPr id="16" name="TextBox 2"/>
            <p:cNvSpPr txBox="1">
              <a:spLocks noChangeArrowheads="1"/>
            </p:cNvSpPr>
            <p:nvPr/>
          </p:nvSpPr>
          <p:spPr bwMode="auto">
            <a:xfrm>
              <a:off x="2684457" y="5590862"/>
              <a:ext cx="372427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1F497D"/>
                  </a:solidFill>
                  <a:effectLst/>
                  <a:uLnTx/>
                  <a:uFillTx/>
                  <a:latin typeface="Calibri"/>
                  <a:ea typeface="+mn-ea"/>
                  <a:cs typeface="+mn-cs"/>
                </a:rPr>
                <a:t>OUTREACH / INCENTIVES</a:t>
              </a:r>
              <a:r>
                <a:rPr kumimoji="0" lang="en-US" altLang="en-US" sz="2400" b="0" i="0" u="none" strike="noStrike" kern="1200" cap="none" spc="0" normalizeH="0" baseline="0" noProof="0" dirty="0">
                  <a:ln>
                    <a:noFill/>
                  </a:ln>
                  <a:solidFill>
                    <a:srgbClr val="1F497D"/>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5DF16B"/>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4841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3D38A-8CED-41D1-B98D-315664EFDDD2}"/>
              </a:ext>
            </a:extLst>
          </p:cNvPr>
          <p:cNvSpPr>
            <a:spLocks noGrp="1"/>
          </p:cNvSpPr>
          <p:nvPr>
            <p:ph type="body" idx="4294967295"/>
          </p:nvPr>
        </p:nvSpPr>
        <p:spPr>
          <a:xfrm>
            <a:off x="304800" y="1512888"/>
            <a:ext cx="5192713" cy="4886325"/>
          </a:xfrm>
          <a:solidFill>
            <a:schemeClr val="bg1"/>
          </a:solidFill>
        </p:spPr>
        <p:txBody>
          <a:bodyPr>
            <a:normAutofit/>
          </a:bodyPr>
          <a:lstStyle/>
          <a:p>
            <a:endParaRPr lang="en-US" dirty="0">
              <a:solidFill>
                <a:schemeClr val="tx2"/>
              </a:solidFill>
            </a:endParaRPr>
          </a:p>
          <a:p>
            <a:pPr marL="398463" indent="-398463" algn="l">
              <a:spcBef>
                <a:spcPts val="0"/>
              </a:spcBef>
              <a:spcAft>
                <a:spcPts val="1800"/>
              </a:spcAft>
              <a:buClr>
                <a:schemeClr val="tx2"/>
              </a:buClr>
              <a:buSzPct val="110000"/>
              <a:buFont typeface="+mj-lt"/>
              <a:buAutoNum type="arabicPeriod"/>
            </a:pPr>
            <a:r>
              <a:rPr lang="en-US" dirty="0">
                <a:solidFill>
                  <a:schemeClr val="tx2"/>
                </a:solidFill>
                <a:latin typeface="Calibri" panose="020F0502020204030204" pitchFamily="34" charset="0"/>
                <a:cs typeface="Calibri" panose="020F0502020204030204" pitchFamily="34" charset="0"/>
              </a:rPr>
              <a:t> Sun Exposure</a:t>
            </a:r>
          </a:p>
          <a:p>
            <a:pPr marL="398463" indent="-398463" algn="l">
              <a:spcBef>
                <a:spcPts val="0"/>
              </a:spcBef>
              <a:spcAft>
                <a:spcPts val="1800"/>
              </a:spcAft>
              <a:buClr>
                <a:schemeClr val="tx2"/>
              </a:buClr>
              <a:buSzPct val="110000"/>
              <a:buFont typeface="+mj-lt"/>
              <a:buAutoNum type="arabicPeriod"/>
            </a:pPr>
            <a:r>
              <a:rPr lang="en-US" dirty="0">
                <a:solidFill>
                  <a:schemeClr val="tx2"/>
                </a:solidFill>
                <a:latin typeface="Calibri" panose="020F0502020204030204" pitchFamily="34" charset="0"/>
                <a:cs typeface="Calibri" panose="020F0502020204030204" pitchFamily="34" charset="0"/>
              </a:rPr>
              <a:t> Insect borne diseases</a:t>
            </a:r>
          </a:p>
          <a:p>
            <a:pPr marL="398463" indent="-398463" algn="l">
              <a:spcBef>
                <a:spcPts val="0"/>
              </a:spcBef>
              <a:spcAft>
                <a:spcPts val="1800"/>
              </a:spcAft>
              <a:buClr>
                <a:schemeClr val="tx2"/>
              </a:buClr>
              <a:buSzPct val="110000"/>
              <a:buFont typeface="+mj-lt"/>
              <a:buAutoNum type="arabicPeriod"/>
            </a:pPr>
            <a:r>
              <a:rPr lang="en-US" dirty="0">
                <a:solidFill>
                  <a:schemeClr val="tx2"/>
                </a:solidFill>
                <a:latin typeface="Calibri" panose="020F0502020204030204" pitchFamily="34" charset="0"/>
                <a:cs typeface="Calibri" panose="020F0502020204030204" pitchFamily="34" charset="0"/>
              </a:rPr>
              <a:t> Contaminated soils</a:t>
            </a:r>
          </a:p>
          <a:p>
            <a:pPr marL="398463" indent="-398463" algn="l">
              <a:spcBef>
                <a:spcPts val="0"/>
              </a:spcBef>
              <a:spcAft>
                <a:spcPts val="1800"/>
              </a:spcAft>
              <a:buClr>
                <a:schemeClr val="tx2"/>
              </a:buClr>
              <a:buSzPct val="110000"/>
              <a:buFont typeface="+mj-lt"/>
              <a:buAutoNum type="arabicPeriod"/>
            </a:pPr>
            <a:r>
              <a:rPr lang="en-US" dirty="0">
                <a:solidFill>
                  <a:schemeClr val="tx2"/>
                </a:solidFill>
                <a:latin typeface="Calibri" panose="020F0502020204030204" pitchFamily="34" charset="0"/>
                <a:cs typeface="Calibri" panose="020F0502020204030204" pitchFamily="34" charset="0"/>
              </a:rPr>
              <a:t> Predators</a:t>
            </a:r>
          </a:p>
          <a:p>
            <a:pPr algn="l">
              <a:spcBef>
                <a:spcPts val="0"/>
              </a:spcBef>
              <a:spcAft>
                <a:spcPts val="1800"/>
              </a:spcAft>
              <a:buClr>
                <a:schemeClr val="bg1"/>
              </a:buClr>
            </a:pPr>
            <a:endParaRPr lang="en-US" dirty="0">
              <a:solidFill>
                <a:schemeClr val="bg1"/>
              </a:solidFill>
              <a:latin typeface="+mj-lt"/>
            </a:endParaRPr>
          </a:p>
        </p:txBody>
      </p:sp>
      <p:pic>
        <p:nvPicPr>
          <p:cNvPr id="5122" name="Picture 2" descr="Image result for mosquito bites">
            <a:extLst>
              <a:ext uri="{FF2B5EF4-FFF2-40B4-BE49-F238E27FC236}">
                <a16:creationId xmlns:a16="http://schemas.microsoft.com/office/drawing/2014/main" id="{5FB3D4C4-92A0-472E-BE7A-7F2FFBC108A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250"/>
          <a:stretch/>
        </p:blipFill>
        <p:spPr bwMode="auto">
          <a:xfrm rot="16200000">
            <a:off x="5909812" y="628219"/>
            <a:ext cx="6910407" cy="5653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10C1AD-B2BA-4E49-9D85-851DEB57B51A}"/>
              </a:ext>
            </a:extLst>
          </p:cNvPr>
          <p:cNvSpPr txBox="1"/>
          <p:nvPr/>
        </p:nvSpPr>
        <p:spPr>
          <a:xfrm>
            <a:off x="152400" y="452735"/>
            <a:ext cx="63856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srgbClr val="2B4C73"/>
                </a:solidFill>
                <a:effectLst/>
                <a:uLnTx/>
                <a:uFillTx/>
                <a:latin typeface="Calibri"/>
                <a:ea typeface="+mn-ea"/>
                <a:cs typeface="+mn-cs"/>
              </a:rPr>
              <a:t>OUTDOOR DANGERS</a:t>
            </a:r>
          </a:p>
        </p:txBody>
      </p:sp>
    </p:spTree>
    <p:extLst>
      <p:ext uri="{BB962C8B-B14F-4D97-AF65-F5344CB8AC3E}">
        <p14:creationId xmlns:p14="http://schemas.microsoft.com/office/powerpoint/2010/main" val="726463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7625"/>
            <a:ext cx="11582400" cy="601280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US" altLang="en-US" sz="2812" b="1" kern="0" dirty="0">
              <a:solidFill>
                <a:srgbClr val="E2F0D9"/>
              </a:solidFill>
              <a:latin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WHAT IS PARKRX?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12"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12"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12"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An initiative </a:t>
            </a:r>
            <a:r>
              <a:rPr kumimoji="0" lang="en-US" sz="3200" b="1" i="0" u="sng" strike="noStrike" kern="0" cap="none" spc="0" normalizeH="0" baseline="0" noProof="0" dirty="0">
                <a:ln>
                  <a:noFill/>
                </a:ln>
                <a:solidFill>
                  <a:srgbClr val="1F497D"/>
                </a:solidFill>
                <a:effectLst/>
                <a:uLnTx/>
                <a:uFill>
                  <a:solidFill>
                    <a:srgbClr val="5DF16B"/>
                  </a:solidFill>
                </a:uFill>
                <a:latin typeface="Calibri" panose="020F0502020204030204" pitchFamily="34" charset="0"/>
                <a:ea typeface="+mn-ea"/>
                <a:cs typeface="Calibri" panose="020F0502020204030204" pitchFamily="34" charset="0"/>
              </a:rPr>
              <a:t>involving a health or social service provider</a:t>
            </a:r>
            <a:r>
              <a:rPr kumimoji="0" lang="en-US" sz="32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who encourages clients or patients to </a:t>
            </a:r>
            <a:r>
              <a:rPr kumimoji="0" lang="en-US" sz="3200" b="1" i="0" u="sng" strike="noStrike" kern="0" cap="none" spc="0" normalizeH="0" baseline="0" noProof="0" dirty="0">
                <a:ln>
                  <a:noFill/>
                </a:ln>
                <a:solidFill>
                  <a:srgbClr val="1F497D"/>
                </a:solidFill>
                <a:effectLst/>
                <a:uLnTx/>
                <a:uFill>
                  <a:solidFill>
                    <a:srgbClr val="5DF16B"/>
                  </a:solidFill>
                </a:uFill>
                <a:latin typeface="Calibri" panose="020F0502020204030204" pitchFamily="34" charset="0"/>
                <a:ea typeface="+mn-ea"/>
                <a:cs typeface="Calibri" panose="020F0502020204030204" pitchFamily="34" charset="0"/>
              </a:rPr>
              <a:t>spend time in nature to improve health</a:t>
            </a:r>
            <a:r>
              <a:rPr kumimoji="0" lang="en-US" sz="3200" b="1" i="0" u="none" strike="noStrike" kern="0" cap="none" spc="0" normalizeH="0" baseline="0" noProof="0" dirty="0">
                <a:ln>
                  <a:noFill/>
                </a:ln>
                <a:solidFill>
                  <a:srgbClr val="1F497D"/>
                </a:solidFill>
                <a:effectLst/>
                <a:uLnTx/>
                <a:uFill>
                  <a:solidFill>
                    <a:srgbClr val="5DF16B"/>
                  </a:solidFill>
                </a:uFill>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and well-being.</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12" b="1" i="0"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err="1">
                <a:ln>
                  <a:noFill/>
                </a:ln>
                <a:solidFill>
                  <a:srgbClr val="1F497D"/>
                </a:solidFill>
                <a:effectLst/>
                <a:uLnTx/>
                <a:uFillTx/>
                <a:latin typeface="Calibri" panose="020F0502020204030204" pitchFamily="34" charset="0"/>
                <a:ea typeface="+mn-ea"/>
                <a:cs typeface="Calibri" panose="020F0502020204030204" pitchFamily="34" charset="0"/>
              </a:rPr>
              <a:t>ParkRx</a:t>
            </a:r>
            <a:r>
              <a:rPr kumimoji="0" lang="en-US" sz="2000" b="1" i="1"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 Program Census 2018</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Institute at the Golden Gate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www.ParkRx.org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12" b="1" i="0" u="none" strike="noStrike" kern="0" cap="none" spc="0" normalizeH="0" baseline="0" noProof="0" dirty="0">
              <a:ln>
                <a:noFill/>
              </a:ln>
              <a:solidFill>
                <a:srgbClr val="E2F0D9"/>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7406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75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fade">
                                      <p:cBhvr>
                                        <p:cTn id="10" dur="750"/>
                                        <p:tgtEl>
                                          <p:spTgt spid="4">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fade">
                                      <p:cBhvr>
                                        <p:cTn id="13" dur="750"/>
                                        <p:tgtEl>
                                          <p:spTgt spid="4">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75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8EDFB0-D0A6-41C5-A7E6-0DF2E397653B}"/>
              </a:ext>
            </a:extLst>
          </p:cNvPr>
          <p:cNvGrpSpPr/>
          <p:nvPr/>
        </p:nvGrpSpPr>
        <p:grpSpPr>
          <a:xfrm>
            <a:off x="304800" y="741582"/>
            <a:ext cx="11582400" cy="5086196"/>
            <a:chOff x="2917982" y="2043397"/>
            <a:chExt cx="6035563" cy="2560542"/>
          </a:xfrm>
        </p:grpSpPr>
        <p:pic>
          <p:nvPicPr>
            <p:cNvPr id="2" name="Picture 1">
              <a:extLst>
                <a:ext uri="{FF2B5EF4-FFF2-40B4-BE49-F238E27FC236}">
                  <a16:creationId xmlns:a16="http://schemas.microsoft.com/office/drawing/2014/main" id="{F2BBF301-3B2D-4D17-9A1F-38FCADFAAFE7}"/>
                </a:ext>
              </a:extLst>
            </p:cNvPr>
            <p:cNvPicPr>
              <a:picLocks noChangeAspect="1"/>
            </p:cNvPicPr>
            <p:nvPr/>
          </p:nvPicPr>
          <p:blipFill>
            <a:blip r:embed="rId3"/>
            <a:stretch>
              <a:fillRect/>
            </a:stretch>
          </p:blipFill>
          <p:spPr>
            <a:xfrm>
              <a:off x="2917982" y="2043397"/>
              <a:ext cx="6035563" cy="2560542"/>
            </a:xfrm>
            <a:prstGeom prst="rect">
              <a:avLst/>
            </a:prstGeom>
          </p:spPr>
        </p:pic>
        <p:sp>
          <p:nvSpPr>
            <p:cNvPr id="3" name="TextBox 2">
              <a:extLst>
                <a:ext uri="{FF2B5EF4-FFF2-40B4-BE49-F238E27FC236}">
                  <a16:creationId xmlns:a16="http://schemas.microsoft.com/office/drawing/2014/main" id="{26E784A5-BDBF-46E8-9695-149C61168E05}"/>
                </a:ext>
              </a:extLst>
            </p:cNvPr>
            <p:cNvSpPr txBox="1"/>
            <p:nvPr/>
          </p:nvSpPr>
          <p:spPr>
            <a:xfrm>
              <a:off x="5342524" y="4059511"/>
              <a:ext cx="1924421" cy="2324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Being in Nature</a:t>
              </a:r>
            </a:p>
          </p:txBody>
        </p:sp>
        <p:sp>
          <p:nvSpPr>
            <p:cNvPr id="4" name="TextBox 3">
              <a:extLst>
                <a:ext uri="{FF2B5EF4-FFF2-40B4-BE49-F238E27FC236}">
                  <a16:creationId xmlns:a16="http://schemas.microsoft.com/office/drawing/2014/main" id="{9D78C111-5DB0-46C1-BD94-BED4E7D666FD}"/>
                </a:ext>
              </a:extLst>
            </p:cNvPr>
            <p:cNvSpPr txBox="1"/>
            <p:nvPr/>
          </p:nvSpPr>
          <p:spPr>
            <a:xfrm>
              <a:off x="5197956" y="2336751"/>
              <a:ext cx="1924421" cy="2324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Physical Activity</a:t>
              </a:r>
            </a:p>
          </p:txBody>
        </p:sp>
      </p:grpSp>
    </p:spTree>
    <p:extLst>
      <p:ext uri="{BB962C8B-B14F-4D97-AF65-F5344CB8AC3E}">
        <p14:creationId xmlns:p14="http://schemas.microsoft.com/office/powerpoint/2010/main" val="333696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16E8D-41F4-469B-BF4C-6785A249AFE3}"/>
              </a:ext>
            </a:extLst>
          </p:cNvPr>
          <p:cNvSpPr>
            <a:spLocks noGrp="1"/>
          </p:cNvSpPr>
          <p:nvPr>
            <p:ph type="title"/>
          </p:nvPr>
        </p:nvSpPr>
        <p:spPr/>
        <p:txBody>
          <a:bodyPr/>
          <a:lstStyle/>
          <a:p>
            <a:r>
              <a:rPr lang="en-US">
                <a:solidFill>
                  <a:schemeClr val="tx2"/>
                </a:solidFill>
                <a:latin typeface="Calibri" panose="020F0502020204030204" pitchFamily="34" charset="0"/>
                <a:cs typeface="Calibri" panose="020F0502020204030204" pitchFamily="34" charset="0"/>
              </a:rPr>
              <a:t>What is a Park Prescription?</a:t>
            </a:r>
            <a:endParaRPr lang="en-US" dirty="0"/>
          </a:p>
        </p:txBody>
      </p:sp>
      <p:sp>
        <p:nvSpPr>
          <p:cNvPr id="5" name="Text Placeholder 4">
            <a:extLst>
              <a:ext uri="{FF2B5EF4-FFF2-40B4-BE49-F238E27FC236}">
                <a16:creationId xmlns:a16="http://schemas.microsoft.com/office/drawing/2014/main" id="{5190915F-229C-43D1-8778-B100DC97C3AB}"/>
              </a:ext>
            </a:extLst>
          </p:cNvPr>
          <p:cNvSpPr>
            <a:spLocks noGrp="1"/>
          </p:cNvSpPr>
          <p:nvPr>
            <p:ph type="body" sz="quarter" idx="10"/>
          </p:nvPr>
        </p:nvSpPr>
        <p:spPr>
          <a:xfrm>
            <a:off x="4290601" y="1600200"/>
            <a:ext cx="7596599" cy="4800600"/>
          </a:xfrm>
        </p:spPr>
        <p:txBody>
          <a:bodyPr/>
          <a:lstStyle/>
          <a:p>
            <a:pPr marL="114300" indent="0">
              <a:buClr>
                <a:srgbClr val="5DF16B"/>
              </a:buClr>
            </a:pPr>
            <a:r>
              <a:rPr lang="en-US" dirty="0">
                <a:solidFill>
                  <a:schemeClr val="tx2"/>
                </a:solidFill>
                <a:cs typeface="Calibri" panose="020F0502020204030204" pitchFamily="34" charset="0"/>
              </a:rPr>
              <a:t>PRESCRIPTION CONTENT:</a:t>
            </a:r>
          </a:p>
          <a:p>
            <a:pPr marL="863600" indent="-457200">
              <a:buClr>
                <a:schemeClr val="tx2">
                  <a:lumMod val="75000"/>
                </a:schemeClr>
              </a:buClr>
              <a:buFont typeface="Wingdings" panose="05000000000000000000" pitchFamily="2" charset="2"/>
              <a:buChar char="§"/>
            </a:pPr>
            <a:r>
              <a:rPr lang="en-US" sz="2800" dirty="0">
                <a:solidFill>
                  <a:schemeClr val="tx2"/>
                </a:solidFill>
                <a:cs typeface="Calibri" panose="020F0502020204030204" pitchFamily="34" charset="0"/>
              </a:rPr>
              <a:t>Visit Location</a:t>
            </a:r>
          </a:p>
          <a:p>
            <a:pPr marL="863600" indent="-457200">
              <a:buClr>
                <a:schemeClr val="tx2">
                  <a:lumMod val="75000"/>
                </a:schemeClr>
              </a:buClr>
              <a:buFont typeface="Wingdings" panose="05000000000000000000" pitchFamily="2" charset="2"/>
              <a:buChar char="§"/>
            </a:pPr>
            <a:r>
              <a:rPr lang="en-US" sz="2800" dirty="0">
                <a:solidFill>
                  <a:schemeClr val="tx2"/>
                </a:solidFill>
                <a:cs typeface="Calibri" panose="020F0502020204030204" pitchFamily="34" charset="0"/>
              </a:rPr>
              <a:t>Time of Visit</a:t>
            </a:r>
          </a:p>
          <a:p>
            <a:pPr marL="863600" indent="-457200">
              <a:buClr>
                <a:schemeClr val="tx2">
                  <a:lumMod val="75000"/>
                </a:schemeClr>
              </a:buClr>
              <a:buFont typeface="Wingdings" panose="05000000000000000000" pitchFamily="2" charset="2"/>
              <a:buChar char="§"/>
            </a:pPr>
            <a:r>
              <a:rPr lang="en-US" sz="2800" dirty="0">
                <a:solidFill>
                  <a:schemeClr val="tx2"/>
                </a:solidFill>
                <a:cs typeface="Calibri" panose="020F0502020204030204" pitchFamily="34" charset="0"/>
              </a:rPr>
              <a:t>Visit Frequency</a:t>
            </a:r>
          </a:p>
          <a:p>
            <a:pPr marL="863600" indent="-457200">
              <a:buClr>
                <a:schemeClr val="tx2">
                  <a:lumMod val="75000"/>
                </a:schemeClr>
              </a:buClr>
              <a:buFont typeface="Wingdings" panose="05000000000000000000" pitchFamily="2" charset="2"/>
              <a:buChar char="§"/>
            </a:pPr>
            <a:r>
              <a:rPr lang="en-US" sz="2800" dirty="0">
                <a:solidFill>
                  <a:schemeClr val="tx2"/>
                </a:solidFill>
                <a:cs typeface="Calibri" panose="020F0502020204030204" pitchFamily="34" charset="0"/>
              </a:rPr>
              <a:t>Visit Duration</a:t>
            </a:r>
          </a:p>
          <a:p>
            <a:pPr marL="863600" indent="-457200">
              <a:buClr>
                <a:schemeClr val="tx2">
                  <a:lumMod val="75000"/>
                </a:schemeClr>
              </a:buClr>
              <a:buFont typeface="Wingdings" panose="05000000000000000000" pitchFamily="2" charset="2"/>
              <a:buChar char="§"/>
            </a:pPr>
            <a:r>
              <a:rPr lang="en-US" sz="2800" dirty="0">
                <a:solidFill>
                  <a:schemeClr val="tx2"/>
                </a:solidFill>
                <a:cs typeface="Calibri" panose="020F0502020204030204" pitchFamily="34" charset="0"/>
              </a:rPr>
              <a:t>On-Site Activity</a:t>
            </a:r>
          </a:p>
        </p:txBody>
      </p:sp>
      <p:graphicFrame>
        <p:nvGraphicFramePr>
          <p:cNvPr id="8" name="Object 7">
            <a:extLst>
              <a:ext uri="{FF2B5EF4-FFF2-40B4-BE49-F238E27FC236}">
                <a16:creationId xmlns:a16="http://schemas.microsoft.com/office/drawing/2014/main" id="{7086D150-7362-4519-A073-9B771473A676}"/>
              </a:ext>
            </a:extLst>
          </p:cNvPr>
          <p:cNvGraphicFramePr>
            <a:graphicFrameLocks noChangeAspect="1"/>
          </p:cNvGraphicFramePr>
          <p:nvPr>
            <p:extLst>
              <p:ext uri="{D42A27DB-BD31-4B8C-83A1-F6EECF244321}">
                <p14:modId xmlns:p14="http://schemas.microsoft.com/office/powerpoint/2010/main" val="3600956269"/>
              </p:ext>
            </p:extLst>
          </p:nvPr>
        </p:nvGraphicFramePr>
        <p:xfrm>
          <a:off x="304800" y="1600200"/>
          <a:ext cx="3681001" cy="4082950"/>
        </p:xfrm>
        <a:graphic>
          <a:graphicData uri="http://schemas.openxmlformats.org/presentationml/2006/ole">
            <mc:AlternateContent xmlns:mc="http://schemas.openxmlformats.org/markup-compatibility/2006">
              <mc:Choice xmlns:v="urn:schemas-microsoft-com:vml" Requires="v">
                <p:oleObj spid="_x0000_s5168" name="Acrobat Document" r:id="rId3" imgW="4971807" imgH="5514834" progId="Acrobat.Document.DC">
                  <p:embed/>
                </p:oleObj>
              </mc:Choice>
              <mc:Fallback>
                <p:oleObj name="Acrobat Document" r:id="rId3" imgW="4971807" imgH="5514834" progId="Acrobat.Document.DC">
                  <p:embed/>
                  <p:pic>
                    <p:nvPicPr>
                      <p:cNvPr id="8" name="Object 7">
                        <a:extLst>
                          <a:ext uri="{FF2B5EF4-FFF2-40B4-BE49-F238E27FC236}">
                            <a16:creationId xmlns:a16="http://schemas.microsoft.com/office/drawing/2014/main" id="{7086D150-7362-4519-A073-9B771473A676}"/>
                          </a:ext>
                        </a:extLst>
                      </p:cNvPr>
                      <p:cNvPicPr/>
                      <p:nvPr/>
                    </p:nvPicPr>
                    <p:blipFill>
                      <a:blip r:embed="rId4"/>
                      <a:stretch>
                        <a:fillRect/>
                      </a:stretch>
                    </p:blipFill>
                    <p:spPr>
                      <a:xfrm>
                        <a:off x="304800" y="1600200"/>
                        <a:ext cx="3681001" cy="408295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0106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9" name="Picture 8">
            <a:extLst>
              <a:ext uri="{FF2B5EF4-FFF2-40B4-BE49-F238E27FC236}">
                <a16:creationId xmlns:a16="http://schemas.microsoft.com/office/drawing/2014/main" id="{3763A4CB-D149-48A4-8699-2B2EFC998164}"/>
              </a:ext>
            </a:extLst>
          </p:cNvPr>
          <p:cNvPicPr>
            <a:picLocks noChangeAspect="1"/>
          </p:cNvPicPr>
          <p:nvPr/>
        </p:nvPicPr>
        <p:blipFill>
          <a:blip r:embed="rId3"/>
          <a:stretch>
            <a:fillRect/>
          </a:stretch>
        </p:blipFill>
        <p:spPr>
          <a:xfrm>
            <a:off x="2368" y="0"/>
            <a:ext cx="12187263" cy="6858000"/>
          </a:xfrm>
          <a:prstGeom prst="rect">
            <a:avLst/>
          </a:prstGeom>
        </p:spPr>
      </p:pic>
      <p:pic>
        <p:nvPicPr>
          <p:cNvPr id="765" name="Shape 765"/>
          <p:cNvPicPr preferRelativeResize="0"/>
          <p:nvPr/>
        </p:nvPicPr>
        <p:blipFill>
          <a:blip r:embed="rId4">
            <a:alphaModFix/>
          </a:blip>
          <a:stretch>
            <a:fillRect/>
          </a:stretch>
        </p:blipFill>
        <p:spPr>
          <a:xfrm>
            <a:off x="3094889" y="664838"/>
            <a:ext cx="8383407" cy="5735962"/>
          </a:xfrm>
          <a:prstGeom prst="rect">
            <a:avLst/>
          </a:prstGeom>
          <a:noFill/>
          <a:ln>
            <a:noFill/>
          </a:ln>
        </p:spPr>
      </p:pic>
      <p:sp>
        <p:nvSpPr>
          <p:cNvPr id="3" name="Title 2">
            <a:extLst>
              <a:ext uri="{FF2B5EF4-FFF2-40B4-BE49-F238E27FC236}">
                <a16:creationId xmlns:a16="http://schemas.microsoft.com/office/drawing/2014/main" id="{3AD9FE4E-5436-4973-99DC-0B5ADDF9E1A9}"/>
              </a:ext>
            </a:extLst>
          </p:cNvPr>
          <p:cNvSpPr>
            <a:spLocks noGrp="1"/>
          </p:cNvSpPr>
          <p:nvPr>
            <p:ph type="title"/>
          </p:nvPr>
        </p:nvSpPr>
        <p:spPr/>
        <p:txBody>
          <a:bodyPr/>
          <a:lstStyle/>
          <a:p>
            <a:r>
              <a:rPr lang="en-US" dirty="0">
                <a:solidFill>
                  <a:schemeClr val="bg1"/>
                </a:solidFill>
              </a:rPr>
              <a:t>Find </a:t>
            </a:r>
            <a:br>
              <a:rPr lang="en-US" dirty="0">
                <a:solidFill>
                  <a:schemeClr val="bg1"/>
                </a:solidFill>
              </a:rPr>
            </a:br>
            <a:r>
              <a:rPr lang="en-US" dirty="0">
                <a:solidFill>
                  <a:schemeClr val="bg1"/>
                </a:solidFill>
              </a:rPr>
              <a:t>parks</a:t>
            </a:r>
          </a:p>
        </p:txBody>
      </p:sp>
    </p:spTree>
    <p:extLst>
      <p:ext uri="{BB962C8B-B14F-4D97-AF65-F5344CB8AC3E}">
        <p14:creationId xmlns:p14="http://schemas.microsoft.com/office/powerpoint/2010/main" val="1293511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Rectangle 2">
            <a:extLst>
              <a:ext uri="{FF2B5EF4-FFF2-40B4-BE49-F238E27FC236}">
                <a16:creationId xmlns:a16="http://schemas.microsoft.com/office/drawing/2014/main" id="{D55F751D-338B-4086-8B0D-E34A5DAEE51D}"/>
              </a:ext>
            </a:extLst>
          </p:cNvPr>
          <p:cNvSpPr/>
          <p:nvPr/>
        </p:nvSpPr>
        <p:spPr>
          <a:xfrm>
            <a:off x="0" y="0"/>
            <a:ext cx="12192000" cy="6858000"/>
          </a:xfrm>
          <a:prstGeom prst="rect">
            <a:avLst/>
          </a:prstGeom>
          <a:solidFill>
            <a:srgbClr val="3C7D36"/>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1" name="Shape 771"/>
          <p:cNvPicPr preferRelativeResize="0"/>
          <p:nvPr/>
        </p:nvPicPr>
        <p:blipFill>
          <a:blip r:embed="rId3">
            <a:alphaModFix/>
          </a:blip>
          <a:stretch>
            <a:fillRect/>
          </a:stretch>
        </p:blipFill>
        <p:spPr>
          <a:xfrm>
            <a:off x="6019800" y="363538"/>
            <a:ext cx="4877887" cy="6553200"/>
          </a:xfrm>
          <a:prstGeom prst="rect">
            <a:avLst/>
          </a:prstGeom>
          <a:noFill/>
          <a:ln>
            <a:noFill/>
          </a:ln>
        </p:spPr>
      </p:pic>
      <p:sp>
        <p:nvSpPr>
          <p:cNvPr id="772" name="Shape 772"/>
          <p:cNvSpPr txBox="1">
            <a:spLocks noGrp="1"/>
          </p:cNvSpPr>
          <p:nvPr>
            <p:ph type="body" sz="quarter" idx="10"/>
          </p:nvPr>
        </p:nvSpPr>
        <p:spPr/>
        <p:txBody>
          <a:bodyPr/>
          <a:lstStyle/>
          <a:p>
            <a:r>
              <a:rPr lang="en-US" dirty="0">
                <a:solidFill>
                  <a:schemeClr val="bg1"/>
                </a:solidFill>
                <a:sym typeface="Open Sans"/>
              </a:rPr>
              <a:t>Narrow down results by choosing </a:t>
            </a:r>
            <a:r>
              <a:rPr lang="en-US" b="1" dirty="0">
                <a:solidFill>
                  <a:schemeClr val="bg1"/>
                </a:solidFill>
                <a:sym typeface="Open Sans"/>
              </a:rPr>
              <a:t>activities, amenities</a:t>
            </a:r>
            <a:r>
              <a:rPr lang="en-US" dirty="0">
                <a:solidFill>
                  <a:schemeClr val="bg1"/>
                </a:solidFill>
                <a:sym typeface="Open Sans"/>
              </a:rPr>
              <a:t>, and other </a:t>
            </a:r>
            <a:r>
              <a:rPr lang="en-US" b="1" dirty="0">
                <a:solidFill>
                  <a:schemeClr val="bg1"/>
                </a:solidFill>
                <a:sym typeface="Open Sans"/>
              </a:rPr>
              <a:t>park services </a:t>
            </a:r>
            <a:r>
              <a:rPr lang="en-US" dirty="0">
                <a:solidFill>
                  <a:schemeClr val="bg1"/>
                </a:solidFill>
                <a:sym typeface="Open Sans"/>
              </a:rPr>
              <a:t>that interest your patient</a:t>
            </a:r>
            <a:r>
              <a:rPr lang="en-US" dirty="0">
                <a:sym typeface="Open Sans"/>
              </a:rPr>
              <a:t>.</a:t>
            </a:r>
          </a:p>
        </p:txBody>
      </p:sp>
      <p:sp>
        <p:nvSpPr>
          <p:cNvPr id="4" name="Title 3">
            <a:extLst>
              <a:ext uri="{FF2B5EF4-FFF2-40B4-BE49-F238E27FC236}">
                <a16:creationId xmlns:a16="http://schemas.microsoft.com/office/drawing/2014/main" id="{24C8F0FF-6492-418E-955C-5009B91AADDB}"/>
              </a:ext>
            </a:extLst>
          </p:cNvPr>
          <p:cNvSpPr>
            <a:spLocks noGrp="1"/>
          </p:cNvSpPr>
          <p:nvPr>
            <p:ph type="title"/>
          </p:nvPr>
        </p:nvSpPr>
        <p:spPr/>
        <p:txBody>
          <a:bodyPr/>
          <a:lstStyle/>
          <a:p>
            <a:r>
              <a:rPr lang="en-US" dirty="0">
                <a:solidFill>
                  <a:schemeClr val="bg1"/>
                </a:solidFill>
              </a:rPr>
              <a:t>Park </a:t>
            </a:r>
            <a:br>
              <a:rPr lang="en-US" dirty="0">
                <a:solidFill>
                  <a:schemeClr val="bg1"/>
                </a:solidFill>
              </a:rPr>
            </a:br>
            <a:r>
              <a:rPr lang="en-US" dirty="0">
                <a:solidFill>
                  <a:schemeClr val="bg1"/>
                </a:solidFill>
              </a:rPr>
              <a:t>filters</a:t>
            </a:r>
          </a:p>
        </p:txBody>
      </p:sp>
    </p:spTree>
    <p:extLst>
      <p:ext uri="{BB962C8B-B14F-4D97-AF65-F5344CB8AC3E}">
        <p14:creationId xmlns:p14="http://schemas.microsoft.com/office/powerpoint/2010/main" val="761309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5" name="Rectangle 4">
            <a:extLst>
              <a:ext uri="{FF2B5EF4-FFF2-40B4-BE49-F238E27FC236}">
                <a16:creationId xmlns:a16="http://schemas.microsoft.com/office/drawing/2014/main" id="{CA7EFC95-1F22-4612-8AD4-DD0B4BC9CB2A}"/>
              </a:ext>
            </a:extLst>
          </p:cNvPr>
          <p:cNvSpPr/>
          <p:nvPr/>
        </p:nvSpPr>
        <p:spPr>
          <a:xfrm>
            <a:off x="0" y="0"/>
            <a:ext cx="12192000" cy="6858000"/>
          </a:xfrm>
          <a:prstGeom prst="rect">
            <a:avLst/>
          </a:prstGeom>
          <a:solidFill>
            <a:srgbClr val="3C7D36"/>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7" name="Shape 77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rot="-263624">
            <a:off x="4702970" y="356002"/>
            <a:ext cx="3834994" cy="5555541"/>
          </a:xfrm>
          <a:prstGeom prst="rect">
            <a:avLst/>
          </a:prstGeom>
          <a:noFill/>
          <a:ln>
            <a:noFill/>
          </a:ln>
        </p:spPr>
      </p:pic>
      <p:pic>
        <p:nvPicPr>
          <p:cNvPr id="778" name="Shape 778"/>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rot="373295">
            <a:off x="7417710" y="1978211"/>
            <a:ext cx="4273378" cy="5444609"/>
          </a:xfrm>
          <a:prstGeom prst="rect">
            <a:avLst/>
          </a:prstGeom>
          <a:noFill/>
          <a:ln>
            <a:noFill/>
          </a:ln>
        </p:spPr>
      </p:pic>
      <p:sp>
        <p:nvSpPr>
          <p:cNvPr id="2" name="Title 1">
            <a:extLst>
              <a:ext uri="{FF2B5EF4-FFF2-40B4-BE49-F238E27FC236}">
                <a16:creationId xmlns:a16="http://schemas.microsoft.com/office/drawing/2014/main" id="{9C0AA2FE-346B-4C98-81EA-311BF43AAA47}"/>
              </a:ext>
            </a:extLst>
          </p:cNvPr>
          <p:cNvSpPr>
            <a:spLocks noGrp="1"/>
          </p:cNvSpPr>
          <p:nvPr>
            <p:ph type="title"/>
          </p:nvPr>
        </p:nvSpPr>
        <p:spPr>
          <a:xfrm>
            <a:off x="1" y="1057275"/>
            <a:ext cx="4366592" cy="1371600"/>
          </a:xfrm>
        </p:spPr>
        <p:txBody>
          <a:bodyPr/>
          <a:lstStyle/>
          <a:p>
            <a:r>
              <a:rPr lang="en-US" dirty="0">
                <a:solidFill>
                  <a:schemeClr val="bg1"/>
                </a:solidFill>
              </a:rPr>
              <a:t>One-page</a:t>
            </a:r>
            <a:br>
              <a:rPr lang="en-US" dirty="0">
                <a:solidFill>
                  <a:schemeClr val="bg1"/>
                </a:solidFill>
              </a:rPr>
            </a:br>
            <a:r>
              <a:rPr lang="en-US" dirty="0">
                <a:solidFill>
                  <a:schemeClr val="bg1"/>
                </a:solidFill>
              </a:rPr>
              <a:t>park summaries</a:t>
            </a:r>
          </a:p>
        </p:txBody>
      </p:sp>
    </p:spTree>
    <p:extLst>
      <p:ext uri="{BB962C8B-B14F-4D97-AF65-F5344CB8AC3E}">
        <p14:creationId xmlns:p14="http://schemas.microsoft.com/office/powerpoint/2010/main" val="3367878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3" name="Rectangle 2">
            <a:extLst>
              <a:ext uri="{FF2B5EF4-FFF2-40B4-BE49-F238E27FC236}">
                <a16:creationId xmlns:a16="http://schemas.microsoft.com/office/drawing/2014/main" id="{9339D400-A9F4-47CD-B1D1-EBFC55312DB8}"/>
              </a:ext>
            </a:extLst>
          </p:cNvPr>
          <p:cNvSpPr/>
          <p:nvPr/>
        </p:nvSpPr>
        <p:spPr>
          <a:xfrm>
            <a:off x="0" y="0"/>
            <a:ext cx="12192000" cy="6858000"/>
          </a:xfrm>
          <a:prstGeom prst="rect">
            <a:avLst/>
          </a:prstGeom>
          <a:solidFill>
            <a:srgbClr val="3C7D36">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85" name="Shape 78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430050" y="152401"/>
            <a:ext cx="7421696" cy="6248399"/>
          </a:xfrm>
          <a:prstGeom prst="rect">
            <a:avLst/>
          </a:prstGeom>
          <a:noFill/>
          <a:ln>
            <a:noFill/>
          </a:ln>
        </p:spPr>
      </p:pic>
    </p:spTree>
    <p:extLst>
      <p:ext uri="{BB962C8B-B14F-4D97-AF65-F5344CB8AC3E}">
        <p14:creationId xmlns:p14="http://schemas.microsoft.com/office/powerpoint/2010/main" val="143160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FFF106E-0F3D-4D4A-9D57-67D02BCE6BD7}"/>
              </a:ext>
            </a:extLst>
          </p:cNvPr>
          <p:cNvGrpSpPr/>
          <p:nvPr/>
        </p:nvGrpSpPr>
        <p:grpSpPr>
          <a:xfrm>
            <a:off x="1406405" y="1532861"/>
            <a:ext cx="9355807" cy="3975506"/>
            <a:chOff x="2318504" y="2286188"/>
            <a:chExt cx="7882771" cy="3349576"/>
          </a:xfrm>
        </p:grpSpPr>
        <p:sp>
          <p:nvSpPr>
            <p:cNvPr id="12" name="TextBox 11">
              <a:extLst>
                <a:ext uri="{FF2B5EF4-FFF2-40B4-BE49-F238E27FC236}">
                  <a16:creationId xmlns:a16="http://schemas.microsoft.com/office/drawing/2014/main" id="{76D0B6A8-9CDA-4A8A-A736-DF8BCAF66F23}"/>
                </a:ext>
              </a:extLst>
            </p:cNvPr>
            <p:cNvSpPr txBox="1"/>
            <p:nvPr/>
          </p:nvSpPr>
          <p:spPr>
            <a:xfrm>
              <a:off x="2318504" y="2286188"/>
              <a:ext cx="2378677" cy="803887"/>
            </a:xfrm>
            <a:prstGeom prst="rect">
              <a:avLst/>
            </a:prstGeom>
            <a:noFill/>
          </p:spPr>
          <p:txBody>
            <a:bodyPr wrap="square" rtlCol="0">
              <a:spAutoFit/>
            </a:bodyPr>
            <a:lstStyle/>
            <a:p>
              <a:pPr algn="ctr"/>
              <a:r>
                <a:rPr lang="en-US" sz="2800" b="1" dirty="0">
                  <a:solidFill>
                    <a:srgbClr val="006800"/>
                  </a:solidFill>
                </a:rPr>
                <a:t>PEOPLE</a:t>
              </a:r>
            </a:p>
            <a:p>
              <a:pPr algn="ctr"/>
              <a:r>
                <a:rPr lang="en-US" sz="2800" b="1" dirty="0">
                  <a:solidFill>
                    <a:srgbClr val="006800"/>
                  </a:solidFill>
                </a:rPr>
                <a:t>(CONSUMER)</a:t>
              </a:r>
              <a:endParaRPr lang="en-US" sz="2800" dirty="0">
                <a:solidFill>
                  <a:srgbClr val="006800"/>
                </a:solidFill>
              </a:endParaRPr>
            </a:p>
          </p:txBody>
        </p:sp>
        <p:sp>
          <p:nvSpPr>
            <p:cNvPr id="14" name="TextBox 13">
              <a:extLst>
                <a:ext uri="{FF2B5EF4-FFF2-40B4-BE49-F238E27FC236}">
                  <a16:creationId xmlns:a16="http://schemas.microsoft.com/office/drawing/2014/main" id="{732B3DC6-9F5D-4DD5-9DF7-537852C45FF0}"/>
                </a:ext>
              </a:extLst>
            </p:cNvPr>
            <p:cNvSpPr txBox="1"/>
            <p:nvPr/>
          </p:nvSpPr>
          <p:spPr>
            <a:xfrm>
              <a:off x="6372225" y="2373672"/>
              <a:ext cx="3829050" cy="803887"/>
            </a:xfrm>
            <a:prstGeom prst="rect">
              <a:avLst/>
            </a:prstGeom>
            <a:noFill/>
          </p:spPr>
          <p:txBody>
            <a:bodyPr wrap="square" rtlCol="0">
              <a:spAutoFit/>
            </a:bodyPr>
            <a:lstStyle/>
            <a:p>
              <a:pPr algn="ctr"/>
              <a:r>
                <a:rPr lang="en-US" sz="2800" b="1" dirty="0">
                  <a:solidFill>
                    <a:srgbClr val="006800"/>
                  </a:solidFill>
                </a:rPr>
                <a:t>PARKS/PUBLIC SPACES</a:t>
              </a:r>
            </a:p>
            <a:p>
              <a:pPr algn="ctr"/>
              <a:r>
                <a:rPr lang="en-US" sz="2800" b="1" dirty="0">
                  <a:solidFill>
                    <a:srgbClr val="006800"/>
                  </a:solidFill>
                </a:rPr>
                <a:t>(PROVIDER)</a:t>
              </a:r>
              <a:endParaRPr lang="en-US" sz="2800" dirty="0">
                <a:solidFill>
                  <a:srgbClr val="006800"/>
                </a:solidFill>
              </a:endParaRPr>
            </a:p>
          </p:txBody>
        </p:sp>
        <p:pic>
          <p:nvPicPr>
            <p:cNvPr id="21" name="Graphic 20">
              <a:extLst>
                <a:ext uri="{FF2B5EF4-FFF2-40B4-BE49-F238E27FC236}">
                  <a16:creationId xmlns:a16="http://schemas.microsoft.com/office/drawing/2014/main" id="{311E824B-7C33-4409-AA61-AD7F7A023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7250" y="3162300"/>
              <a:ext cx="1333500" cy="1333500"/>
            </a:xfrm>
            <a:prstGeom prst="rect">
              <a:avLst/>
            </a:prstGeom>
          </p:spPr>
        </p:pic>
        <p:pic>
          <p:nvPicPr>
            <p:cNvPr id="23" name="Graphic 22">
              <a:extLst>
                <a:ext uri="{FF2B5EF4-FFF2-40B4-BE49-F238E27FC236}">
                  <a16:creationId xmlns:a16="http://schemas.microsoft.com/office/drawing/2014/main" id="{AE505280-224B-4752-B3F3-CD4B00A07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0" y="3169570"/>
              <a:ext cx="762000" cy="1203158"/>
            </a:xfrm>
            <a:prstGeom prst="rect">
              <a:avLst/>
            </a:prstGeom>
          </p:spPr>
        </p:pic>
        <p:sp>
          <p:nvSpPr>
            <p:cNvPr id="24" name="TextBox 23">
              <a:extLst>
                <a:ext uri="{FF2B5EF4-FFF2-40B4-BE49-F238E27FC236}">
                  <a16:creationId xmlns:a16="http://schemas.microsoft.com/office/drawing/2014/main" id="{670B0C7D-35A9-4BDA-A24D-11ADBC8E8982}"/>
                </a:ext>
              </a:extLst>
            </p:cNvPr>
            <p:cNvSpPr txBox="1"/>
            <p:nvPr/>
          </p:nvSpPr>
          <p:spPr>
            <a:xfrm>
              <a:off x="2318505" y="4398064"/>
              <a:ext cx="2378677" cy="1166933"/>
            </a:xfrm>
            <a:prstGeom prst="rect">
              <a:avLst/>
            </a:prstGeom>
            <a:noFill/>
          </p:spPr>
          <p:txBody>
            <a:bodyPr wrap="square" rtlCol="0">
              <a:spAutoFit/>
            </a:bodyPr>
            <a:lstStyle/>
            <a:p>
              <a:pPr algn="ctr"/>
              <a:r>
                <a:rPr lang="en-US" sz="2800" b="1" dirty="0">
                  <a:solidFill>
                    <a:schemeClr val="accent1">
                      <a:lumMod val="50000"/>
                    </a:schemeClr>
                  </a:solidFill>
                </a:rPr>
                <a:t>PARK RX</a:t>
              </a:r>
            </a:p>
            <a:p>
              <a:pPr algn="ctr"/>
              <a:r>
                <a:rPr lang="en-US" sz="2800" b="1" dirty="0">
                  <a:solidFill>
                    <a:schemeClr val="accent1">
                      <a:lumMod val="50000"/>
                    </a:schemeClr>
                  </a:solidFill>
                </a:rPr>
                <a:t>PROGRAM</a:t>
              </a:r>
            </a:p>
            <a:p>
              <a:pPr algn="ctr"/>
              <a:r>
                <a:rPr lang="en-US" sz="2800" b="1" dirty="0">
                  <a:solidFill>
                    <a:schemeClr val="accent1">
                      <a:lumMod val="50000"/>
                    </a:schemeClr>
                  </a:solidFill>
                </a:rPr>
                <a:t>(PROMOTER)</a:t>
              </a:r>
              <a:endParaRPr lang="en-US" sz="2800" dirty="0">
                <a:solidFill>
                  <a:schemeClr val="accent1">
                    <a:lumMod val="50000"/>
                  </a:schemeClr>
                </a:solidFill>
              </a:endParaRPr>
            </a:p>
          </p:txBody>
        </p:sp>
        <p:sp>
          <p:nvSpPr>
            <p:cNvPr id="25" name="TextBox 24">
              <a:extLst>
                <a:ext uri="{FF2B5EF4-FFF2-40B4-BE49-F238E27FC236}">
                  <a16:creationId xmlns:a16="http://schemas.microsoft.com/office/drawing/2014/main" id="{6097526F-921B-410D-AF7C-EDA4C09F2F5F}"/>
                </a:ext>
              </a:extLst>
            </p:cNvPr>
            <p:cNvSpPr txBox="1"/>
            <p:nvPr/>
          </p:nvSpPr>
          <p:spPr>
            <a:xfrm>
              <a:off x="6543675" y="4468831"/>
              <a:ext cx="3657600" cy="1166933"/>
            </a:xfrm>
            <a:prstGeom prst="rect">
              <a:avLst/>
            </a:prstGeom>
            <a:noFill/>
          </p:spPr>
          <p:txBody>
            <a:bodyPr wrap="square" rtlCol="0">
              <a:spAutoFit/>
            </a:bodyPr>
            <a:lstStyle/>
            <a:p>
              <a:pPr algn="ctr"/>
              <a:r>
                <a:rPr lang="en-US" sz="2800" b="1" dirty="0">
                  <a:solidFill>
                    <a:schemeClr val="accent1">
                      <a:lumMod val="50000"/>
                    </a:schemeClr>
                  </a:solidFill>
                </a:rPr>
                <a:t>ENERGIZED </a:t>
              </a:r>
            </a:p>
            <a:p>
              <a:pPr algn="ctr"/>
              <a:r>
                <a:rPr lang="en-US" sz="2800" b="1" dirty="0">
                  <a:solidFill>
                    <a:schemeClr val="accent1">
                      <a:lumMod val="50000"/>
                    </a:schemeClr>
                  </a:solidFill>
                </a:rPr>
                <a:t>PUBLIC SPACES PLAN</a:t>
              </a:r>
            </a:p>
            <a:p>
              <a:pPr algn="ctr"/>
              <a:r>
                <a:rPr lang="en-US" sz="2800" b="1" dirty="0">
                  <a:solidFill>
                    <a:schemeClr val="accent1">
                      <a:lumMod val="50000"/>
                    </a:schemeClr>
                  </a:solidFill>
                </a:rPr>
                <a:t>(DATA-DRIVEN TOOL)</a:t>
              </a:r>
              <a:endParaRPr lang="en-US" sz="2800" dirty="0">
                <a:solidFill>
                  <a:schemeClr val="accent1">
                    <a:lumMod val="50000"/>
                  </a:schemeClr>
                </a:solidFill>
              </a:endParaRPr>
            </a:p>
          </p:txBody>
        </p:sp>
        <p:pic>
          <p:nvPicPr>
            <p:cNvPr id="31" name="Graphic 30">
              <a:extLst>
                <a:ext uri="{FF2B5EF4-FFF2-40B4-BE49-F238E27FC236}">
                  <a16:creationId xmlns:a16="http://schemas.microsoft.com/office/drawing/2014/main" id="{733538E5-A78A-4EFC-A52F-F0E27D9A1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1800" y="3169570"/>
              <a:ext cx="762000" cy="1203158"/>
            </a:xfrm>
            <a:prstGeom prst="rect">
              <a:avLst/>
            </a:prstGeom>
          </p:spPr>
        </p:pic>
        <p:pic>
          <p:nvPicPr>
            <p:cNvPr id="32" name="Graphic 31">
              <a:extLst>
                <a:ext uri="{FF2B5EF4-FFF2-40B4-BE49-F238E27FC236}">
                  <a16:creationId xmlns:a16="http://schemas.microsoft.com/office/drawing/2014/main" id="{FB9F0257-B934-4D3A-BD3E-CA7EE44C81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4550" y="3162300"/>
              <a:ext cx="1333500" cy="1333500"/>
            </a:xfrm>
            <a:prstGeom prst="rect">
              <a:avLst/>
            </a:prstGeom>
          </p:spPr>
        </p:pic>
        <p:sp>
          <p:nvSpPr>
            <p:cNvPr id="15" name="TextBox 14">
              <a:extLst>
                <a:ext uri="{FF2B5EF4-FFF2-40B4-BE49-F238E27FC236}">
                  <a16:creationId xmlns:a16="http://schemas.microsoft.com/office/drawing/2014/main" id="{8E8031D2-FC84-4CA3-A3F0-C2CEBF0470BF}"/>
                </a:ext>
              </a:extLst>
            </p:cNvPr>
            <p:cNvSpPr txBox="1"/>
            <p:nvPr/>
          </p:nvSpPr>
          <p:spPr>
            <a:xfrm>
              <a:off x="4029074" y="3618350"/>
              <a:ext cx="3829050" cy="544569"/>
            </a:xfrm>
            <a:prstGeom prst="rect">
              <a:avLst/>
            </a:prstGeom>
            <a:noFill/>
          </p:spPr>
          <p:txBody>
            <a:bodyPr wrap="square" rtlCol="0">
              <a:spAutoFit/>
            </a:bodyPr>
            <a:lstStyle/>
            <a:p>
              <a:pPr algn="ctr"/>
              <a:r>
                <a:rPr lang="en-US" sz="3600" b="1" dirty="0">
                  <a:solidFill>
                    <a:schemeClr val="accent6">
                      <a:lumMod val="75000"/>
                    </a:schemeClr>
                  </a:solidFill>
                </a:rPr>
                <a:t>HEALTH</a:t>
              </a:r>
              <a:endParaRPr lang="en-US" sz="3600" dirty="0">
                <a:solidFill>
                  <a:schemeClr val="accent6">
                    <a:lumMod val="75000"/>
                  </a:schemeClr>
                </a:solidFill>
              </a:endParaRPr>
            </a:p>
          </p:txBody>
        </p:sp>
      </p:grpSp>
      <p:sp>
        <p:nvSpPr>
          <p:cNvPr id="29" name="Arrow: Curved Down 28">
            <a:extLst>
              <a:ext uri="{FF2B5EF4-FFF2-40B4-BE49-F238E27FC236}">
                <a16:creationId xmlns:a16="http://schemas.microsoft.com/office/drawing/2014/main" id="{38EE3642-74DB-4CCF-8F87-18EA7419AEFA}"/>
              </a:ext>
            </a:extLst>
          </p:cNvPr>
          <p:cNvSpPr/>
          <p:nvPr/>
        </p:nvSpPr>
        <p:spPr>
          <a:xfrm>
            <a:off x="3688391" y="228600"/>
            <a:ext cx="3979330" cy="1371709"/>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0" name="Arrow: Curved Down 29">
            <a:extLst>
              <a:ext uri="{FF2B5EF4-FFF2-40B4-BE49-F238E27FC236}">
                <a16:creationId xmlns:a16="http://schemas.microsoft.com/office/drawing/2014/main" id="{418CB38E-CB84-433D-8EDD-7A49ECE20B6D}"/>
              </a:ext>
            </a:extLst>
          </p:cNvPr>
          <p:cNvSpPr/>
          <p:nvPr/>
        </p:nvSpPr>
        <p:spPr>
          <a:xfrm rot="10800000">
            <a:off x="3719250" y="5458382"/>
            <a:ext cx="3979330" cy="1247217"/>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83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 name="Rectangle 2">
            <a:extLst>
              <a:ext uri="{FF2B5EF4-FFF2-40B4-BE49-F238E27FC236}">
                <a16:creationId xmlns:a16="http://schemas.microsoft.com/office/drawing/2014/main" id="{7E1B0ADC-0060-4DB7-B930-61F63211C880}"/>
              </a:ext>
            </a:extLst>
          </p:cNvPr>
          <p:cNvSpPr/>
          <p:nvPr/>
        </p:nvSpPr>
        <p:spPr>
          <a:xfrm>
            <a:off x="0" y="0"/>
            <a:ext cx="12192000" cy="6858000"/>
          </a:xfrm>
          <a:prstGeom prst="rect">
            <a:avLst/>
          </a:prstGeom>
          <a:solidFill>
            <a:srgbClr val="3C7D36">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7" name="Shape 347"/>
          <p:cNvPicPr preferRelativeResize="0"/>
          <p:nvPr/>
        </p:nvPicPr>
        <p:blipFill>
          <a:blip r:embed="rId3">
            <a:alphaModFix/>
          </a:blip>
          <a:stretch>
            <a:fillRect/>
          </a:stretch>
        </p:blipFill>
        <p:spPr>
          <a:xfrm>
            <a:off x="3848100" y="228599"/>
            <a:ext cx="4495800" cy="6172201"/>
          </a:xfrm>
          <a:prstGeom prst="rect">
            <a:avLst/>
          </a:prstGeom>
          <a:noFill/>
          <a:ln>
            <a:noFill/>
          </a:ln>
        </p:spPr>
      </p:pic>
    </p:spTree>
    <p:extLst>
      <p:ext uri="{BB962C8B-B14F-4D97-AF65-F5344CB8AC3E}">
        <p14:creationId xmlns:p14="http://schemas.microsoft.com/office/powerpoint/2010/main" val="836028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97BC41-1BE2-4E5F-B387-051EF0BEBAAF}"/>
              </a:ext>
            </a:extLst>
          </p:cNvPr>
          <p:cNvPicPr>
            <a:picLocks noChangeAspect="1"/>
          </p:cNvPicPr>
          <p:nvPr/>
        </p:nvPicPr>
        <p:blipFill>
          <a:blip r:embed="rId2"/>
          <a:stretch>
            <a:fillRect/>
          </a:stretch>
        </p:blipFill>
        <p:spPr>
          <a:xfrm>
            <a:off x="2368" y="0"/>
            <a:ext cx="12187263" cy="6858000"/>
          </a:xfrm>
          <a:prstGeom prst="rect">
            <a:avLst/>
          </a:prstGeom>
        </p:spPr>
      </p:pic>
      <p:pic>
        <p:nvPicPr>
          <p:cNvPr id="4" name="Picture 3">
            <a:extLst>
              <a:ext uri="{FF2B5EF4-FFF2-40B4-BE49-F238E27FC236}">
                <a16:creationId xmlns:a16="http://schemas.microsoft.com/office/drawing/2014/main" id="{F8980295-417F-4259-A4A5-700999CAECBD}"/>
              </a:ext>
            </a:extLst>
          </p:cNvPr>
          <p:cNvPicPr>
            <a:picLocks noChangeAspect="1"/>
          </p:cNvPicPr>
          <p:nvPr/>
        </p:nvPicPr>
        <p:blipFill>
          <a:blip r:embed="rId3"/>
          <a:stretch>
            <a:fillRect/>
          </a:stretch>
        </p:blipFill>
        <p:spPr>
          <a:xfrm>
            <a:off x="2073259" y="293025"/>
            <a:ext cx="8267715" cy="6107775"/>
          </a:xfrm>
          <a:prstGeom prst="rect">
            <a:avLst/>
          </a:prstGeom>
        </p:spPr>
      </p:pic>
    </p:spTree>
    <p:extLst>
      <p:ext uri="{BB962C8B-B14F-4D97-AF65-F5344CB8AC3E}">
        <p14:creationId xmlns:p14="http://schemas.microsoft.com/office/powerpoint/2010/main" val="46478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826AE-C522-4674-AF12-F8598AE97906}"/>
              </a:ext>
            </a:extLst>
          </p:cNvPr>
          <p:cNvSpPr txBox="1"/>
          <p:nvPr/>
        </p:nvSpPr>
        <p:spPr>
          <a:xfrm>
            <a:off x="1762125" y="1605412"/>
            <a:ext cx="8801100" cy="3046988"/>
          </a:xfrm>
          <a:prstGeom prst="rect">
            <a:avLst/>
          </a:prstGeom>
          <a:noFill/>
        </p:spPr>
        <p:txBody>
          <a:bodyPr wrap="square" rtlCol="0">
            <a:spAutoFit/>
          </a:bodyPr>
          <a:lstStyle/>
          <a:p>
            <a:pPr marL="685800" marR="0" lvl="0" indent="-685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ikigai</a:t>
            </a:r>
          </a:p>
          <a:p>
            <a:pPr marL="685800" marR="0" lvl="0" indent="-685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reason </a:t>
            </a:r>
            <a:r>
              <a:rPr kumimoji="0" lang="en-US" sz="4800" b="1" i="0" u="none" strike="noStrike" kern="1200" cap="none" spc="0" normalizeH="0" baseline="0" noProof="0" dirty="0" err="1">
                <a:ln>
                  <a:noFill/>
                </a:ln>
                <a:solidFill>
                  <a:srgbClr val="F79646">
                    <a:lumMod val="75000"/>
                  </a:srgbClr>
                </a:solidFill>
                <a:effectLst/>
                <a:uLnTx/>
                <a:uFillTx/>
                <a:latin typeface="Calibri" panose="020F0502020204030204"/>
                <a:ea typeface="+mn-ea"/>
                <a:cs typeface="+mn-cs"/>
              </a:rPr>
              <a:t>d’etre</a:t>
            </a:r>
            <a:endParaRPr kumimoji="0" lang="en-U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endParaRPr>
          </a:p>
          <a:p>
            <a:pPr marL="685800" marR="0" lvl="0" indent="-685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life satisfaction</a:t>
            </a:r>
          </a:p>
          <a:p>
            <a:pPr marL="685800" marR="0" lvl="0" indent="-685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rPr>
              <a:t>cambios profundos en tu vida </a:t>
            </a:r>
            <a:endParaRPr kumimoji="0" lang="en-US" sz="4800" b="1" i="0" u="none" strike="noStrike" kern="1200" cap="none" spc="0" normalizeH="0" baseline="0" noProof="0" dirty="0">
              <a:ln>
                <a:noFill/>
              </a:ln>
              <a:solidFill>
                <a:srgbClr val="F7964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01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82E50-80F2-4892-9431-C46D49970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0341" y="0"/>
            <a:ext cx="8271584" cy="6400800"/>
          </a:xfrm>
          <a:prstGeom prst="rect">
            <a:avLst/>
          </a:prstGeom>
        </p:spPr>
      </p:pic>
    </p:spTree>
    <p:extLst>
      <p:ext uri="{BB962C8B-B14F-4D97-AF65-F5344CB8AC3E}">
        <p14:creationId xmlns:p14="http://schemas.microsoft.com/office/powerpoint/2010/main" val="2828989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67B82-8850-4E67-B55C-EE744187F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8239"/>
            <a:ext cx="8283575" cy="6440181"/>
          </a:xfrm>
          <a:prstGeom prst="rect">
            <a:avLst/>
          </a:prstGeom>
        </p:spPr>
      </p:pic>
    </p:spTree>
    <p:extLst>
      <p:ext uri="{BB962C8B-B14F-4D97-AF65-F5344CB8AC3E}">
        <p14:creationId xmlns:p14="http://schemas.microsoft.com/office/powerpoint/2010/main" val="20366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2819400"/>
            <a:ext cx="12191999" cy="1371600"/>
          </a:xfrm>
        </p:spPr>
        <p:txBody>
          <a:bodyPr/>
          <a:lstStyle/>
          <a:p>
            <a:pPr algn="ctr"/>
            <a:r>
              <a:rPr lang="en-US" dirty="0">
                <a:solidFill>
                  <a:schemeClr val="bg1"/>
                </a:solidFill>
              </a:rPr>
              <a:t>Energized public spaces functional master plan</a:t>
            </a:r>
            <a:br>
              <a:rPr lang="en-US" dirty="0">
                <a:solidFill>
                  <a:schemeClr val="bg1"/>
                </a:solidFill>
              </a:rPr>
            </a:br>
            <a:r>
              <a:rPr lang="en-US" dirty="0">
                <a:solidFill>
                  <a:schemeClr val="bg1"/>
                </a:solidFill>
              </a:rPr>
              <a:t>(eps plan)</a:t>
            </a:r>
          </a:p>
        </p:txBody>
      </p:sp>
    </p:spTree>
    <p:extLst>
      <p:ext uri="{BB962C8B-B14F-4D97-AF65-F5344CB8AC3E}">
        <p14:creationId xmlns:p14="http://schemas.microsoft.com/office/powerpoint/2010/main" val="3904657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FFF106E-0F3D-4D4A-9D57-67D02BCE6BD7}"/>
              </a:ext>
            </a:extLst>
          </p:cNvPr>
          <p:cNvGrpSpPr/>
          <p:nvPr/>
        </p:nvGrpSpPr>
        <p:grpSpPr>
          <a:xfrm>
            <a:off x="1406405" y="1532861"/>
            <a:ext cx="9355807" cy="3975506"/>
            <a:chOff x="2318504" y="2286188"/>
            <a:chExt cx="7882771" cy="3349576"/>
          </a:xfrm>
        </p:grpSpPr>
        <p:sp>
          <p:nvSpPr>
            <p:cNvPr id="12" name="TextBox 11">
              <a:extLst>
                <a:ext uri="{FF2B5EF4-FFF2-40B4-BE49-F238E27FC236}">
                  <a16:creationId xmlns:a16="http://schemas.microsoft.com/office/drawing/2014/main" id="{76D0B6A8-9CDA-4A8A-A736-DF8BCAF66F23}"/>
                </a:ext>
              </a:extLst>
            </p:cNvPr>
            <p:cNvSpPr txBox="1"/>
            <p:nvPr/>
          </p:nvSpPr>
          <p:spPr>
            <a:xfrm>
              <a:off x="2318504" y="2286188"/>
              <a:ext cx="2378677" cy="803887"/>
            </a:xfrm>
            <a:prstGeom prst="rect">
              <a:avLst/>
            </a:prstGeom>
            <a:noFill/>
          </p:spPr>
          <p:txBody>
            <a:bodyPr wrap="square" rtlCol="0">
              <a:spAutoFit/>
            </a:bodyPr>
            <a:lstStyle/>
            <a:p>
              <a:pPr algn="ctr"/>
              <a:r>
                <a:rPr lang="en-US" sz="2800" b="1" dirty="0">
                  <a:solidFill>
                    <a:srgbClr val="006800"/>
                  </a:solidFill>
                </a:rPr>
                <a:t>PEOPLE</a:t>
              </a:r>
            </a:p>
            <a:p>
              <a:pPr algn="ctr"/>
              <a:r>
                <a:rPr lang="en-US" sz="2800" b="1" dirty="0">
                  <a:solidFill>
                    <a:srgbClr val="006800"/>
                  </a:solidFill>
                </a:rPr>
                <a:t>(CONSUMER)</a:t>
              </a:r>
              <a:endParaRPr lang="en-US" sz="2800" dirty="0">
                <a:solidFill>
                  <a:srgbClr val="006800"/>
                </a:solidFill>
              </a:endParaRPr>
            </a:p>
          </p:txBody>
        </p:sp>
        <p:sp>
          <p:nvSpPr>
            <p:cNvPr id="14" name="TextBox 13">
              <a:extLst>
                <a:ext uri="{FF2B5EF4-FFF2-40B4-BE49-F238E27FC236}">
                  <a16:creationId xmlns:a16="http://schemas.microsoft.com/office/drawing/2014/main" id="{732B3DC6-9F5D-4DD5-9DF7-537852C45FF0}"/>
                </a:ext>
              </a:extLst>
            </p:cNvPr>
            <p:cNvSpPr txBox="1"/>
            <p:nvPr/>
          </p:nvSpPr>
          <p:spPr>
            <a:xfrm>
              <a:off x="6372225" y="2373672"/>
              <a:ext cx="3829050" cy="803887"/>
            </a:xfrm>
            <a:prstGeom prst="rect">
              <a:avLst/>
            </a:prstGeom>
            <a:noFill/>
          </p:spPr>
          <p:txBody>
            <a:bodyPr wrap="square" rtlCol="0">
              <a:spAutoFit/>
            </a:bodyPr>
            <a:lstStyle/>
            <a:p>
              <a:pPr algn="ctr"/>
              <a:r>
                <a:rPr lang="en-US" sz="2800" b="1" dirty="0">
                  <a:solidFill>
                    <a:srgbClr val="006800"/>
                  </a:solidFill>
                </a:rPr>
                <a:t>PARKS/PUBLIC SPACES</a:t>
              </a:r>
            </a:p>
            <a:p>
              <a:pPr algn="ctr"/>
              <a:r>
                <a:rPr lang="en-US" sz="2800" b="1" dirty="0">
                  <a:solidFill>
                    <a:srgbClr val="006800"/>
                  </a:solidFill>
                </a:rPr>
                <a:t>(PROVIDER)</a:t>
              </a:r>
              <a:endParaRPr lang="en-US" sz="2800" dirty="0">
                <a:solidFill>
                  <a:srgbClr val="006800"/>
                </a:solidFill>
              </a:endParaRPr>
            </a:p>
          </p:txBody>
        </p:sp>
        <p:pic>
          <p:nvPicPr>
            <p:cNvPr id="21" name="Graphic 20">
              <a:extLst>
                <a:ext uri="{FF2B5EF4-FFF2-40B4-BE49-F238E27FC236}">
                  <a16:creationId xmlns:a16="http://schemas.microsoft.com/office/drawing/2014/main" id="{311E824B-7C33-4409-AA61-AD7F7A023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7250" y="3162300"/>
              <a:ext cx="1333500" cy="1333500"/>
            </a:xfrm>
            <a:prstGeom prst="rect">
              <a:avLst/>
            </a:prstGeom>
          </p:spPr>
        </p:pic>
        <p:pic>
          <p:nvPicPr>
            <p:cNvPr id="23" name="Graphic 22">
              <a:extLst>
                <a:ext uri="{FF2B5EF4-FFF2-40B4-BE49-F238E27FC236}">
                  <a16:creationId xmlns:a16="http://schemas.microsoft.com/office/drawing/2014/main" id="{AE505280-224B-4752-B3F3-CD4B00A07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0" y="3169570"/>
              <a:ext cx="762000" cy="1203158"/>
            </a:xfrm>
            <a:prstGeom prst="rect">
              <a:avLst/>
            </a:prstGeom>
          </p:spPr>
        </p:pic>
        <p:sp>
          <p:nvSpPr>
            <p:cNvPr id="24" name="TextBox 23">
              <a:extLst>
                <a:ext uri="{FF2B5EF4-FFF2-40B4-BE49-F238E27FC236}">
                  <a16:creationId xmlns:a16="http://schemas.microsoft.com/office/drawing/2014/main" id="{670B0C7D-35A9-4BDA-A24D-11ADBC8E8982}"/>
                </a:ext>
              </a:extLst>
            </p:cNvPr>
            <p:cNvSpPr txBox="1"/>
            <p:nvPr/>
          </p:nvSpPr>
          <p:spPr>
            <a:xfrm>
              <a:off x="2318505" y="4398064"/>
              <a:ext cx="2378677" cy="1166933"/>
            </a:xfrm>
            <a:prstGeom prst="rect">
              <a:avLst/>
            </a:prstGeom>
            <a:noFill/>
          </p:spPr>
          <p:txBody>
            <a:bodyPr wrap="square" rtlCol="0">
              <a:spAutoFit/>
            </a:bodyPr>
            <a:lstStyle/>
            <a:p>
              <a:pPr algn="ctr"/>
              <a:r>
                <a:rPr lang="en-US" sz="2800" b="1" dirty="0">
                  <a:solidFill>
                    <a:schemeClr val="accent1">
                      <a:lumMod val="50000"/>
                    </a:schemeClr>
                  </a:solidFill>
                </a:rPr>
                <a:t>PARK RX</a:t>
              </a:r>
            </a:p>
            <a:p>
              <a:pPr algn="ctr"/>
              <a:r>
                <a:rPr lang="en-US" sz="2800" b="1" dirty="0">
                  <a:solidFill>
                    <a:schemeClr val="accent1">
                      <a:lumMod val="50000"/>
                    </a:schemeClr>
                  </a:solidFill>
                </a:rPr>
                <a:t>PROGRAM</a:t>
              </a:r>
            </a:p>
            <a:p>
              <a:pPr algn="ctr"/>
              <a:r>
                <a:rPr lang="en-US" sz="2800" b="1" dirty="0">
                  <a:solidFill>
                    <a:schemeClr val="accent1">
                      <a:lumMod val="50000"/>
                    </a:schemeClr>
                  </a:solidFill>
                </a:rPr>
                <a:t>(PROMOTER)</a:t>
              </a:r>
              <a:endParaRPr lang="en-US" sz="2800" dirty="0">
                <a:solidFill>
                  <a:schemeClr val="accent1">
                    <a:lumMod val="50000"/>
                  </a:schemeClr>
                </a:solidFill>
              </a:endParaRPr>
            </a:p>
          </p:txBody>
        </p:sp>
        <p:sp>
          <p:nvSpPr>
            <p:cNvPr id="25" name="TextBox 24">
              <a:extLst>
                <a:ext uri="{FF2B5EF4-FFF2-40B4-BE49-F238E27FC236}">
                  <a16:creationId xmlns:a16="http://schemas.microsoft.com/office/drawing/2014/main" id="{6097526F-921B-410D-AF7C-EDA4C09F2F5F}"/>
                </a:ext>
              </a:extLst>
            </p:cNvPr>
            <p:cNvSpPr txBox="1"/>
            <p:nvPr/>
          </p:nvSpPr>
          <p:spPr>
            <a:xfrm>
              <a:off x="6543675" y="4468831"/>
              <a:ext cx="3657600" cy="1166933"/>
            </a:xfrm>
            <a:prstGeom prst="rect">
              <a:avLst/>
            </a:prstGeom>
            <a:noFill/>
          </p:spPr>
          <p:txBody>
            <a:bodyPr wrap="square" rtlCol="0">
              <a:spAutoFit/>
            </a:bodyPr>
            <a:lstStyle/>
            <a:p>
              <a:pPr algn="ctr"/>
              <a:r>
                <a:rPr lang="en-US" sz="2800" b="1" dirty="0">
                  <a:solidFill>
                    <a:schemeClr val="accent1">
                      <a:lumMod val="50000"/>
                    </a:schemeClr>
                  </a:solidFill>
                </a:rPr>
                <a:t>ENERGIZED </a:t>
              </a:r>
            </a:p>
            <a:p>
              <a:pPr algn="ctr"/>
              <a:r>
                <a:rPr lang="en-US" sz="2800" b="1" dirty="0">
                  <a:solidFill>
                    <a:schemeClr val="accent1">
                      <a:lumMod val="50000"/>
                    </a:schemeClr>
                  </a:solidFill>
                </a:rPr>
                <a:t>PUBLIC SPACES PLAN</a:t>
              </a:r>
            </a:p>
            <a:p>
              <a:pPr algn="ctr"/>
              <a:r>
                <a:rPr lang="en-US" sz="2800" b="1" dirty="0">
                  <a:solidFill>
                    <a:schemeClr val="accent1">
                      <a:lumMod val="50000"/>
                    </a:schemeClr>
                  </a:solidFill>
                </a:rPr>
                <a:t>(DATA-DRIVEN TOOL)</a:t>
              </a:r>
              <a:endParaRPr lang="en-US" sz="2800" dirty="0">
                <a:solidFill>
                  <a:schemeClr val="accent1">
                    <a:lumMod val="50000"/>
                  </a:schemeClr>
                </a:solidFill>
              </a:endParaRPr>
            </a:p>
          </p:txBody>
        </p:sp>
        <p:pic>
          <p:nvPicPr>
            <p:cNvPr id="31" name="Graphic 30">
              <a:extLst>
                <a:ext uri="{FF2B5EF4-FFF2-40B4-BE49-F238E27FC236}">
                  <a16:creationId xmlns:a16="http://schemas.microsoft.com/office/drawing/2014/main" id="{733538E5-A78A-4EFC-A52F-F0E27D9A1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1800" y="3169570"/>
              <a:ext cx="762000" cy="1203158"/>
            </a:xfrm>
            <a:prstGeom prst="rect">
              <a:avLst/>
            </a:prstGeom>
          </p:spPr>
        </p:pic>
        <p:pic>
          <p:nvPicPr>
            <p:cNvPr id="32" name="Graphic 31">
              <a:extLst>
                <a:ext uri="{FF2B5EF4-FFF2-40B4-BE49-F238E27FC236}">
                  <a16:creationId xmlns:a16="http://schemas.microsoft.com/office/drawing/2014/main" id="{FB9F0257-B934-4D3A-BD3E-CA7EE44C81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4550" y="3162300"/>
              <a:ext cx="1333500" cy="1333500"/>
            </a:xfrm>
            <a:prstGeom prst="rect">
              <a:avLst/>
            </a:prstGeom>
          </p:spPr>
        </p:pic>
        <p:sp>
          <p:nvSpPr>
            <p:cNvPr id="15" name="TextBox 14">
              <a:extLst>
                <a:ext uri="{FF2B5EF4-FFF2-40B4-BE49-F238E27FC236}">
                  <a16:creationId xmlns:a16="http://schemas.microsoft.com/office/drawing/2014/main" id="{8E8031D2-FC84-4CA3-A3F0-C2CEBF0470BF}"/>
                </a:ext>
              </a:extLst>
            </p:cNvPr>
            <p:cNvSpPr txBox="1"/>
            <p:nvPr/>
          </p:nvSpPr>
          <p:spPr>
            <a:xfrm>
              <a:off x="4029074" y="3618350"/>
              <a:ext cx="3829050" cy="544569"/>
            </a:xfrm>
            <a:prstGeom prst="rect">
              <a:avLst/>
            </a:prstGeom>
            <a:noFill/>
          </p:spPr>
          <p:txBody>
            <a:bodyPr wrap="square" rtlCol="0">
              <a:spAutoFit/>
            </a:bodyPr>
            <a:lstStyle/>
            <a:p>
              <a:pPr algn="ctr"/>
              <a:r>
                <a:rPr lang="en-US" sz="3600" b="1" dirty="0">
                  <a:solidFill>
                    <a:schemeClr val="accent6">
                      <a:lumMod val="75000"/>
                    </a:schemeClr>
                  </a:solidFill>
                </a:rPr>
                <a:t>HEALTH</a:t>
              </a:r>
              <a:endParaRPr lang="en-US" sz="3600" dirty="0">
                <a:solidFill>
                  <a:schemeClr val="accent6">
                    <a:lumMod val="75000"/>
                  </a:schemeClr>
                </a:solidFill>
              </a:endParaRPr>
            </a:p>
          </p:txBody>
        </p:sp>
      </p:grpSp>
      <p:sp>
        <p:nvSpPr>
          <p:cNvPr id="29" name="Arrow: Curved Down 28">
            <a:extLst>
              <a:ext uri="{FF2B5EF4-FFF2-40B4-BE49-F238E27FC236}">
                <a16:creationId xmlns:a16="http://schemas.microsoft.com/office/drawing/2014/main" id="{38EE3642-74DB-4CCF-8F87-18EA7419AEFA}"/>
              </a:ext>
            </a:extLst>
          </p:cNvPr>
          <p:cNvSpPr/>
          <p:nvPr/>
        </p:nvSpPr>
        <p:spPr>
          <a:xfrm>
            <a:off x="3688391" y="228600"/>
            <a:ext cx="3979330" cy="1371709"/>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0" name="Arrow: Curved Down 29">
            <a:extLst>
              <a:ext uri="{FF2B5EF4-FFF2-40B4-BE49-F238E27FC236}">
                <a16:creationId xmlns:a16="http://schemas.microsoft.com/office/drawing/2014/main" id="{418CB38E-CB84-433D-8EDD-7A49ECE20B6D}"/>
              </a:ext>
            </a:extLst>
          </p:cNvPr>
          <p:cNvSpPr/>
          <p:nvPr/>
        </p:nvSpPr>
        <p:spPr>
          <a:xfrm rot="10800000">
            <a:off x="3719250" y="5458382"/>
            <a:ext cx="3979330" cy="1247217"/>
          </a:xfrm>
          <a:prstGeom prst="curvedDownArrow">
            <a:avLst/>
          </a:prstGeom>
          <a:solidFill>
            <a:schemeClr val="accent1">
              <a:lumMod val="50000"/>
              <a:alpha val="90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84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5D146-FA98-4BC3-824C-4A9E630976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97430" y="1385277"/>
            <a:ext cx="5289354" cy="2552718"/>
          </a:xfrm>
          <a:prstGeom prst="rect">
            <a:avLst/>
          </a:prstGeom>
          <a:ln w="19050">
            <a:noFill/>
          </a:ln>
        </p:spPr>
      </p:pic>
      <p:pic>
        <p:nvPicPr>
          <p:cNvPr id="3" name="Picture 2">
            <a:extLst>
              <a:ext uri="{FF2B5EF4-FFF2-40B4-BE49-F238E27FC236}">
                <a16:creationId xmlns:a16="http://schemas.microsoft.com/office/drawing/2014/main" id="{56E0AB37-9296-4219-B82C-2489DC8DF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9655" y="1385276"/>
            <a:ext cx="5987753" cy="5034127"/>
          </a:xfrm>
          <a:prstGeom prst="rect">
            <a:avLst/>
          </a:prstGeom>
        </p:spPr>
      </p:pic>
      <p:sp>
        <p:nvSpPr>
          <p:cNvPr id="4" name="Freeform: Shape 3">
            <a:extLst>
              <a:ext uri="{FF2B5EF4-FFF2-40B4-BE49-F238E27FC236}">
                <a16:creationId xmlns:a16="http://schemas.microsoft.com/office/drawing/2014/main" id="{9B29C4F3-C133-4023-8663-7CEAE9FDE70D}"/>
              </a:ext>
            </a:extLst>
          </p:cNvPr>
          <p:cNvSpPr/>
          <p:nvPr/>
        </p:nvSpPr>
        <p:spPr>
          <a:xfrm>
            <a:off x="3649211" y="1551963"/>
            <a:ext cx="5964572" cy="889233"/>
          </a:xfrm>
          <a:custGeom>
            <a:avLst/>
            <a:gdLst>
              <a:gd name="connsiteX0" fmla="*/ 5964572 w 5964572"/>
              <a:gd name="connsiteY0" fmla="*/ 889233 h 889233"/>
              <a:gd name="connsiteX1" fmla="*/ 0 w 5964572"/>
              <a:gd name="connsiteY1" fmla="*/ 0 h 889233"/>
            </a:gdLst>
            <a:ahLst/>
            <a:cxnLst>
              <a:cxn ang="0">
                <a:pos x="connsiteX0" y="connsiteY0"/>
              </a:cxn>
              <a:cxn ang="0">
                <a:pos x="connsiteX1" y="connsiteY1"/>
              </a:cxn>
            </a:cxnLst>
            <a:rect l="l" t="t" r="r" b="b"/>
            <a:pathLst>
              <a:path w="5964572" h="889233">
                <a:moveTo>
                  <a:pt x="5964572" y="889233"/>
                </a:moveTo>
                <a:lnTo>
                  <a:pt x="0" y="0"/>
                </a:lnTo>
              </a:path>
            </a:pathLst>
          </a:custGeom>
          <a:noFill/>
          <a:ln w="31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0E338391-0482-4A46-ABAB-F9652245E74D}"/>
              </a:ext>
            </a:extLst>
          </p:cNvPr>
          <p:cNvSpPr/>
          <p:nvPr/>
        </p:nvSpPr>
        <p:spPr>
          <a:xfrm>
            <a:off x="4043494" y="2827090"/>
            <a:ext cx="5620623" cy="3363985"/>
          </a:xfrm>
          <a:custGeom>
            <a:avLst/>
            <a:gdLst>
              <a:gd name="connsiteX0" fmla="*/ 0 w 5620623"/>
              <a:gd name="connsiteY0" fmla="*/ 3363985 h 3363985"/>
              <a:gd name="connsiteX1" fmla="*/ 5620623 w 5620623"/>
              <a:gd name="connsiteY1" fmla="*/ 0 h 3363985"/>
            </a:gdLst>
            <a:ahLst/>
            <a:cxnLst>
              <a:cxn ang="0">
                <a:pos x="connsiteX0" y="connsiteY0"/>
              </a:cxn>
              <a:cxn ang="0">
                <a:pos x="connsiteX1" y="connsiteY1"/>
              </a:cxn>
            </a:cxnLst>
            <a:rect l="l" t="t" r="r" b="b"/>
            <a:pathLst>
              <a:path w="5620623" h="3363985">
                <a:moveTo>
                  <a:pt x="0" y="3363985"/>
                </a:moveTo>
                <a:lnTo>
                  <a:pt x="5620623" y="0"/>
                </a:lnTo>
              </a:path>
            </a:pathLst>
          </a:custGeom>
          <a:noFill/>
          <a:ln w="31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CFE858C-93C9-4D90-A055-7FDCA8D77C6D}"/>
              </a:ext>
            </a:extLst>
          </p:cNvPr>
          <p:cNvSpPr>
            <a:spLocks noGrp="1"/>
          </p:cNvSpPr>
          <p:nvPr>
            <p:ph type="title"/>
          </p:nvPr>
        </p:nvSpPr>
        <p:spPr/>
        <p:txBody>
          <a:bodyPr/>
          <a:lstStyle/>
          <a:p>
            <a:r>
              <a:rPr lang="en-US" dirty="0"/>
              <a:t>Montgomery county</a:t>
            </a:r>
          </a:p>
        </p:txBody>
      </p:sp>
      <p:sp>
        <p:nvSpPr>
          <p:cNvPr id="9" name="TextBox 8">
            <a:extLst>
              <a:ext uri="{FF2B5EF4-FFF2-40B4-BE49-F238E27FC236}">
                <a16:creationId xmlns:a16="http://schemas.microsoft.com/office/drawing/2014/main" id="{3038A1F7-0670-40B7-9220-8FE9EA608BC3}"/>
              </a:ext>
            </a:extLst>
          </p:cNvPr>
          <p:cNvSpPr txBox="1"/>
          <p:nvPr/>
        </p:nvSpPr>
        <p:spPr>
          <a:xfrm>
            <a:off x="6878296" y="4000500"/>
            <a:ext cx="4419682" cy="523220"/>
          </a:xfrm>
          <a:prstGeom prst="rect">
            <a:avLst/>
          </a:prstGeom>
          <a:noFill/>
        </p:spPr>
        <p:txBody>
          <a:bodyPr wrap="square" rtlCol="0">
            <a:spAutoFit/>
          </a:bodyPr>
          <a:lstStyle/>
          <a:p>
            <a:pPr algn="ctr"/>
            <a:r>
              <a:rPr lang="en-US" sz="2800" dirty="0">
                <a:solidFill>
                  <a:srgbClr val="2B4C73"/>
                </a:solidFill>
              </a:rPr>
              <a:t>Most populous county in MD</a:t>
            </a:r>
          </a:p>
        </p:txBody>
      </p:sp>
      <p:grpSp>
        <p:nvGrpSpPr>
          <p:cNvPr id="10" name="Group 9">
            <a:extLst>
              <a:ext uri="{FF2B5EF4-FFF2-40B4-BE49-F238E27FC236}">
                <a16:creationId xmlns:a16="http://schemas.microsoft.com/office/drawing/2014/main" id="{EF1D3E77-C9F8-44C2-A75F-1CD7E6731704}"/>
              </a:ext>
            </a:extLst>
          </p:cNvPr>
          <p:cNvGrpSpPr/>
          <p:nvPr/>
        </p:nvGrpSpPr>
        <p:grpSpPr>
          <a:xfrm>
            <a:off x="6818782" y="4552237"/>
            <a:ext cx="3200107" cy="1539923"/>
            <a:chOff x="7220369" y="4518370"/>
            <a:chExt cx="3200107" cy="1539923"/>
          </a:xfrm>
        </p:grpSpPr>
        <p:pic>
          <p:nvPicPr>
            <p:cNvPr id="11" name="Picture 10">
              <a:extLst>
                <a:ext uri="{FF2B5EF4-FFF2-40B4-BE49-F238E27FC236}">
                  <a16:creationId xmlns:a16="http://schemas.microsoft.com/office/drawing/2014/main" id="{4177A668-A103-4AE8-9681-4701CDDE9E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20369" y="5074899"/>
              <a:ext cx="3200107" cy="623920"/>
            </a:xfrm>
            <a:prstGeom prst="rect">
              <a:avLst/>
            </a:prstGeom>
          </p:spPr>
        </p:pic>
        <p:sp>
          <p:nvSpPr>
            <p:cNvPr id="12" name="TextBox 11">
              <a:extLst>
                <a:ext uri="{FF2B5EF4-FFF2-40B4-BE49-F238E27FC236}">
                  <a16:creationId xmlns:a16="http://schemas.microsoft.com/office/drawing/2014/main" id="{865B5598-03FE-4A4B-AF3E-4D67EA4D239F}"/>
                </a:ext>
              </a:extLst>
            </p:cNvPr>
            <p:cNvSpPr txBox="1"/>
            <p:nvPr/>
          </p:nvSpPr>
          <p:spPr>
            <a:xfrm>
              <a:off x="7337778" y="5803416"/>
              <a:ext cx="1113680"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Calibri" panose="020F0502020204030204"/>
                  <a:ea typeface="+mn-ea"/>
                  <a:cs typeface="+mn-cs"/>
                </a:rPr>
                <a:t>1990: 765,500</a:t>
              </a:r>
            </a:p>
          </p:txBody>
        </p:sp>
        <p:sp>
          <p:nvSpPr>
            <p:cNvPr id="13" name="TextBox 12">
              <a:extLst>
                <a:ext uri="{FF2B5EF4-FFF2-40B4-BE49-F238E27FC236}">
                  <a16:creationId xmlns:a16="http://schemas.microsoft.com/office/drawing/2014/main" id="{FEA6FB28-9C9B-4AF8-8478-6C37794008DB}"/>
                </a:ext>
              </a:extLst>
            </p:cNvPr>
            <p:cNvSpPr txBox="1"/>
            <p:nvPr/>
          </p:nvSpPr>
          <p:spPr>
            <a:xfrm>
              <a:off x="9460756" y="5803416"/>
              <a:ext cx="756821"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+293,300</a:t>
              </a:r>
            </a:p>
          </p:txBody>
        </p:sp>
        <p:sp>
          <p:nvSpPr>
            <p:cNvPr id="14" name="TextBox 13">
              <a:extLst>
                <a:ext uri="{FF2B5EF4-FFF2-40B4-BE49-F238E27FC236}">
                  <a16:creationId xmlns:a16="http://schemas.microsoft.com/office/drawing/2014/main" id="{180D957A-E3D3-4EE2-A2DC-A2CA3485091D}"/>
                </a:ext>
              </a:extLst>
            </p:cNvPr>
            <p:cNvSpPr txBox="1"/>
            <p:nvPr/>
          </p:nvSpPr>
          <p:spPr>
            <a:xfrm>
              <a:off x="7315200" y="4518370"/>
              <a:ext cx="1247990"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Calibri" panose="020F0502020204030204"/>
                  <a:ea typeface="+mn-ea"/>
                  <a:cs typeface="+mn-cs"/>
                </a:rPr>
                <a:t>2017: 1,058,800</a:t>
              </a:r>
            </a:p>
          </p:txBody>
        </p:sp>
      </p:grpSp>
      <p:sp>
        <p:nvSpPr>
          <p:cNvPr id="16" name="Arrow: Down 15">
            <a:extLst>
              <a:ext uri="{FF2B5EF4-FFF2-40B4-BE49-F238E27FC236}">
                <a16:creationId xmlns:a16="http://schemas.microsoft.com/office/drawing/2014/main" id="{BB409B9B-7041-48B8-8744-520413A40E32}"/>
              </a:ext>
            </a:extLst>
          </p:cNvPr>
          <p:cNvSpPr/>
          <p:nvPr/>
        </p:nvSpPr>
        <p:spPr>
          <a:xfrm rot="10800000">
            <a:off x="10210800" y="5421410"/>
            <a:ext cx="393780" cy="311276"/>
          </a:xfrm>
          <a:prstGeom prst="downArrow">
            <a:avLst/>
          </a:prstGeom>
          <a:solidFill>
            <a:srgbClr val="2B4C73"/>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a:extLst>
              <a:ext uri="{FF2B5EF4-FFF2-40B4-BE49-F238E27FC236}">
                <a16:creationId xmlns:a16="http://schemas.microsoft.com/office/drawing/2014/main" id="{B7F897B1-329C-494C-938A-93DB0FE4F4F8}"/>
              </a:ext>
            </a:extLst>
          </p:cNvPr>
          <p:cNvSpPr txBox="1"/>
          <p:nvPr/>
        </p:nvSpPr>
        <p:spPr>
          <a:xfrm>
            <a:off x="10534232" y="5445128"/>
            <a:ext cx="903111" cy="369332"/>
          </a:xfrm>
          <a:prstGeom prst="rect">
            <a:avLst/>
          </a:prstGeom>
          <a:noFill/>
        </p:spPr>
        <p:txBody>
          <a:bodyPr wrap="square" rtlCol="0">
            <a:spAutoFit/>
          </a:bodyPr>
          <a:lstStyle/>
          <a:p>
            <a:r>
              <a:rPr lang="en-US" dirty="0">
                <a:solidFill>
                  <a:srgbClr val="2B4C73"/>
                </a:solidFill>
              </a:rPr>
              <a:t>38%</a:t>
            </a:r>
          </a:p>
        </p:txBody>
      </p:sp>
      <p:sp>
        <p:nvSpPr>
          <p:cNvPr id="18" name="Text Placeholder 6">
            <a:extLst>
              <a:ext uri="{FF2B5EF4-FFF2-40B4-BE49-F238E27FC236}">
                <a16:creationId xmlns:a16="http://schemas.microsoft.com/office/drawing/2014/main" id="{2CC5EDE8-9949-4001-AF51-31797C9AE969}"/>
              </a:ext>
            </a:extLst>
          </p:cNvPr>
          <p:cNvSpPr txBox="1">
            <a:spLocks/>
          </p:cNvSpPr>
          <p:nvPr/>
        </p:nvSpPr>
        <p:spPr bwMode="auto">
          <a:xfrm>
            <a:off x="595444" y="5658547"/>
            <a:ext cx="457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a:t>Parks &amp; Open Space</a:t>
            </a:r>
          </a:p>
          <a:p>
            <a:pPr lvl="2"/>
            <a:r>
              <a:rPr lang="en-US"/>
              <a:t>EPS Study Area</a:t>
            </a:r>
            <a:endParaRPr lang="en-US" dirty="0"/>
          </a:p>
        </p:txBody>
      </p:sp>
      <p:sp>
        <p:nvSpPr>
          <p:cNvPr id="19" name="Rectangle 18">
            <a:extLst>
              <a:ext uri="{FF2B5EF4-FFF2-40B4-BE49-F238E27FC236}">
                <a16:creationId xmlns:a16="http://schemas.microsoft.com/office/drawing/2014/main" id="{6F68E5D0-38AB-4569-BE72-93FCB599E7B7}"/>
              </a:ext>
            </a:extLst>
          </p:cNvPr>
          <p:cNvSpPr/>
          <p:nvPr/>
        </p:nvSpPr>
        <p:spPr>
          <a:xfrm>
            <a:off x="443044" y="5584906"/>
            <a:ext cx="457200" cy="282110"/>
          </a:xfrm>
          <a:prstGeom prst="rect">
            <a:avLst/>
          </a:prstGeom>
          <a:solidFill>
            <a:srgbClr val="70A800"/>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06110A36-4FEF-4568-B964-1F63E40006E8}"/>
              </a:ext>
            </a:extLst>
          </p:cNvPr>
          <p:cNvSpPr/>
          <p:nvPr/>
        </p:nvSpPr>
        <p:spPr>
          <a:xfrm>
            <a:off x="443044" y="5979188"/>
            <a:ext cx="457200" cy="282110"/>
          </a:xfrm>
          <a:prstGeom prst="rect">
            <a:avLst/>
          </a:prstGeom>
          <a:solidFill>
            <a:srgbClr val="FFAA00"/>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a:extLst>
              <a:ext uri="{FF2B5EF4-FFF2-40B4-BE49-F238E27FC236}">
                <a16:creationId xmlns:a16="http://schemas.microsoft.com/office/drawing/2014/main" id="{54C9AFBF-D3D7-498D-869F-F57FA9FAFD1D}"/>
              </a:ext>
            </a:extLst>
          </p:cNvPr>
          <p:cNvSpPr txBox="1"/>
          <p:nvPr/>
        </p:nvSpPr>
        <p:spPr>
          <a:xfrm>
            <a:off x="3927490" y="1857611"/>
            <a:ext cx="1018457" cy="584775"/>
          </a:xfrm>
          <a:prstGeom prst="rect">
            <a:avLst/>
          </a:prstGeom>
          <a:noFill/>
        </p:spPr>
        <p:txBody>
          <a:bodyPr wrap="square" rtlCol="0">
            <a:spAutoFit/>
          </a:bodyPr>
          <a:lstStyle/>
          <a:p>
            <a:pPr algn="r"/>
            <a:r>
              <a:rPr lang="en-US" sz="1600" dirty="0">
                <a:solidFill>
                  <a:schemeClr val="tx1">
                    <a:lumMod val="50000"/>
                    <a:lumOff val="50000"/>
                  </a:schemeClr>
                </a:solidFill>
              </a:rPr>
              <a:t>Howard</a:t>
            </a:r>
          </a:p>
          <a:p>
            <a:pPr algn="r"/>
            <a:r>
              <a:rPr lang="en-US" sz="1600" dirty="0">
                <a:solidFill>
                  <a:schemeClr val="tx1">
                    <a:lumMod val="50000"/>
                    <a:lumOff val="50000"/>
                  </a:schemeClr>
                </a:solidFill>
              </a:rPr>
              <a:t>County</a:t>
            </a:r>
          </a:p>
        </p:txBody>
      </p:sp>
      <p:sp>
        <p:nvSpPr>
          <p:cNvPr id="22" name="TextBox 21">
            <a:extLst>
              <a:ext uri="{FF2B5EF4-FFF2-40B4-BE49-F238E27FC236}">
                <a16:creationId xmlns:a16="http://schemas.microsoft.com/office/drawing/2014/main" id="{01F21E52-3E41-415A-B29D-4EF962266321}"/>
              </a:ext>
            </a:extLst>
          </p:cNvPr>
          <p:cNvSpPr txBox="1"/>
          <p:nvPr/>
        </p:nvSpPr>
        <p:spPr>
          <a:xfrm>
            <a:off x="4373262" y="5913994"/>
            <a:ext cx="1168801" cy="327305"/>
          </a:xfrm>
          <a:prstGeom prst="rect">
            <a:avLst/>
          </a:prstGeom>
          <a:noFill/>
        </p:spPr>
        <p:txBody>
          <a:bodyPr wrap="square" rtlCol="0">
            <a:spAutoFit/>
          </a:bodyPr>
          <a:lstStyle/>
          <a:p>
            <a:r>
              <a:rPr lang="en-US" sz="2400" b="1" dirty="0">
                <a:solidFill>
                  <a:schemeClr val="tx1">
                    <a:lumMod val="50000"/>
                    <a:lumOff val="50000"/>
                  </a:schemeClr>
                </a:solidFill>
              </a:rPr>
              <a:t>D.C.</a:t>
            </a:r>
          </a:p>
        </p:txBody>
      </p:sp>
      <p:sp>
        <p:nvSpPr>
          <p:cNvPr id="23" name="TextBox 22">
            <a:extLst>
              <a:ext uri="{FF2B5EF4-FFF2-40B4-BE49-F238E27FC236}">
                <a16:creationId xmlns:a16="http://schemas.microsoft.com/office/drawing/2014/main" id="{01BF6231-FF34-4BAC-9E3D-00DFF89FBFCD}"/>
              </a:ext>
            </a:extLst>
          </p:cNvPr>
          <p:cNvSpPr txBox="1"/>
          <p:nvPr/>
        </p:nvSpPr>
        <p:spPr>
          <a:xfrm>
            <a:off x="5268105" y="5173503"/>
            <a:ext cx="973524" cy="830997"/>
          </a:xfrm>
          <a:prstGeom prst="rect">
            <a:avLst/>
          </a:prstGeom>
          <a:noFill/>
        </p:spPr>
        <p:txBody>
          <a:bodyPr wrap="square" rtlCol="0">
            <a:spAutoFit/>
          </a:bodyPr>
          <a:lstStyle/>
          <a:p>
            <a:pPr algn="r"/>
            <a:r>
              <a:rPr lang="en-US" sz="1600" dirty="0">
                <a:solidFill>
                  <a:schemeClr val="tx1">
                    <a:lumMod val="50000"/>
                    <a:lumOff val="50000"/>
                  </a:schemeClr>
                </a:solidFill>
              </a:rPr>
              <a:t>Prince</a:t>
            </a:r>
          </a:p>
          <a:p>
            <a:pPr algn="r"/>
            <a:r>
              <a:rPr lang="en-US" sz="1600" dirty="0">
                <a:solidFill>
                  <a:schemeClr val="tx1">
                    <a:lumMod val="50000"/>
                    <a:lumOff val="50000"/>
                  </a:schemeClr>
                </a:solidFill>
              </a:rPr>
              <a:t>George</a:t>
            </a:r>
          </a:p>
          <a:p>
            <a:pPr algn="r"/>
            <a:r>
              <a:rPr lang="en-US" sz="1600" dirty="0">
                <a:solidFill>
                  <a:schemeClr val="tx1">
                    <a:lumMod val="50000"/>
                    <a:lumOff val="50000"/>
                  </a:schemeClr>
                </a:solidFill>
              </a:rPr>
              <a:t>County</a:t>
            </a:r>
          </a:p>
        </p:txBody>
      </p:sp>
      <p:sp>
        <p:nvSpPr>
          <p:cNvPr id="24" name="TextBox 23">
            <a:extLst>
              <a:ext uri="{FF2B5EF4-FFF2-40B4-BE49-F238E27FC236}">
                <a16:creationId xmlns:a16="http://schemas.microsoft.com/office/drawing/2014/main" id="{C8C3643D-AD21-43D6-B294-9A62FFD577E8}"/>
              </a:ext>
            </a:extLst>
          </p:cNvPr>
          <p:cNvSpPr txBox="1"/>
          <p:nvPr/>
        </p:nvSpPr>
        <p:spPr>
          <a:xfrm>
            <a:off x="1086936" y="1735413"/>
            <a:ext cx="1036930" cy="584775"/>
          </a:xfrm>
          <a:prstGeom prst="rect">
            <a:avLst/>
          </a:prstGeom>
          <a:noFill/>
        </p:spPr>
        <p:txBody>
          <a:bodyPr wrap="square" rtlCol="0">
            <a:spAutoFit/>
          </a:bodyPr>
          <a:lstStyle/>
          <a:p>
            <a:pPr algn="r"/>
            <a:r>
              <a:rPr lang="en-US" sz="1600" dirty="0">
                <a:solidFill>
                  <a:schemeClr val="tx1">
                    <a:lumMod val="50000"/>
                    <a:lumOff val="50000"/>
                  </a:schemeClr>
                </a:solidFill>
              </a:rPr>
              <a:t>Frederick</a:t>
            </a:r>
          </a:p>
          <a:p>
            <a:pPr algn="r"/>
            <a:r>
              <a:rPr lang="en-US" sz="1600" dirty="0">
                <a:solidFill>
                  <a:schemeClr val="tx1">
                    <a:lumMod val="50000"/>
                    <a:lumOff val="50000"/>
                  </a:schemeClr>
                </a:solidFill>
              </a:rPr>
              <a:t>County</a:t>
            </a:r>
          </a:p>
        </p:txBody>
      </p:sp>
      <p:sp>
        <p:nvSpPr>
          <p:cNvPr id="25" name="TextBox 24">
            <a:extLst>
              <a:ext uri="{FF2B5EF4-FFF2-40B4-BE49-F238E27FC236}">
                <a16:creationId xmlns:a16="http://schemas.microsoft.com/office/drawing/2014/main" id="{57CFC8E9-1846-4ADC-8FEC-D0F989E5C6A1}"/>
              </a:ext>
            </a:extLst>
          </p:cNvPr>
          <p:cNvSpPr txBox="1"/>
          <p:nvPr/>
        </p:nvSpPr>
        <p:spPr>
          <a:xfrm>
            <a:off x="304800" y="4661707"/>
            <a:ext cx="1025681" cy="584775"/>
          </a:xfrm>
          <a:prstGeom prst="rect">
            <a:avLst/>
          </a:prstGeom>
          <a:noFill/>
        </p:spPr>
        <p:txBody>
          <a:bodyPr wrap="square" rtlCol="0">
            <a:spAutoFit/>
          </a:bodyPr>
          <a:lstStyle/>
          <a:p>
            <a:pPr algn="r"/>
            <a:r>
              <a:rPr lang="en-US" sz="1600" dirty="0" err="1">
                <a:solidFill>
                  <a:schemeClr val="tx1">
                    <a:lumMod val="50000"/>
                    <a:lumOff val="50000"/>
                  </a:schemeClr>
                </a:solidFill>
              </a:rPr>
              <a:t>Loundon</a:t>
            </a:r>
            <a:endParaRPr lang="en-US" sz="1600" dirty="0">
              <a:solidFill>
                <a:schemeClr val="tx1">
                  <a:lumMod val="50000"/>
                  <a:lumOff val="50000"/>
                </a:schemeClr>
              </a:solidFill>
            </a:endParaRPr>
          </a:p>
          <a:p>
            <a:pPr algn="r"/>
            <a:r>
              <a:rPr lang="en-US" sz="1600" dirty="0">
                <a:solidFill>
                  <a:schemeClr val="tx1">
                    <a:lumMod val="50000"/>
                    <a:lumOff val="50000"/>
                  </a:schemeClr>
                </a:solidFill>
              </a:rPr>
              <a:t>County</a:t>
            </a:r>
          </a:p>
        </p:txBody>
      </p:sp>
      <p:sp>
        <p:nvSpPr>
          <p:cNvPr id="26" name="TextBox 25">
            <a:extLst>
              <a:ext uri="{FF2B5EF4-FFF2-40B4-BE49-F238E27FC236}">
                <a16:creationId xmlns:a16="http://schemas.microsoft.com/office/drawing/2014/main" id="{98D1DD34-5014-4EDF-B1C1-CD0927C51307}"/>
              </a:ext>
            </a:extLst>
          </p:cNvPr>
          <p:cNvSpPr txBox="1"/>
          <p:nvPr/>
        </p:nvSpPr>
        <p:spPr>
          <a:xfrm>
            <a:off x="2511300" y="5837283"/>
            <a:ext cx="1170461" cy="584775"/>
          </a:xfrm>
          <a:prstGeom prst="rect">
            <a:avLst/>
          </a:prstGeom>
          <a:noFill/>
        </p:spPr>
        <p:txBody>
          <a:bodyPr wrap="square" rtlCol="0">
            <a:spAutoFit/>
          </a:bodyPr>
          <a:lstStyle/>
          <a:p>
            <a:pPr algn="r"/>
            <a:r>
              <a:rPr lang="en-US" sz="1600" dirty="0">
                <a:solidFill>
                  <a:schemeClr val="tx1">
                    <a:lumMod val="50000"/>
                    <a:lumOff val="50000"/>
                  </a:schemeClr>
                </a:solidFill>
              </a:rPr>
              <a:t>Fairfax</a:t>
            </a:r>
          </a:p>
          <a:p>
            <a:pPr algn="r"/>
            <a:r>
              <a:rPr lang="en-US" sz="1600" dirty="0">
                <a:solidFill>
                  <a:schemeClr val="tx1">
                    <a:lumMod val="50000"/>
                    <a:lumOff val="50000"/>
                  </a:schemeClr>
                </a:solidFill>
              </a:rPr>
              <a:t>County</a:t>
            </a:r>
          </a:p>
        </p:txBody>
      </p:sp>
    </p:spTree>
    <p:extLst>
      <p:ext uri="{BB962C8B-B14F-4D97-AF65-F5344CB8AC3E}">
        <p14:creationId xmlns:p14="http://schemas.microsoft.com/office/powerpoint/2010/main" val="22813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0FE55-A672-4635-87FD-111A9BC8A28D}"/>
              </a:ext>
            </a:extLst>
          </p:cNvPr>
          <p:cNvSpPr/>
          <p:nvPr/>
        </p:nvSpPr>
        <p:spPr>
          <a:xfrm>
            <a:off x="609600" y="4343400"/>
            <a:ext cx="10153134" cy="1159448"/>
          </a:xfrm>
          <a:prstGeom prst="rect">
            <a:avLst/>
          </a:prstGeom>
          <a:solidFill>
            <a:schemeClr val="accent6">
              <a:lumMod val="7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3C52B6BD-ED92-4284-90D6-E2DBFF61E3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62085" y="4205509"/>
            <a:ext cx="2100649" cy="2500091"/>
          </a:xfrm>
          <a:prstGeom prst="rect">
            <a:avLst/>
          </a:prstGeom>
        </p:spPr>
      </p:pic>
      <p:sp>
        <p:nvSpPr>
          <p:cNvPr id="2" name="Title 1">
            <a:extLst>
              <a:ext uri="{FF2B5EF4-FFF2-40B4-BE49-F238E27FC236}">
                <a16:creationId xmlns:a16="http://schemas.microsoft.com/office/drawing/2014/main" id="{17A816A8-9189-48ED-9754-32652EE61945}"/>
              </a:ext>
            </a:extLst>
          </p:cNvPr>
          <p:cNvSpPr>
            <a:spLocks noGrp="1"/>
          </p:cNvSpPr>
          <p:nvPr>
            <p:ph type="title"/>
          </p:nvPr>
        </p:nvSpPr>
        <p:spPr/>
        <p:txBody>
          <a:bodyPr/>
          <a:lstStyle/>
          <a:p>
            <a:r>
              <a:rPr lang="en-US" dirty="0"/>
              <a:t>from suburban to urban</a:t>
            </a:r>
          </a:p>
        </p:txBody>
      </p:sp>
      <p:pic>
        <p:nvPicPr>
          <p:cNvPr id="4" name="Picture 3">
            <a:extLst>
              <a:ext uri="{FF2B5EF4-FFF2-40B4-BE49-F238E27FC236}">
                <a16:creationId xmlns:a16="http://schemas.microsoft.com/office/drawing/2014/main" id="{48247A5D-CF61-4EC2-9E6B-09301B1F8E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2572" y="1447800"/>
            <a:ext cx="10050162" cy="2500091"/>
          </a:xfrm>
          <a:prstGeom prst="rect">
            <a:avLst/>
          </a:prstGeom>
        </p:spPr>
      </p:pic>
      <p:pic>
        <p:nvPicPr>
          <p:cNvPr id="5" name="Picture 4" descr="Graphic: Images of urban centers with the existing parks outside their boundaries.">
            <a:extLst>
              <a:ext uri="{FF2B5EF4-FFF2-40B4-BE49-F238E27FC236}">
                <a16:creationId xmlns:a16="http://schemas.microsoft.com/office/drawing/2014/main" id="{A3F47E86-AB0F-43EE-8458-9777164E331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5826"/>
          <a:stretch/>
        </p:blipFill>
        <p:spPr>
          <a:xfrm>
            <a:off x="5912984" y="4244407"/>
            <a:ext cx="2514026" cy="2234651"/>
          </a:xfrm>
          <a:prstGeom prst="rect">
            <a:avLst/>
          </a:prstGeom>
        </p:spPr>
      </p:pic>
      <p:pic>
        <p:nvPicPr>
          <p:cNvPr id="6" name="Picture 5" descr="Graphic: Images of urban centers with the existing parks outside their boundaries.">
            <a:extLst>
              <a:ext uri="{FF2B5EF4-FFF2-40B4-BE49-F238E27FC236}">
                <a16:creationId xmlns:a16="http://schemas.microsoft.com/office/drawing/2014/main" id="{8484C34B-203F-4B70-9134-4EB6002516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8324" y="4233807"/>
            <a:ext cx="2615107" cy="2156939"/>
          </a:xfrm>
          <a:prstGeom prst="rect">
            <a:avLst/>
          </a:prstGeom>
        </p:spPr>
      </p:pic>
      <p:pic>
        <p:nvPicPr>
          <p:cNvPr id="7" name="Picture 6" descr="Graphic: Images of urban centers with the existing parks outside their boundaries.">
            <a:extLst>
              <a:ext uri="{FF2B5EF4-FFF2-40B4-BE49-F238E27FC236}">
                <a16:creationId xmlns:a16="http://schemas.microsoft.com/office/drawing/2014/main" id="{CF5F1F45-136D-488F-BBE5-A6C62BCDA1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38507" y="4239131"/>
            <a:ext cx="2539401" cy="2195967"/>
          </a:xfrm>
          <a:prstGeom prst="rect">
            <a:avLst/>
          </a:prstGeom>
        </p:spPr>
      </p:pic>
      <p:sp>
        <p:nvSpPr>
          <p:cNvPr id="3" name="TextBox 2">
            <a:extLst>
              <a:ext uri="{FF2B5EF4-FFF2-40B4-BE49-F238E27FC236}">
                <a16:creationId xmlns:a16="http://schemas.microsoft.com/office/drawing/2014/main" id="{F35A75A4-7FDA-493B-B9B8-A598D40FF6E1}"/>
              </a:ext>
            </a:extLst>
          </p:cNvPr>
          <p:cNvSpPr txBox="1"/>
          <p:nvPr/>
        </p:nvSpPr>
        <p:spPr>
          <a:xfrm rot="16200000">
            <a:off x="-729292" y="2497790"/>
            <a:ext cx="2500093" cy="400110"/>
          </a:xfrm>
          <a:prstGeom prst="rect">
            <a:avLst/>
          </a:prstGeom>
          <a:solidFill>
            <a:srgbClr val="008000"/>
          </a:solidFill>
        </p:spPr>
        <p:txBody>
          <a:bodyPr wrap="square" rtlCol="0">
            <a:spAutoFit/>
          </a:bodyPr>
          <a:lstStyle/>
          <a:p>
            <a:pPr algn="ctr"/>
            <a:r>
              <a:rPr lang="en-US" sz="2000" b="1" dirty="0">
                <a:solidFill>
                  <a:schemeClr val="bg1"/>
                </a:solidFill>
              </a:rPr>
              <a:t>Growing Suburban</a:t>
            </a:r>
          </a:p>
        </p:txBody>
      </p:sp>
      <p:sp>
        <p:nvSpPr>
          <p:cNvPr id="8" name="TextBox 7">
            <a:extLst>
              <a:ext uri="{FF2B5EF4-FFF2-40B4-BE49-F238E27FC236}">
                <a16:creationId xmlns:a16="http://schemas.microsoft.com/office/drawing/2014/main" id="{F0DC37D3-983B-4B21-9F5A-358C3418B4EB}"/>
              </a:ext>
            </a:extLst>
          </p:cNvPr>
          <p:cNvSpPr txBox="1"/>
          <p:nvPr/>
        </p:nvSpPr>
        <p:spPr>
          <a:xfrm rot="16200000">
            <a:off x="9728180" y="4055782"/>
            <a:ext cx="2485693" cy="400110"/>
          </a:xfrm>
          <a:prstGeom prst="rect">
            <a:avLst/>
          </a:prstGeom>
          <a:solidFill>
            <a:schemeClr val="accent6">
              <a:lumMod val="75000"/>
            </a:schemeClr>
          </a:solidFill>
        </p:spPr>
        <p:txBody>
          <a:bodyPr wrap="square" rtlCol="0">
            <a:spAutoFit/>
          </a:bodyPr>
          <a:lstStyle/>
          <a:p>
            <a:pPr algn="ctr"/>
            <a:r>
              <a:rPr lang="en-US" sz="2000" b="1" dirty="0">
                <a:solidFill>
                  <a:schemeClr val="bg1"/>
                </a:solidFill>
              </a:rPr>
              <a:t>Growing Urban</a:t>
            </a:r>
          </a:p>
        </p:txBody>
      </p:sp>
    </p:spTree>
    <p:extLst>
      <p:ext uri="{BB962C8B-B14F-4D97-AF65-F5344CB8AC3E}">
        <p14:creationId xmlns:p14="http://schemas.microsoft.com/office/powerpoint/2010/main" val="4048814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6A8-9189-48ED-9754-32652EE61945}"/>
              </a:ext>
            </a:extLst>
          </p:cNvPr>
          <p:cNvSpPr>
            <a:spLocks noGrp="1"/>
          </p:cNvSpPr>
          <p:nvPr>
            <p:ph type="title"/>
          </p:nvPr>
        </p:nvSpPr>
        <p:spPr/>
        <p:txBody>
          <a:bodyPr/>
          <a:lstStyle/>
          <a:p>
            <a:r>
              <a:rPr lang="en-US" dirty="0"/>
              <a:t>Vision: Energized public spaces</a:t>
            </a:r>
          </a:p>
        </p:txBody>
      </p:sp>
      <p:sp>
        <p:nvSpPr>
          <p:cNvPr id="3" name="Text Placeholder 2">
            <a:extLst>
              <a:ext uri="{FF2B5EF4-FFF2-40B4-BE49-F238E27FC236}">
                <a16:creationId xmlns:a16="http://schemas.microsoft.com/office/drawing/2014/main" id="{AECCC5CC-38B1-4B2E-86D2-D88F0109E7EB}"/>
              </a:ext>
            </a:extLst>
          </p:cNvPr>
          <p:cNvSpPr>
            <a:spLocks noGrp="1"/>
          </p:cNvSpPr>
          <p:nvPr>
            <p:ph type="body" sz="quarter" idx="10"/>
          </p:nvPr>
        </p:nvSpPr>
        <p:spPr>
          <a:xfrm>
            <a:off x="304800" y="1447800"/>
            <a:ext cx="11582400" cy="4800600"/>
          </a:xfrm>
        </p:spPr>
        <p:txBody>
          <a:bodyPr/>
          <a:lstStyle/>
          <a:p>
            <a:pPr algn="ctr"/>
            <a:r>
              <a:rPr lang="en-US" b="1" i="1" dirty="0">
                <a:solidFill>
                  <a:schemeClr val="tx2"/>
                </a:solidFill>
              </a:rPr>
              <a:t>In the EPS Study Area</a:t>
            </a:r>
            <a:r>
              <a:rPr lang="en-US" sz="4400" b="1" i="1" dirty="0">
                <a:solidFill>
                  <a:schemeClr val="tx2"/>
                </a:solidFill>
              </a:rPr>
              <a:t>,</a:t>
            </a:r>
            <a:r>
              <a:rPr lang="en-US" b="1" i="1" dirty="0">
                <a:solidFill>
                  <a:schemeClr val="tx2"/>
                </a:solidFill>
              </a:rPr>
              <a:t> everyone can</a:t>
            </a:r>
            <a:br>
              <a:rPr lang="en-US" i="1" dirty="0">
                <a:solidFill>
                  <a:schemeClr val="tx2"/>
                </a:solidFill>
              </a:rPr>
            </a:br>
            <a:r>
              <a:rPr lang="en-US" sz="6000" b="1" i="1" dirty="0">
                <a:solidFill>
                  <a:schemeClr val="tx2"/>
                </a:solidFill>
              </a:rPr>
              <a:t>walk</a:t>
            </a:r>
            <a:r>
              <a:rPr lang="en-US" sz="4000" b="1" i="1" dirty="0">
                <a:solidFill>
                  <a:schemeClr val="tx2"/>
                </a:solidFill>
              </a:rPr>
              <a:t> to a </a:t>
            </a:r>
            <a:r>
              <a:rPr lang="en-US" sz="6000" b="1" i="1" dirty="0">
                <a:solidFill>
                  <a:schemeClr val="tx2"/>
                </a:solidFill>
              </a:rPr>
              <a:t>public space</a:t>
            </a:r>
            <a:r>
              <a:rPr lang="en-US" sz="4800" b="1" i="1" dirty="0">
                <a:solidFill>
                  <a:schemeClr val="tx2"/>
                </a:solidFill>
              </a:rPr>
              <a:t>.</a:t>
            </a:r>
            <a:endParaRPr lang="en-US" dirty="0"/>
          </a:p>
          <a:p>
            <a:endParaRPr lang="en-US" dirty="0"/>
          </a:p>
          <a:p>
            <a:endParaRPr lang="en-US" dirty="0"/>
          </a:p>
          <a:p>
            <a:endParaRPr lang="en-US" dirty="0"/>
          </a:p>
          <a:p>
            <a:r>
              <a:rPr lang="en-US" dirty="0"/>
              <a:t> </a:t>
            </a:r>
          </a:p>
        </p:txBody>
      </p:sp>
      <p:pic>
        <p:nvPicPr>
          <p:cNvPr id="9" name="Picture 8" descr="Image illustrating a public space with a variety and diversisty of kids, adults, teens, seating around an interactive water fountain.">
            <a:extLst>
              <a:ext uri="{FF2B5EF4-FFF2-40B4-BE49-F238E27FC236}">
                <a16:creationId xmlns:a16="http://schemas.microsoft.com/office/drawing/2014/main" id="{D290064E-B170-4C9E-8A0F-26B1EA693D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971800"/>
            <a:ext cx="12192000" cy="3429000"/>
          </a:xfrm>
          <a:prstGeom prst="rect">
            <a:avLst/>
          </a:prstGeom>
        </p:spPr>
      </p:pic>
      <p:sp>
        <p:nvSpPr>
          <p:cNvPr id="5" name="TextBox 4">
            <a:extLst>
              <a:ext uri="{FF2B5EF4-FFF2-40B4-BE49-F238E27FC236}">
                <a16:creationId xmlns:a16="http://schemas.microsoft.com/office/drawing/2014/main" id="{8D9456D6-E80C-4F26-9CAF-1C033C097400}"/>
              </a:ext>
            </a:extLst>
          </p:cNvPr>
          <p:cNvSpPr txBox="1"/>
          <p:nvPr/>
        </p:nvSpPr>
        <p:spPr>
          <a:xfrm>
            <a:off x="269582" y="6047601"/>
            <a:ext cx="7086600" cy="276999"/>
          </a:xfrm>
          <a:prstGeom prst="rect">
            <a:avLst/>
          </a:prstGeom>
          <a:noFill/>
        </p:spPr>
        <p:txBody>
          <a:bodyPr wrap="square" rtlCol="0">
            <a:spAutoFit/>
          </a:bodyPr>
          <a:lstStyle/>
          <a:p>
            <a:r>
              <a:rPr lang="en-US" sz="1200" i="1" dirty="0">
                <a:solidFill>
                  <a:schemeClr val="bg1">
                    <a:lumMod val="85000"/>
                  </a:schemeClr>
                </a:solidFill>
              </a:rPr>
              <a:t>Photo: Klyde Warren Park, Dallas Art District. Source: Pinterest.com</a:t>
            </a:r>
          </a:p>
        </p:txBody>
      </p:sp>
    </p:spTree>
    <p:extLst>
      <p:ext uri="{BB962C8B-B14F-4D97-AF65-F5344CB8AC3E}">
        <p14:creationId xmlns:p14="http://schemas.microsoft.com/office/powerpoint/2010/main" val="2973579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4"/>
          <p:cNvSpPr>
            <a:spLocks noGrp="1"/>
          </p:cNvSpPr>
          <p:nvPr>
            <p:ph type="title"/>
          </p:nvPr>
        </p:nvSpPr>
        <p:spPr/>
        <p:txBody>
          <a:bodyPr/>
          <a:lstStyle/>
          <a:p>
            <a:br>
              <a:rPr lang="en-US" dirty="0"/>
            </a:br>
            <a:r>
              <a:rPr lang="en-US" dirty="0"/>
              <a:t>what will you learn?</a:t>
            </a:r>
            <a:br>
              <a:rPr lang="en-US" dirty="0"/>
            </a:br>
            <a:endParaRPr lang="en-US" dirty="0"/>
          </a:p>
        </p:txBody>
      </p:sp>
      <p:sp>
        <p:nvSpPr>
          <p:cNvPr id="8" name="Text Placeholder 7">
            <a:extLst>
              <a:ext uri="{FF2B5EF4-FFF2-40B4-BE49-F238E27FC236}">
                <a16:creationId xmlns:a16="http://schemas.microsoft.com/office/drawing/2014/main" id="{254809ED-47B8-453C-9989-F9DE31813F4D}"/>
              </a:ext>
            </a:extLst>
          </p:cNvPr>
          <p:cNvSpPr>
            <a:spLocks noGrp="1"/>
          </p:cNvSpPr>
          <p:nvPr>
            <p:ph type="body" sz="quarter" idx="10"/>
          </p:nvPr>
        </p:nvSpPr>
        <p:spPr/>
        <p:txBody>
          <a:bodyPr/>
          <a:lstStyle/>
          <a:p>
            <a:r>
              <a:rPr lang="en-US" dirty="0"/>
              <a:t>How Park Rx America </a:t>
            </a:r>
            <a:r>
              <a:rPr lang="en-US" sz="4000" b="1" dirty="0"/>
              <a:t>promotes the Health Benefits </a:t>
            </a:r>
            <a:r>
              <a:rPr lang="en-US" dirty="0"/>
              <a:t>of Parks and Public Spaces</a:t>
            </a:r>
          </a:p>
          <a:p>
            <a:endParaRPr lang="en-US" dirty="0"/>
          </a:p>
          <a:p>
            <a:r>
              <a:rPr lang="en-US" sz="4000" b="1" dirty="0"/>
              <a:t>How</a:t>
            </a:r>
            <a:r>
              <a:rPr lang="en-US" dirty="0"/>
              <a:t> the EPS Plan </a:t>
            </a:r>
            <a:r>
              <a:rPr lang="en-US" sz="4000" b="1" dirty="0"/>
              <a:t>evaluates access </a:t>
            </a:r>
            <a:r>
              <a:rPr lang="en-US" dirty="0"/>
              <a:t>to public spaces</a:t>
            </a:r>
          </a:p>
          <a:p>
            <a:endParaRPr lang="en-US" dirty="0"/>
          </a:p>
          <a:p>
            <a:r>
              <a:rPr lang="en-US" dirty="0"/>
              <a:t>Prioritize </a:t>
            </a:r>
            <a:r>
              <a:rPr lang="en-US" sz="4000" b="1" dirty="0"/>
              <a:t>where</a:t>
            </a:r>
            <a:r>
              <a:rPr lang="en-US" dirty="0"/>
              <a:t> a Park system should allocate its limited resources</a:t>
            </a:r>
          </a:p>
          <a:p>
            <a:endParaRPr lang="en-US" sz="2800" dirty="0"/>
          </a:p>
          <a:p>
            <a:endParaRPr lang="en-US" sz="2800" dirty="0"/>
          </a:p>
        </p:txBody>
      </p:sp>
    </p:spTree>
    <p:extLst>
      <p:ext uri="{BB962C8B-B14F-4D97-AF65-F5344CB8AC3E}">
        <p14:creationId xmlns:p14="http://schemas.microsoft.com/office/powerpoint/2010/main" val="1926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1A0950-BA67-465E-AF75-576A7A2D2840}"/>
              </a:ext>
            </a:extLst>
          </p:cNvPr>
          <p:cNvSpPr/>
          <p:nvPr/>
        </p:nvSpPr>
        <p:spPr>
          <a:xfrm>
            <a:off x="6400800" y="0"/>
            <a:ext cx="5791200" cy="6995160"/>
          </a:xfrm>
          <a:prstGeom prst="rect">
            <a:avLst/>
          </a:prstGeom>
          <a:no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B34F92D-645E-4617-B77B-6D69CEAB3D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43380" y="228600"/>
            <a:ext cx="5654696" cy="6528816"/>
          </a:xfrm>
          <a:prstGeom prst="rect">
            <a:avLst/>
          </a:prstGeom>
        </p:spPr>
      </p:pic>
      <p:pic>
        <p:nvPicPr>
          <p:cNvPr id="9" name="Picture 8">
            <a:extLst>
              <a:ext uri="{FF2B5EF4-FFF2-40B4-BE49-F238E27FC236}">
                <a16:creationId xmlns:a16="http://schemas.microsoft.com/office/drawing/2014/main" id="{67AA098E-3B5B-4E8A-BAB6-E5C8DCBDC56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76991" y="76200"/>
            <a:ext cx="5751577" cy="6761988"/>
          </a:xfrm>
          <a:prstGeom prst="rect">
            <a:avLst/>
          </a:prstGeom>
        </p:spPr>
      </p:pic>
      <p:sp>
        <p:nvSpPr>
          <p:cNvPr id="3" name="Title 15">
            <a:extLst>
              <a:ext uri="{FF2B5EF4-FFF2-40B4-BE49-F238E27FC236}">
                <a16:creationId xmlns:a16="http://schemas.microsoft.com/office/drawing/2014/main" id="{C6ADC8E4-F539-4B40-A677-E9EF774E40CE}"/>
              </a:ext>
            </a:extLst>
          </p:cNvPr>
          <p:cNvSpPr txBox="1">
            <a:spLocks/>
          </p:cNvSpPr>
          <p:nvPr/>
        </p:nvSpPr>
        <p:spPr>
          <a:xfrm>
            <a:off x="304800" y="526329"/>
            <a:ext cx="46482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WALK TO PARKLAND</a:t>
            </a:r>
          </a:p>
          <a:p>
            <a:pPr>
              <a:lnSpc>
                <a:spcPct val="100000"/>
              </a:lnSpc>
            </a:pPr>
            <a:r>
              <a:rPr lang="en-US" sz="4200" dirty="0">
                <a:solidFill>
                  <a:srgbClr val="006838"/>
                </a:solidFill>
                <a:latin typeface="+mn-lt"/>
              </a:rPr>
              <a:t>Q: How do we measure access to parks and public spaces?</a:t>
            </a:r>
          </a:p>
          <a:p>
            <a:pPr>
              <a:lnSpc>
                <a:spcPct val="100000"/>
              </a:lnSpc>
            </a:pPr>
            <a:r>
              <a:rPr lang="en-US" sz="4200" b="1" dirty="0">
                <a:solidFill>
                  <a:srgbClr val="006838"/>
                </a:solidFill>
                <a:latin typeface="+mn-lt"/>
              </a:rPr>
              <a:t>People covered by walkshed = served</a:t>
            </a:r>
            <a:br>
              <a:rPr lang="en-US" b="1" dirty="0">
                <a:solidFill>
                  <a:srgbClr val="006838"/>
                </a:solidFill>
              </a:rPr>
            </a:br>
            <a:endParaRPr lang="en-US" b="1" dirty="0">
              <a:solidFill>
                <a:srgbClr val="006838"/>
              </a:solidFill>
            </a:endParaRPr>
          </a:p>
        </p:txBody>
      </p:sp>
      <p:grpSp>
        <p:nvGrpSpPr>
          <p:cNvPr id="6" name="Group 5">
            <a:extLst>
              <a:ext uri="{FF2B5EF4-FFF2-40B4-BE49-F238E27FC236}">
                <a16:creationId xmlns:a16="http://schemas.microsoft.com/office/drawing/2014/main" id="{D6DD03DC-9697-47BF-BBFB-A0E234FB29D9}"/>
              </a:ext>
            </a:extLst>
          </p:cNvPr>
          <p:cNvGrpSpPr/>
          <p:nvPr/>
        </p:nvGrpSpPr>
        <p:grpSpPr>
          <a:xfrm>
            <a:off x="9546828" y="918178"/>
            <a:ext cx="2217670" cy="1244046"/>
            <a:chOff x="8921202" y="856113"/>
            <a:chExt cx="2217670" cy="1219652"/>
          </a:xfrm>
        </p:grpSpPr>
        <p:sp>
          <p:nvSpPr>
            <p:cNvPr id="7" name="TextBox 6">
              <a:extLst>
                <a:ext uri="{FF2B5EF4-FFF2-40B4-BE49-F238E27FC236}">
                  <a16:creationId xmlns:a16="http://schemas.microsoft.com/office/drawing/2014/main" id="{859BED0D-3A8D-4AC8-92DE-E2DF1DF15F1D}"/>
                </a:ext>
              </a:extLst>
            </p:cNvPr>
            <p:cNvSpPr txBox="1"/>
            <p:nvPr/>
          </p:nvSpPr>
          <p:spPr>
            <a:xfrm>
              <a:off x="9909312" y="1429434"/>
              <a:ext cx="1229560" cy="646331"/>
            </a:xfrm>
            <a:prstGeom prst="rect">
              <a:avLst/>
            </a:prstGeom>
            <a:noFill/>
          </p:spPr>
          <p:txBody>
            <a:bodyPr wrap="square" rtlCol="0">
              <a:spAutoFit/>
            </a:bodyPr>
            <a:lstStyle/>
            <a:p>
              <a:r>
                <a:rPr lang="en-US" dirty="0">
                  <a:solidFill>
                    <a:schemeClr val="bg1"/>
                  </a:solidFill>
                </a:rPr>
                <a:t>10-min </a:t>
              </a:r>
            </a:p>
            <a:p>
              <a:r>
                <a:rPr lang="en-US" dirty="0">
                  <a:solidFill>
                    <a:schemeClr val="bg1"/>
                  </a:solidFill>
                </a:rPr>
                <a:t>walkshed</a:t>
              </a:r>
            </a:p>
          </p:txBody>
        </p:sp>
        <p:cxnSp>
          <p:nvCxnSpPr>
            <p:cNvPr id="10" name="Straight Arrow Connector 9">
              <a:extLst>
                <a:ext uri="{FF2B5EF4-FFF2-40B4-BE49-F238E27FC236}">
                  <a16:creationId xmlns:a16="http://schemas.microsoft.com/office/drawing/2014/main" id="{B24309FD-5E7D-4DE6-B453-DDA8475AD646}"/>
                </a:ext>
              </a:extLst>
            </p:cNvPr>
            <p:cNvCxnSpPr>
              <a:cxnSpLocks/>
            </p:cNvCxnSpPr>
            <p:nvPr/>
          </p:nvCxnSpPr>
          <p:spPr>
            <a:xfrm flipV="1">
              <a:off x="9909312" y="1712226"/>
              <a:ext cx="1073427" cy="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BA7BD97-5A8E-4869-88EB-69C11DFD65C2}"/>
                </a:ext>
              </a:extLst>
            </p:cNvPr>
            <p:cNvCxnSpPr>
              <a:cxnSpLocks/>
            </p:cNvCxnSpPr>
            <p:nvPr/>
          </p:nvCxnSpPr>
          <p:spPr>
            <a:xfrm>
              <a:off x="8991243" y="856113"/>
              <a:ext cx="918069" cy="85611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A6A576-8356-4FD1-8FEB-AC5F89ADA19B}"/>
                </a:ext>
              </a:extLst>
            </p:cNvPr>
            <p:cNvSpPr txBox="1"/>
            <p:nvPr/>
          </p:nvSpPr>
          <p:spPr>
            <a:xfrm rot="2608684">
              <a:off x="8921202" y="1010818"/>
              <a:ext cx="1229560" cy="646331"/>
            </a:xfrm>
            <a:prstGeom prst="rect">
              <a:avLst/>
            </a:prstGeom>
            <a:noFill/>
          </p:spPr>
          <p:txBody>
            <a:bodyPr wrap="square" rtlCol="0">
              <a:spAutoFit/>
            </a:bodyPr>
            <a:lstStyle/>
            <a:p>
              <a:r>
                <a:rPr lang="en-US" dirty="0">
                  <a:solidFill>
                    <a:schemeClr val="bg1"/>
                  </a:solidFill>
                </a:rPr>
                <a:t>10-min </a:t>
              </a:r>
            </a:p>
            <a:p>
              <a:r>
                <a:rPr lang="en-US" dirty="0">
                  <a:solidFill>
                    <a:schemeClr val="bg1"/>
                  </a:solidFill>
                </a:rPr>
                <a:t>walkshed</a:t>
              </a:r>
            </a:p>
          </p:txBody>
        </p:sp>
      </p:grpSp>
      <p:grpSp>
        <p:nvGrpSpPr>
          <p:cNvPr id="14" name="Group 13">
            <a:extLst>
              <a:ext uri="{FF2B5EF4-FFF2-40B4-BE49-F238E27FC236}">
                <a16:creationId xmlns:a16="http://schemas.microsoft.com/office/drawing/2014/main" id="{6F1929A5-7FF9-4063-AD25-9FF490D611FF}"/>
              </a:ext>
            </a:extLst>
          </p:cNvPr>
          <p:cNvGrpSpPr/>
          <p:nvPr/>
        </p:nvGrpSpPr>
        <p:grpSpPr>
          <a:xfrm>
            <a:off x="7372155" y="953379"/>
            <a:ext cx="3709608" cy="4173361"/>
            <a:chOff x="6795081" y="972234"/>
            <a:chExt cx="3709608" cy="4091531"/>
          </a:xfrm>
        </p:grpSpPr>
        <p:sp>
          <p:nvSpPr>
            <p:cNvPr id="15" name="TextBox 14">
              <a:extLst>
                <a:ext uri="{FF2B5EF4-FFF2-40B4-BE49-F238E27FC236}">
                  <a16:creationId xmlns:a16="http://schemas.microsoft.com/office/drawing/2014/main" id="{D3D9B49E-4E37-49F8-A548-097848C769BF}"/>
                </a:ext>
              </a:extLst>
            </p:cNvPr>
            <p:cNvSpPr txBox="1"/>
            <p:nvPr/>
          </p:nvSpPr>
          <p:spPr>
            <a:xfrm>
              <a:off x="7354065" y="4417434"/>
              <a:ext cx="1513446" cy="646331"/>
            </a:xfrm>
            <a:prstGeom prst="rect">
              <a:avLst/>
            </a:prstGeom>
            <a:noFill/>
          </p:spPr>
          <p:txBody>
            <a:bodyPr wrap="square" rtlCol="0">
              <a:spAutoFit/>
            </a:bodyPr>
            <a:lstStyle/>
            <a:p>
              <a:pPr algn="ctr"/>
              <a:r>
                <a:rPr lang="en-US" b="1" dirty="0">
                  <a:solidFill>
                    <a:schemeClr val="bg1"/>
                  </a:solidFill>
                </a:rPr>
                <a:t>ACCESSIBLE</a:t>
              </a:r>
            </a:p>
            <a:p>
              <a:pPr algn="ctr"/>
              <a:r>
                <a:rPr lang="en-US" b="1" dirty="0">
                  <a:solidFill>
                    <a:schemeClr val="bg1"/>
                  </a:solidFill>
                </a:rPr>
                <a:t>AREAS</a:t>
              </a:r>
            </a:p>
          </p:txBody>
        </p:sp>
        <p:sp>
          <p:nvSpPr>
            <p:cNvPr id="16" name="TextBox 15">
              <a:extLst>
                <a:ext uri="{FF2B5EF4-FFF2-40B4-BE49-F238E27FC236}">
                  <a16:creationId xmlns:a16="http://schemas.microsoft.com/office/drawing/2014/main" id="{E2EDC86D-8433-43D9-A9C3-583FE6155988}"/>
                </a:ext>
              </a:extLst>
            </p:cNvPr>
            <p:cNvSpPr txBox="1"/>
            <p:nvPr/>
          </p:nvSpPr>
          <p:spPr>
            <a:xfrm>
              <a:off x="8991243" y="2102959"/>
              <a:ext cx="1513446" cy="646331"/>
            </a:xfrm>
            <a:prstGeom prst="rect">
              <a:avLst/>
            </a:prstGeom>
            <a:noFill/>
          </p:spPr>
          <p:txBody>
            <a:bodyPr wrap="square" rtlCol="0">
              <a:spAutoFit/>
            </a:bodyPr>
            <a:lstStyle/>
            <a:p>
              <a:pPr algn="ctr"/>
              <a:r>
                <a:rPr lang="en-US" b="1" dirty="0">
                  <a:solidFill>
                    <a:schemeClr val="bg1"/>
                  </a:solidFill>
                </a:rPr>
                <a:t>ACCESSIBLE</a:t>
              </a:r>
            </a:p>
            <a:p>
              <a:pPr algn="ctr"/>
              <a:r>
                <a:rPr lang="en-US" b="1" dirty="0">
                  <a:solidFill>
                    <a:schemeClr val="bg1"/>
                  </a:solidFill>
                </a:rPr>
                <a:t>AREAS</a:t>
              </a:r>
            </a:p>
          </p:txBody>
        </p:sp>
        <p:sp>
          <p:nvSpPr>
            <p:cNvPr id="17" name="TextBox 16">
              <a:extLst>
                <a:ext uri="{FF2B5EF4-FFF2-40B4-BE49-F238E27FC236}">
                  <a16:creationId xmlns:a16="http://schemas.microsoft.com/office/drawing/2014/main" id="{4AE222C0-EC2D-4711-8B0F-A5C043BA42F9}"/>
                </a:ext>
              </a:extLst>
            </p:cNvPr>
            <p:cNvSpPr txBox="1"/>
            <p:nvPr/>
          </p:nvSpPr>
          <p:spPr>
            <a:xfrm>
              <a:off x="6795081" y="972234"/>
              <a:ext cx="1513446" cy="646331"/>
            </a:xfrm>
            <a:prstGeom prst="rect">
              <a:avLst/>
            </a:prstGeom>
            <a:noFill/>
          </p:spPr>
          <p:txBody>
            <a:bodyPr wrap="square" rtlCol="0">
              <a:spAutoFit/>
            </a:bodyPr>
            <a:lstStyle/>
            <a:p>
              <a:pPr algn="ctr"/>
              <a:r>
                <a:rPr lang="en-US" b="1" dirty="0">
                  <a:solidFill>
                    <a:schemeClr val="bg1"/>
                  </a:solidFill>
                </a:rPr>
                <a:t>ACCESSIBLE</a:t>
              </a:r>
            </a:p>
            <a:p>
              <a:pPr algn="ctr"/>
              <a:r>
                <a:rPr lang="en-US" b="1" dirty="0">
                  <a:solidFill>
                    <a:schemeClr val="bg1"/>
                  </a:solidFill>
                </a:rPr>
                <a:t>AREAS</a:t>
              </a:r>
            </a:p>
          </p:txBody>
        </p:sp>
      </p:grpSp>
    </p:spTree>
    <p:extLst>
      <p:ext uri="{BB962C8B-B14F-4D97-AF65-F5344CB8AC3E}">
        <p14:creationId xmlns:p14="http://schemas.microsoft.com/office/powerpoint/2010/main" val="40976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7CAF46-305E-4F12-A21B-060E5B8A80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77000" y="0"/>
            <a:ext cx="5845931" cy="7015153"/>
          </a:xfrm>
          <a:prstGeom prst="rect">
            <a:avLst/>
          </a:prstGeom>
        </p:spPr>
      </p:pic>
      <p:pic>
        <p:nvPicPr>
          <p:cNvPr id="9" name="Picture 8">
            <a:extLst>
              <a:ext uri="{FF2B5EF4-FFF2-40B4-BE49-F238E27FC236}">
                <a16:creationId xmlns:a16="http://schemas.microsoft.com/office/drawing/2014/main" id="{E0AB947A-E64D-4420-8CD0-AF3C53673C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77000" y="0"/>
            <a:ext cx="5845931" cy="7015153"/>
          </a:xfrm>
          <a:prstGeom prst="rect">
            <a:avLst/>
          </a:prstGeom>
        </p:spPr>
      </p:pic>
      <p:sp>
        <p:nvSpPr>
          <p:cNvPr id="3" name="Title 15">
            <a:extLst>
              <a:ext uri="{FF2B5EF4-FFF2-40B4-BE49-F238E27FC236}">
                <a16:creationId xmlns:a16="http://schemas.microsoft.com/office/drawing/2014/main" id="{C6ADC8E4-F539-4B40-A677-E9EF774E40CE}"/>
              </a:ext>
            </a:extLst>
          </p:cNvPr>
          <p:cNvSpPr txBox="1">
            <a:spLocks/>
          </p:cNvSpPr>
          <p:nvPr/>
        </p:nvSpPr>
        <p:spPr>
          <a:xfrm>
            <a:off x="304799" y="526329"/>
            <a:ext cx="5038725"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CURRENT THINKING</a:t>
            </a:r>
          </a:p>
          <a:p>
            <a:pPr>
              <a:lnSpc>
                <a:spcPct val="100000"/>
              </a:lnSpc>
            </a:pPr>
            <a:r>
              <a:rPr lang="en-US" sz="4200" dirty="0">
                <a:solidFill>
                  <a:srgbClr val="006838"/>
                </a:solidFill>
                <a:latin typeface="+mn-lt"/>
              </a:rPr>
              <a:t>Q: How do we measure access to parks and public spaces?</a:t>
            </a:r>
          </a:p>
          <a:p>
            <a:pPr>
              <a:lnSpc>
                <a:spcPct val="100000"/>
              </a:lnSpc>
            </a:pPr>
            <a:r>
              <a:rPr lang="en-US" sz="4200" b="1" dirty="0">
                <a:solidFill>
                  <a:srgbClr val="006838"/>
                </a:solidFill>
                <a:latin typeface="+mn-lt"/>
              </a:rPr>
              <a:t>Pilot Area = no gaps…</a:t>
            </a:r>
            <a:br>
              <a:rPr lang="en-US" b="1" dirty="0">
                <a:solidFill>
                  <a:srgbClr val="006838"/>
                </a:solidFill>
              </a:rPr>
            </a:br>
            <a:endParaRPr lang="en-US" b="1" dirty="0">
              <a:solidFill>
                <a:srgbClr val="006838"/>
              </a:solidFill>
            </a:endParaRPr>
          </a:p>
        </p:txBody>
      </p:sp>
    </p:spTree>
    <p:extLst>
      <p:ext uri="{BB962C8B-B14F-4D97-AF65-F5344CB8AC3E}">
        <p14:creationId xmlns:p14="http://schemas.microsoft.com/office/powerpoint/2010/main" val="291669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1571978"/>
            <a:ext cx="12191999" cy="1371600"/>
          </a:xfrm>
        </p:spPr>
        <p:txBody>
          <a:bodyPr/>
          <a:lstStyle/>
          <a:p>
            <a:pPr algn="ctr"/>
            <a:r>
              <a:rPr lang="en-US" dirty="0">
                <a:solidFill>
                  <a:schemeClr val="bg1"/>
                </a:solidFill>
              </a:rPr>
              <a:t>All parks/public spaces </a:t>
            </a:r>
            <a:br>
              <a:rPr lang="en-US" dirty="0">
                <a:solidFill>
                  <a:schemeClr val="bg1"/>
                </a:solidFill>
              </a:rPr>
            </a:br>
            <a:r>
              <a:rPr lang="en-US" dirty="0">
                <a:solidFill>
                  <a:schemeClr val="bg1"/>
                </a:solidFill>
              </a:rPr>
              <a:t>are not equal.</a:t>
            </a:r>
          </a:p>
        </p:txBody>
      </p:sp>
      <p:sp>
        <p:nvSpPr>
          <p:cNvPr id="5" name="Text Placeholder 4">
            <a:extLst>
              <a:ext uri="{FF2B5EF4-FFF2-40B4-BE49-F238E27FC236}">
                <a16:creationId xmlns:a16="http://schemas.microsoft.com/office/drawing/2014/main" id="{CE201447-9402-4DED-923B-592FDA2D4AAA}"/>
              </a:ext>
            </a:extLst>
          </p:cNvPr>
          <p:cNvSpPr>
            <a:spLocks noGrp="1"/>
          </p:cNvSpPr>
          <p:nvPr>
            <p:ph type="body" sz="quarter" idx="10"/>
          </p:nvPr>
        </p:nvSpPr>
        <p:spPr>
          <a:xfrm>
            <a:off x="304799" y="3429000"/>
            <a:ext cx="11582401" cy="2971800"/>
          </a:xfrm>
        </p:spPr>
        <p:txBody>
          <a:bodyPr/>
          <a:lstStyle/>
          <a:p>
            <a:pPr algn="ctr"/>
            <a:r>
              <a:rPr lang="en-US" dirty="0">
                <a:solidFill>
                  <a:schemeClr val="bg1"/>
                </a:solidFill>
              </a:rPr>
              <a:t>All park experiences (supply) are not created equal for everyone (demand).</a:t>
            </a:r>
          </a:p>
        </p:txBody>
      </p:sp>
    </p:spTree>
    <p:extLst>
      <p:ext uri="{BB962C8B-B14F-4D97-AF65-F5344CB8AC3E}">
        <p14:creationId xmlns:p14="http://schemas.microsoft.com/office/powerpoint/2010/main" val="308534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2D3297-D140-490B-9655-363A8DF7A5CF}"/>
              </a:ext>
            </a:extLst>
          </p:cNvPr>
          <p:cNvSpPr>
            <a:spLocks noGrp="1"/>
          </p:cNvSpPr>
          <p:nvPr>
            <p:ph type="body" sz="quarter" idx="12"/>
          </p:nvPr>
        </p:nvSpPr>
        <p:spPr>
          <a:xfrm>
            <a:off x="304800" y="1472785"/>
            <a:ext cx="3352800" cy="609600"/>
          </a:xfrm>
        </p:spPr>
        <p:txBody>
          <a:bodyPr/>
          <a:lstStyle/>
          <a:p>
            <a:r>
              <a:rPr lang="en-US" dirty="0"/>
              <a:t>Acorn Urban Park</a:t>
            </a:r>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a:t>Access to land vs. amenities</a:t>
            </a:r>
            <a:endParaRPr lang="en-US" dirty="0"/>
          </a:p>
        </p:txBody>
      </p:sp>
      <p:sp>
        <p:nvSpPr>
          <p:cNvPr id="14" name="Text Placeholder 8">
            <a:extLst>
              <a:ext uri="{FF2B5EF4-FFF2-40B4-BE49-F238E27FC236}">
                <a16:creationId xmlns:a16="http://schemas.microsoft.com/office/drawing/2014/main" id="{B68FD98A-0394-4D35-A175-8739B909125B}"/>
              </a:ext>
            </a:extLst>
          </p:cNvPr>
          <p:cNvSpPr txBox="1">
            <a:spLocks/>
          </p:cNvSpPr>
          <p:nvPr/>
        </p:nvSpPr>
        <p:spPr bwMode="auto">
          <a:xfrm>
            <a:off x="4275363" y="1557378"/>
            <a:ext cx="3266330" cy="70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600"/>
              </a:lnSpc>
            </a:pPr>
            <a:r>
              <a:rPr lang="en-US" dirty="0"/>
              <a:t>Woodside Urban Park</a:t>
            </a:r>
          </a:p>
        </p:txBody>
      </p:sp>
      <p:sp>
        <p:nvSpPr>
          <p:cNvPr id="15" name="Text Placeholder 8">
            <a:extLst>
              <a:ext uri="{FF2B5EF4-FFF2-40B4-BE49-F238E27FC236}">
                <a16:creationId xmlns:a16="http://schemas.microsoft.com/office/drawing/2014/main" id="{7E0E44CF-E14F-4FCF-85EC-E96CEDFBF5DF}"/>
              </a:ext>
            </a:extLst>
          </p:cNvPr>
          <p:cNvSpPr txBox="1">
            <a:spLocks/>
          </p:cNvSpPr>
          <p:nvPr/>
        </p:nvSpPr>
        <p:spPr bwMode="auto">
          <a:xfrm>
            <a:off x="8200490" y="1482428"/>
            <a:ext cx="3534310" cy="6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Conservation Park</a:t>
            </a:r>
          </a:p>
        </p:txBody>
      </p:sp>
      <p:pic>
        <p:nvPicPr>
          <p:cNvPr id="20" name="Picture 19">
            <a:extLst>
              <a:ext uri="{FF2B5EF4-FFF2-40B4-BE49-F238E27FC236}">
                <a16:creationId xmlns:a16="http://schemas.microsoft.com/office/drawing/2014/main" id="{A2584595-9182-42B7-A968-CE02B3AA9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27094" y="2570654"/>
            <a:ext cx="3276600" cy="3284130"/>
          </a:xfrm>
          <a:prstGeom prst="rect">
            <a:avLst/>
          </a:prstGeom>
        </p:spPr>
      </p:pic>
      <p:pic>
        <p:nvPicPr>
          <p:cNvPr id="23" name="Picture 22">
            <a:extLst>
              <a:ext uri="{FF2B5EF4-FFF2-40B4-BE49-F238E27FC236}">
                <a16:creationId xmlns:a16="http://schemas.microsoft.com/office/drawing/2014/main" id="{A5A43D34-DC75-4F5E-AF87-89B8ED7E82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4801" y="2563997"/>
            <a:ext cx="3276600" cy="3276601"/>
          </a:xfrm>
          <a:prstGeom prst="rect">
            <a:avLst/>
          </a:prstGeom>
        </p:spPr>
      </p:pic>
      <p:pic>
        <p:nvPicPr>
          <p:cNvPr id="24" name="Picture 23">
            <a:extLst>
              <a:ext uri="{FF2B5EF4-FFF2-40B4-BE49-F238E27FC236}">
                <a16:creationId xmlns:a16="http://schemas.microsoft.com/office/drawing/2014/main" id="{31FB7B3B-6F97-459A-8D7F-B1F597AFF0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66802" y="2566794"/>
            <a:ext cx="3274891" cy="3273804"/>
          </a:xfrm>
          <a:prstGeom prst="rect">
            <a:avLst/>
          </a:prstGeom>
        </p:spPr>
      </p:pic>
      <p:sp>
        <p:nvSpPr>
          <p:cNvPr id="25" name="TextBox 24">
            <a:extLst>
              <a:ext uri="{FF2B5EF4-FFF2-40B4-BE49-F238E27FC236}">
                <a16:creationId xmlns:a16="http://schemas.microsoft.com/office/drawing/2014/main" id="{C564D683-DA1F-43E8-A807-BA56D32ED312}"/>
              </a:ext>
            </a:extLst>
          </p:cNvPr>
          <p:cNvSpPr txBox="1"/>
          <p:nvPr/>
        </p:nvSpPr>
        <p:spPr>
          <a:xfrm>
            <a:off x="5417819" y="5584793"/>
            <a:ext cx="2514601" cy="830997"/>
          </a:xfrm>
          <a:prstGeom prst="rect">
            <a:avLst/>
          </a:prstGeom>
          <a:solidFill>
            <a:schemeClr val="accent1">
              <a:lumMod val="50000"/>
            </a:schemeClr>
          </a:solidFill>
        </p:spPr>
        <p:txBody>
          <a:bodyPr wrap="square" rtlCol="0">
            <a:spAutoFit/>
          </a:bodyPr>
          <a:lstStyle/>
          <a:p>
            <a:r>
              <a:rPr lang="en-US" sz="2400" b="1" dirty="0">
                <a:solidFill>
                  <a:schemeClr val="bg1"/>
                </a:solidFill>
              </a:rPr>
              <a:t>Size: 2.45 acres</a:t>
            </a:r>
          </a:p>
          <a:p>
            <a:r>
              <a:rPr lang="en-US" sz="2400" b="1" dirty="0">
                <a:solidFill>
                  <a:schemeClr val="bg1"/>
                </a:solidFill>
              </a:rPr>
              <a:t>Amenities: 50</a:t>
            </a:r>
          </a:p>
        </p:txBody>
      </p:sp>
      <p:sp>
        <p:nvSpPr>
          <p:cNvPr id="10" name="TextBox 9">
            <a:extLst>
              <a:ext uri="{FF2B5EF4-FFF2-40B4-BE49-F238E27FC236}">
                <a16:creationId xmlns:a16="http://schemas.microsoft.com/office/drawing/2014/main" id="{EA1DD15F-5900-41EA-8986-1A22797BF373}"/>
              </a:ext>
            </a:extLst>
          </p:cNvPr>
          <p:cNvSpPr txBox="1"/>
          <p:nvPr/>
        </p:nvSpPr>
        <p:spPr>
          <a:xfrm>
            <a:off x="1447799" y="5571335"/>
            <a:ext cx="2514601" cy="830997"/>
          </a:xfrm>
          <a:prstGeom prst="rect">
            <a:avLst/>
          </a:prstGeom>
          <a:solidFill>
            <a:schemeClr val="accent1">
              <a:lumMod val="50000"/>
            </a:schemeClr>
          </a:solidFill>
        </p:spPr>
        <p:txBody>
          <a:bodyPr wrap="square" rtlCol="0">
            <a:spAutoFit/>
          </a:bodyPr>
          <a:lstStyle/>
          <a:p>
            <a:r>
              <a:rPr lang="en-US" sz="2400" b="1" dirty="0">
                <a:solidFill>
                  <a:schemeClr val="bg1"/>
                </a:solidFill>
              </a:rPr>
              <a:t>Size: 0.15 acres</a:t>
            </a:r>
          </a:p>
          <a:p>
            <a:r>
              <a:rPr lang="en-US" sz="2400" b="1" dirty="0">
                <a:solidFill>
                  <a:schemeClr val="bg1"/>
                </a:solidFill>
              </a:rPr>
              <a:t>Amenities: 13</a:t>
            </a:r>
          </a:p>
        </p:txBody>
      </p:sp>
      <p:sp>
        <p:nvSpPr>
          <p:cNvPr id="12" name="TextBox 11">
            <a:extLst>
              <a:ext uri="{FF2B5EF4-FFF2-40B4-BE49-F238E27FC236}">
                <a16:creationId xmlns:a16="http://schemas.microsoft.com/office/drawing/2014/main" id="{049959B6-7A23-46D0-B576-9B8CE9699F93}"/>
              </a:ext>
            </a:extLst>
          </p:cNvPr>
          <p:cNvSpPr txBox="1"/>
          <p:nvPr/>
        </p:nvSpPr>
        <p:spPr>
          <a:xfrm>
            <a:off x="9387838" y="5572589"/>
            <a:ext cx="2514601" cy="830997"/>
          </a:xfrm>
          <a:prstGeom prst="rect">
            <a:avLst/>
          </a:prstGeom>
          <a:solidFill>
            <a:schemeClr val="accent1">
              <a:lumMod val="50000"/>
            </a:schemeClr>
          </a:solidFill>
        </p:spPr>
        <p:txBody>
          <a:bodyPr wrap="square" rtlCol="0">
            <a:spAutoFit/>
          </a:bodyPr>
          <a:lstStyle/>
          <a:p>
            <a:r>
              <a:rPr lang="en-US" sz="2400" b="1" dirty="0">
                <a:solidFill>
                  <a:schemeClr val="bg1"/>
                </a:solidFill>
              </a:rPr>
              <a:t>Size: 214 acres</a:t>
            </a:r>
          </a:p>
          <a:p>
            <a:r>
              <a:rPr lang="en-US" sz="2400" b="1" dirty="0">
                <a:solidFill>
                  <a:schemeClr val="bg1"/>
                </a:solidFill>
              </a:rPr>
              <a:t>Amenities: 1</a:t>
            </a:r>
          </a:p>
        </p:txBody>
      </p:sp>
    </p:spTree>
    <p:extLst>
      <p:ext uri="{BB962C8B-B14F-4D97-AF65-F5344CB8AC3E}">
        <p14:creationId xmlns:p14="http://schemas.microsoft.com/office/powerpoint/2010/main" val="3407238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C55A39-8A79-4109-AC57-61677D3711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85800"/>
            <a:ext cx="6447934" cy="6172200"/>
          </a:xfrm>
          <a:prstGeom prst="rect">
            <a:avLst/>
          </a:prstGeom>
        </p:spPr>
      </p:pic>
      <p:sp>
        <p:nvSpPr>
          <p:cNvPr id="9" name="Rectangle 8">
            <a:extLst>
              <a:ext uri="{FF2B5EF4-FFF2-40B4-BE49-F238E27FC236}">
                <a16:creationId xmlns:a16="http://schemas.microsoft.com/office/drawing/2014/main" id="{EBACFDAD-6DB8-47E5-9EE3-23FA457439BD}"/>
              </a:ext>
            </a:extLst>
          </p:cNvPr>
          <p:cNvSpPr/>
          <p:nvPr/>
        </p:nvSpPr>
        <p:spPr bwMode="auto">
          <a:xfrm>
            <a:off x="304800" y="685800"/>
            <a:ext cx="3729872" cy="6172200"/>
          </a:xfrm>
          <a:prstGeom prst="rect">
            <a:avLst/>
          </a:prstGeom>
          <a:solidFill>
            <a:schemeClr val="bg1">
              <a:alpha val="70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Text Placeholder 6"/>
          <p:cNvSpPr txBox="1">
            <a:spLocks/>
          </p:cNvSpPr>
          <p:nvPr/>
        </p:nvSpPr>
        <p:spPr bwMode="auto">
          <a:xfrm>
            <a:off x="404210" y="762000"/>
            <a:ext cx="3810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Font typeface="Arial" charset="0"/>
              <a:defRPr lang="en-US" sz="2200" b="1" kern="1200">
                <a:solidFill>
                  <a:schemeClr val="tx2">
                    <a:lumMod val="75000"/>
                  </a:schemeClr>
                </a:solidFill>
                <a:latin typeface="Calibri" pitchFamily="34" charset="0"/>
                <a:ea typeface="+mj-ea"/>
                <a:cs typeface="+mj-cs"/>
              </a:defRPr>
            </a:lvl1pPr>
            <a:lvl2pPr marL="176213" indent="-176213" algn="l" rtl="0" eaLnBrk="1" fontAlgn="base" hangingPunct="1">
              <a:lnSpc>
                <a:spcPts val="2000"/>
              </a:lnSpc>
              <a:spcBef>
                <a:spcPts val="400"/>
              </a:spcBef>
              <a:spcAft>
                <a:spcPts val="300"/>
              </a:spcAft>
              <a:buClr>
                <a:srgbClr val="996600"/>
              </a:buClr>
              <a:buFont typeface="Wingdings" pitchFamily="2" charset="2"/>
              <a:buChar char="§"/>
              <a:defRPr lang="en-US" sz="1800" kern="1200">
                <a:solidFill>
                  <a:srgbClr val="292929"/>
                </a:solidFill>
                <a:latin typeface="Calibri" pitchFamily="34" charset="0"/>
                <a:ea typeface="+mn-ea"/>
                <a:cs typeface="+mn-cs"/>
              </a:defRPr>
            </a:lvl2pPr>
            <a:lvl3pPr marL="177800"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395288" indent="-228600" algn="l" rtl="0" eaLnBrk="1" fontAlgn="base" hangingPunct="1">
              <a:lnSpc>
                <a:spcPts val="1800"/>
              </a:lnSpc>
              <a:spcBef>
                <a:spcPts val="400"/>
              </a:spcBef>
              <a:spcAft>
                <a:spcPts val="300"/>
              </a:spcAft>
              <a:buClr>
                <a:srgbClr val="376092"/>
              </a:buClr>
              <a:buSzPct val="100000"/>
              <a:buFont typeface="Wingdings" pitchFamily="2" charset="2"/>
              <a:buChar char="§"/>
              <a:defRPr lang="en-US" sz="1600" kern="1200">
                <a:solidFill>
                  <a:srgbClr val="292929"/>
                </a:solidFill>
                <a:latin typeface="Calibri" pitchFamily="34" charset="0"/>
                <a:ea typeface="+mn-ea"/>
                <a:cs typeface="+mn-cs"/>
              </a:defRPr>
            </a:lvl4pPr>
            <a:lvl5pPr marL="392113" indent="-1588" algn="l" rtl="0" eaLnBrk="1" fontAlgn="base" hangingPunct="1">
              <a:lnSpc>
                <a:spcPts val="1800"/>
              </a:lnSpc>
              <a:spcBef>
                <a:spcPct val="0"/>
              </a:spcBef>
              <a:spcAft>
                <a:spcPts val="600"/>
              </a:spcAft>
              <a:buFont typeface="Arial" charset="0"/>
              <a:defRPr lang="en-US" sz="1600" i="1" kern="120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latin typeface="+mn-lt"/>
            </a:endParaRPr>
          </a:p>
          <a:p>
            <a:endParaRPr lang="en-US" dirty="0"/>
          </a:p>
          <a:p>
            <a:r>
              <a:rPr lang="en-US" dirty="0">
                <a:solidFill>
                  <a:schemeClr val="tx2"/>
                </a:solidFill>
              </a:rPr>
              <a:t>What to do - Experiences:</a:t>
            </a:r>
          </a:p>
          <a:p>
            <a:pPr lvl="1">
              <a:buClr>
                <a:schemeClr val="accent1">
                  <a:lumMod val="75000"/>
                </a:schemeClr>
              </a:buClr>
            </a:pPr>
            <a:r>
              <a:rPr lang="en-US" sz="2200" dirty="0">
                <a:solidFill>
                  <a:schemeClr val="tx2"/>
                </a:solidFill>
              </a:rPr>
              <a:t>Enjoy Nature</a:t>
            </a:r>
          </a:p>
          <a:p>
            <a:pPr lvl="1">
              <a:buClr>
                <a:schemeClr val="accent1">
                  <a:lumMod val="75000"/>
                </a:schemeClr>
              </a:buClr>
            </a:pPr>
            <a:r>
              <a:rPr lang="en-US" sz="2200" dirty="0">
                <a:solidFill>
                  <a:schemeClr val="tx2"/>
                </a:solidFill>
              </a:rPr>
              <a:t>Relax, Meditate, Reflect</a:t>
            </a:r>
          </a:p>
          <a:p>
            <a:pPr lvl="1">
              <a:buClr>
                <a:schemeClr val="accent1">
                  <a:lumMod val="75000"/>
                </a:schemeClr>
              </a:buClr>
            </a:pPr>
            <a:r>
              <a:rPr lang="en-US" sz="2200" dirty="0">
                <a:solidFill>
                  <a:schemeClr val="tx2"/>
                </a:solidFill>
              </a:rPr>
              <a:t>Escape Chaos</a:t>
            </a:r>
          </a:p>
          <a:p>
            <a:r>
              <a:rPr lang="en-US" dirty="0">
                <a:solidFill>
                  <a:schemeClr val="tx2"/>
                </a:solidFill>
              </a:rPr>
              <a:t>Where - Facilities: </a:t>
            </a:r>
          </a:p>
          <a:p>
            <a:pPr lvl="1">
              <a:buClr>
                <a:schemeClr val="accent1">
                  <a:lumMod val="50000"/>
                </a:schemeClr>
              </a:buClr>
            </a:pPr>
            <a:r>
              <a:rPr lang="en-US" sz="2200" dirty="0">
                <a:solidFill>
                  <a:schemeClr val="tx2"/>
                </a:solidFill>
              </a:rPr>
              <a:t>Natural Areas</a:t>
            </a:r>
          </a:p>
          <a:p>
            <a:pPr lvl="1">
              <a:buClr>
                <a:schemeClr val="accent1">
                  <a:lumMod val="50000"/>
                </a:schemeClr>
              </a:buClr>
            </a:pPr>
            <a:r>
              <a:rPr lang="en-US" sz="2200" dirty="0">
                <a:solidFill>
                  <a:schemeClr val="tx2"/>
                </a:solidFill>
              </a:rPr>
              <a:t>Historic Sites</a:t>
            </a:r>
          </a:p>
          <a:p>
            <a:pPr lvl="1">
              <a:buClr>
                <a:schemeClr val="accent1">
                  <a:lumMod val="50000"/>
                </a:schemeClr>
              </a:buClr>
            </a:pPr>
            <a:r>
              <a:rPr lang="en-US" sz="2200" dirty="0">
                <a:solidFill>
                  <a:schemeClr val="tx2"/>
                </a:solidFill>
              </a:rPr>
              <a:t>Benches</a:t>
            </a:r>
          </a:p>
          <a:p>
            <a:pPr lvl="1">
              <a:buClr>
                <a:schemeClr val="accent1">
                  <a:lumMod val="50000"/>
                </a:schemeClr>
              </a:buClr>
            </a:pPr>
            <a:r>
              <a:rPr lang="en-US" sz="2200" dirty="0">
                <a:solidFill>
                  <a:schemeClr val="tx2"/>
                </a:solidFill>
              </a:rPr>
              <a:t>Trees for Shade</a:t>
            </a:r>
          </a:p>
          <a:p>
            <a:pPr lvl="1">
              <a:buClr>
                <a:schemeClr val="accent1">
                  <a:lumMod val="50000"/>
                </a:schemeClr>
              </a:buClr>
            </a:pPr>
            <a:r>
              <a:rPr lang="en-US" sz="2200" dirty="0">
                <a:solidFill>
                  <a:schemeClr val="tx2"/>
                </a:solidFill>
              </a:rPr>
              <a:t>Community Open Space</a:t>
            </a:r>
          </a:p>
          <a:p>
            <a:pPr lvl="1">
              <a:buClr>
                <a:schemeClr val="accent1">
                  <a:lumMod val="50000"/>
                </a:schemeClr>
              </a:buClr>
            </a:pPr>
            <a:r>
              <a:rPr lang="en-US" sz="2200" dirty="0">
                <a:solidFill>
                  <a:schemeClr val="tx2"/>
                </a:solidFill>
              </a:rPr>
              <a:t>Gardens</a:t>
            </a:r>
          </a:p>
          <a:p>
            <a:pPr lvl="1">
              <a:buClr>
                <a:schemeClr val="accent1">
                  <a:lumMod val="50000"/>
                </a:schemeClr>
              </a:buClr>
            </a:pPr>
            <a:r>
              <a:rPr lang="en-US" sz="2200" dirty="0">
                <a:solidFill>
                  <a:schemeClr val="tx2"/>
                </a:solidFill>
              </a:rPr>
              <a:t>Small Green Spaces</a:t>
            </a:r>
          </a:p>
          <a:p>
            <a:pPr lvl="1">
              <a:buClr>
                <a:schemeClr val="accent1">
                  <a:lumMod val="50000"/>
                </a:schemeClr>
              </a:buClr>
            </a:pPr>
            <a:r>
              <a:rPr lang="en-US" sz="2200" dirty="0">
                <a:solidFill>
                  <a:schemeClr val="tx2"/>
                </a:solidFill>
              </a:rPr>
              <a:t>Trails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8" name="Rectangle 7"/>
          <p:cNvSpPr/>
          <p:nvPr/>
        </p:nvSpPr>
        <p:spPr>
          <a:xfrm>
            <a:off x="200319" y="107251"/>
            <a:ext cx="12192000" cy="769441"/>
          </a:xfrm>
          <a:prstGeom prst="rect">
            <a:avLst/>
          </a:prstGeom>
          <a:noFill/>
        </p:spPr>
        <p:txBody>
          <a:bodyPr wrap="square">
            <a:spAutoFit/>
          </a:bodyPr>
          <a:lstStyle/>
          <a:p>
            <a:pPr marL="0" lvl="1"/>
            <a:r>
              <a:rPr lang="en-US" sz="4400" b="1" cap="all" dirty="0">
                <a:solidFill>
                  <a:srgbClr val="2B4C73"/>
                </a:solidFill>
                <a:ea typeface="+mj-ea"/>
                <a:cs typeface="+mj-cs"/>
              </a:rPr>
              <a:t>Contemplative Recreation – Mental Health</a:t>
            </a:r>
          </a:p>
        </p:txBody>
      </p:sp>
      <p:pic>
        <p:nvPicPr>
          <p:cNvPr id="11" name="Picture 10">
            <a:extLst>
              <a:ext uri="{FF2B5EF4-FFF2-40B4-BE49-F238E27FC236}">
                <a16:creationId xmlns:a16="http://schemas.microsoft.com/office/drawing/2014/main" id="{41BD4569-62AC-4AE2-A14D-3780F45994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1418" y="685800"/>
            <a:ext cx="6170577" cy="6172200"/>
          </a:xfrm>
          <a:prstGeom prst="rect">
            <a:avLst/>
          </a:prstGeom>
        </p:spPr>
      </p:pic>
    </p:spTree>
    <p:extLst>
      <p:ext uri="{BB962C8B-B14F-4D97-AF65-F5344CB8AC3E}">
        <p14:creationId xmlns:p14="http://schemas.microsoft.com/office/powerpoint/2010/main" val="20850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FE7CBF-C94C-40E0-B679-6A661DBEB4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07883"/>
            <a:ext cx="7006889" cy="6150117"/>
          </a:xfrm>
          <a:prstGeom prst="rect">
            <a:avLst/>
          </a:prstGeom>
        </p:spPr>
      </p:pic>
      <p:pic>
        <p:nvPicPr>
          <p:cNvPr id="8" name="Picture 7">
            <a:extLst>
              <a:ext uri="{FF2B5EF4-FFF2-40B4-BE49-F238E27FC236}">
                <a16:creationId xmlns:a16="http://schemas.microsoft.com/office/drawing/2014/main" id="{C7C3DFCF-68B6-4B76-A7AC-8054F3F8FA5D}"/>
              </a:ext>
            </a:extLst>
          </p:cNvPr>
          <p:cNvPicPr>
            <a:picLocks noChangeAspect="1"/>
          </p:cNvPicPr>
          <p:nvPr/>
        </p:nvPicPr>
        <p:blipFill>
          <a:blip r:embed="rId4"/>
          <a:stretch>
            <a:fillRect/>
          </a:stretch>
        </p:blipFill>
        <p:spPr>
          <a:xfrm>
            <a:off x="6607226" y="707884"/>
            <a:ext cx="5660974" cy="6150116"/>
          </a:xfrm>
          <a:prstGeom prst="rect">
            <a:avLst/>
          </a:prstGeom>
        </p:spPr>
      </p:pic>
      <p:sp>
        <p:nvSpPr>
          <p:cNvPr id="12" name="Rectangle 11">
            <a:extLst>
              <a:ext uri="{FF2B5EF4-FFF2-40B4-BE49-F238E27FC236}">
                <a16:creationId xmlns:a16="http://schemas.microsoft.com/office/drawing/2014/main" id="{5722D651-1465-4FB7-A6D3-41D9C3588A43}"/>
              </a:ext>
            </a:extLst>
          </p:cNvPr>
          <p:cNvSpPr/>
          <p:nvPr/>
        </p:nvSpPr>
        <p:spPr bwMode="auto">
          <a:xfrm>
            <a:off x="304800" y="707885"/>
            <a:ext cx="3733800" cy="6384629"/>
          </a:xfrm>
          <a:prstGeom prst="rect">
            <a:avLst/>
          </a:prstGeom>
          <a:solidFill>
            <a:schemeClr val="bg1">
              <a:alpha val="70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itle 1">
            <a:extLst>
              <a:ext uri="{FF2B5EF4-FFF2-40B4-BE49-F238E27FC236}">
                <a16:creationId xmlns:a16="http://schemas.microsoft.com/office/drawing/2014/main" id="{57E5F203-58E2-4F1F-97DB-8F9D6813629B}"/>
              </a:ext>
            </a:extLst>
          </p:cNvPr>
          <p:cNvSpPr>
            <a:spLocks noGrp="1"/>
          </p:cNvSpPr>
          <p:nvPr>
            <p:ph type="title"/>
          </p:nvPr>
        </p:nvSpPr>
        <p:spPr/>
        <p:txBody>
          <a:bodyPr/>
          <a:lstStyle/>
          <a:p>
            <a:r>
              <a:rPr lang="en-US" sz="4400" dirty="0"/>
              <a:t>Active Recreation - Physical Health</a:t>
            </a:r>
            <a:br>
              <a:rPr lang="en-US" dirty="0"/>
            </a:br>
            <a:endParaRPr lang="en-US" dirty="0"/>
          </a:p>
        </p:txBody>
      </p:sp>
      <p:sp>
        <p:nvSpPr>
          <p:cNvPr id="7" name="Text Placeholder 6"/>
          <p:cNvSpPr>
            <a:spLocks noGrp="1"/>
          </p:cNvSpPr>
          <p:nvPr>
            <p:ph type="body" sz="quarter" idx="4294967295"/>
          </p:nvPr>
        </p:nvSpPr>
        <p:spPr>
          <a:xfrm>
            <a:off x="381000" y="1905000"/>
            <a:ext cx="3352800" cy="3984625"/>
          </a:xfrm>
        </p:spPr>
        <p:txBody>
          <a:bodyPr>
            <a:normAutofit fontScale="25000" lnSpcReduction="20000"/>
          </a:bodyPr>
          <a:lstStyle/>
          <a:p>
            <a:endParaRPr lang="en-US" dirty="0"/>
          </a:p>
          <a:p>
            <a:endParaRPr lang="en-US" dirty="0"/>
          </a:p>
          <a:p>
            <a:pPr marL="0" indent="0" fontAlgn="base">
              <a:spcBef>
                <a:spcPct val="20000"/>
              </a:spcBef>
              <a:spcAft>
                <a:spcPct val="0"/>
              </a:spcAft>
              <a:buFont typeface="Arial" charset="0"/>
              <a:buNone/>
            </a:pPr>
            <a:r>
              <a:rPr lang="en-US" sz="8800" b="1" dirty="0">
                <a:solidFill>
                  <a:schemeClr val="tx2"/>
                </a:solidFill>
                <a:latin typeface="Calibri" pitchFamily="34" charset="0"/>
                <a:ea typeface="+mj-ea"/>
                <a:cs typeface="+mj-cs"/>
              </a:rPr>
              <a:t>What to do - Experiences:</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latin typeface="Calibri" pitchFamily="34" charset="0"/>
              </a:rPr>
              <a:t>Kick a Ball</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latin typeface="Calibri" pitchFamily="34" charset="0"/>
              </a:rPr>
              <a:t>Run/Walk</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latin typeface="Calibri" pitchFamily="34" charset="0"/>
              </a:rPr>
              <a:t>Play Games</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latin typeface="Calibri" pitchFamily="34" charset="0"/>
              </a:rPr>
              <a:t>Exercise</a:t>
            </a:r>
          </a:p>
          <a:p>
            <a:pPr marL="457200" lvl="1" indent="0">
              <a:buNone/>
            </a:pPr>
            <a:endParaRPr lang="en-US" sz="8800" dirty="0">
              <a:solidFill>
                <a:schemeClr val="tx2"/>
              </a:solidFill>
            </a:endParaRPr>
          </a:p>
          <a:p>
            <a:pPr marL="0" indent="0" fontAlgn="base">
              <a:spcBef>
                <a:spcPct val="20000"/>
              </a:spcBef>
              <a:spcAft>
                <a:spcPct val="0"/>
              </a:spcAft>
              <a:buNone/>
            </a:pPr>
            <a:r>
              <a:rPr lang="en-US" sz="8800" b="1" dirty="0">
                <a:solidFill>
                  <a:schemeClr val="tx2"/>
                </a:solidFill>
                <a:latin typeface="Calibri" pitchFamily="34" charset="0"/>
                <a:ea typeface="+mj-ea"/>
                <a:cs typeface="+mj-cs"/>
              </a:rPr>
              <a:t>Where - Facilities: </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rPr>
              <a:t>Field: Open space/Grass</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rPr>
              <a:t>Trails</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rPr>
              <a:t>Hard Courts &amp; Surfaces</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rPr>
              <a:t>Nature-inspired Interactive Elements (climbing)</a:t>
            </a:r>
          </a:p>
          <a:p>
            <a:pPr marL="176213" lvl="1" indent="-176213" fontAlgn="base">
              <a:lnSpc>
                <a:spcPts val="2000"/>
              </a:lnSpc>
              <a:spcBef>
                <a:spcPts val="400"/>
              </a:spcBef>
              <a:spcAft>
                <a:spcPts val="300"/>
              </a:spcAft>
              <a:buClr>
                <a:schemeClr val="accent1">
                  <a:lumMod val="50000"/>
                </a:schemeClr>
              </a:buClr>
              <a:buFont typeface="Wingdings" pitchFamily="2" charset="2"/>
              <a:buChar char="§"/>
            </a:pPr>
            <a:r>
              <a:rPr lang="en-US" sz="8800" dirty="0">
                <a:solidFill>
                  <a:schemeClr val="tx2"/>
                </a:solidFill>
              </a:rPr>
              <a:t>Playgrounds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7930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814E7D-BA7C-4DC9-AE4B-BB75097DC7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07885"/>
            <a:ext cx="12192000" cy="6267949"/>
          </a:xfrm>
          <a:prstGeom prst="rect">
            <a:avLst/>
          </a:prstGeom>
        </p:spPr>
      </p:pic>
      <p:sp>
        <p:nvSpPr>
          <p:cNvPr id="4" name="Rectangle 3">
            <a:extLst>
              <a:ext uri="{FF2B5EF4-FFF2-40B4-BE49-F238E27FC236}">
                <a16:creationId xmlns:a16="http://schemas.microsoft.com/office/drawing/2014/main" id="{3A5254EF-40DE-4686-B5E2-E7D1327EC04D}"/>
              </a:ext>
            </a:extLst>
          </p:cNvPr>
          <p:cNvSpPr/>
          <p:nvPr/>
        </p:nvSpPr>
        <p:spPr bwMode="auto">
          <a:xfrm>
            <a:off x="304800" y="707884"/>
            <a:ext cx="3733800" cy="6267950"/>
          </a:xfrm>
          <a:prstGeom prst="rect">
            <a:avLst/>
          </a:prstGeom>
          <a:solidFill>
            <a:schemeClr val="bg1">
              <a:alpha val="7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 name="Rectangle 7"/>
          <p:cNvSpPr/>
          <p:nvPr/>
        </p:nvSpPr>
        <p:spPr>
          <a:xfrm>
            <a:off x="-1524000" y="128943"/>
            <a:ext cx="12192000" cy="769441"/>
          </a:xfrm>
          <a:prstGeom prst="rect">
            <a:avLst/>
          </a:prstGeom>
          <a:noFill/>
        </p:spPr>
        <p:txBody>
          <a:bodyPr wrap="square">
            <a:spAutoFit/>
          </a:bodyPr>
          <a:lstStyle/>
          <a:p>
            <a:pPr marL="0" lvl="1" algn="ctr"/>
            <a:r>
              <a:rPr lang="en-US" sz="4400" b="1" cap="all" dirty="0">
                <a:solidFill>
                  <a:srgbClr val="2B4C73"/>
                </a:solidFill>
                <a:ea typeface="+mj-ea"/>
                <a:cs typeface="+mj-cs"/>
              </a:rPr>
              <a:t>Social Gathering –Social Health</a:t>
            </a:r>
          </a:p>
        </p:txBody>
      </p:sp>
      <p:sp>
        <p:nvSpPr>
          <p:cNvPr id="5" name="Text Placeholder 6"/>
          <p:cNvSpPr txBox="1">
            <a:spLocks/>
          </p:cNvSpPr>
          <p:nvPr/>
        </p:nvSpPr>
        <p:spPr bwMode="auto">
          <a:xfrm>
            <a:off x="533400" y="794251"/>
            <a:ext cx="3810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Font typeface="Arial" charset="0"/>
              <a:defRPr lang="en-US" sz="2200" b="1" kern="1200">
                <a:solidFill>
                  <a:schemeClr val="tx2">
                    <a:lumMod val="75000"/>
                  </a:schemeClr>
                </a:solidFill>
                <a:latin typeface="Calibri" pitchFamily="34" charset="0"/>
                <a:ea typeface="+mj-ea"/>
                <a:cs typeface="+mj-cs"/>
              </a:defRPr>
            </a:lvl1pPr>
            <a:lvl2pPr marL="176213" indent="-176213" algn="l" rtl="0" eaLnBrk="1" fontAlgn="base" hangingPunct="1">
              <a:lnSpc>
                <a:spcPts val="2000"/>
              </a:lnSpc>
              <a:spcBef>
                <a:spcPts val="400"/>
              </a:spcBef>
              <a:spcAft>
                <a:spcPts val="300"/>
              </a:spcAft>
              <a:buClr>
                <a:srgbClr val="996600"/>
              </a:buClr>
              <a:buFont typeface="Wingdings" pitchFamily="2" charset="2"/>
              <a:buChar char="§"/>
              <a:defRPr lang="en-US" sz="1800" kern="1200">
                <a:solidFill>
                  <a:srgbClr val="292929"/>
                </a:solidFill>
                <a:latin typeface="Calibri" pitchFamily="34" charset="0"/>
                <a:ea typeface="+mn-ea"/>
                <a:cs typeface="+mn-cs"/>
              </a:defRPr>
            </a:lvl2pPr>
            <a:lvl3pPr marL="177800"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395288" indent="-228600" algn="l" rtl="0" eaLnBrk="1" fontAlgn="base" hangingPunct="1">
              <a:lnSpc>
                <a:spcPts val="1800"/>
              </a:lnSpc>
              <a:spcBef>
                <a:spcPts val="400"/>
              </a:spcBef>
              <a:spcAft>
                <a:spcPts val="300"/>
              </a:spcAft>
              <a:buClr>
                <a:srgbClr val="376092"/>
              </a:buClr>
              <a:buSzPct val="100000"/>
              <a:buFont typeface="Wingdings" pitchFamily="2" charset="2"/>
              <a:buChar char="§"/>
              <a:defRPr lang="en-US" sz="1600" kern="1200">
                <a:solidFill>
                  <a:srgbClr val="292929"/>
                </a:solidFill>
                <a:latin typeface="Calibri" pitchFamily="34" charset="0"/>
                <a:ea typeface="+mn-ea"/>
                <a:cs typeface="+mn-cs"/>
              </a:defRPr>
            </a:lvl4pPr>
            <a:lvl5pPr marL="392113" indent="-1588" algn="l" rtl="0" eaLnBrk="1" fontAlgn="base" hangingPunct="1">
              <a:lnSpc>
                <a:spcPts val="1800"/>
              </a:lnSpc>
              <a:spcBef>
                <a:spcPct val="0"/>
              </a:spcBef>
              <a:spcAft>
                <a:spcPts val="600"/>
              </a:spcAft>
              <a:buFont typeface="Arial" charset="0"/>
              <a:defRPr lang="en-US" sz="1600" i="1" kern="120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latin typeface="+mn-lt"/>
            </a:endParaRPr>
          </a:p>
          <a:p>
            <a:endParaRPr lang="en-US" dirty="0"/>
          </a:p>
          <a:p>
            <a:r>
              <a:rPr lang="en-US" dirty="0">
                <a:solidFill>
                  <a:schemeClr val="tx2"/>
                </a:solidFill>
              </a:rPr>
              <a:t>What to Do - Experiences:</a:t>
            </a:r>
          </a:p>
          <a:p>
            <a:pPr lvl="1">
              <a:buClr>
                <a:schemeClr val="accent1">
                  <a:lumMod val="50000"/>
                </a:schemeClr>
              </a:buClr>
            </a:pPr>
            <a:r>
              <a:rPr lang="en-US" sz="2200" dirty="0">
                <a:solidFill>
                  <a:schemeClr val="tx2"/>
                </a:solidFill>
              </a:rPr>
              <a:t>Community Festivals </a:t>
            </a:r>
          </a:p>
          <a:p>
            <a:pPr lvl="1">
              <a:buClr>
                <a:schemeClr val="accent1">
                  <a:lumMod val="50000"/>
                </a:schemeClr>
              </a:buClr>
            </a:pPr>
            <a:r>
              <a:rPr lang="en-US" sz="2200" dirty="0">
                <a:solidFill>
                  <a:schemeClr val="tx2"/>
                </a:solidFill>
              </a:rPr>
              <a:t>Farmer’s Market</a:t>
            </a:r>
          </a:p>
          <a:p>
            <a:pPr lvl="1">
              <a:buClr>
                <a:schemeClr val="accent1">
                  <a:lumMod val="50000"/>
                </a:schemeClr>
              </a:buClr>
            </a:pPr>
            <a:r>
              <a:rPr lang="en-US" sz="2200" dirty="0">
                <a:solidFill>
                  <a:schemeClr val="tx2"/>
                </a:solidFill>
              </a:rPr>
              <a:t>Lunch Places</a:t>
            </a:r>
          </a:p>
          <a:p>
            <a:pPr lvl="1">
              <a:buClr>
                <a:schemeClr val="accent1">
                  <a:lumMod val="50000"/>
                </a:schemeClr>
              </a:buClr>
            </a:pPr>
            <a:r>
              <a:rPr lang="en-US" sz="2200" dirty="0">
                <a:solidFill>
                  <a:schemeClr val="tx2"/>
                </a:solidFill>
              </a:rPr>
              <a:t>Concert, Parades</a:t>
            </a:r>
          </a:p>
          <a:p>
            <a:pPr lvl="1">
              <a:buClr>
                <a:schemeClr val="accent1">
                  <a:lumMod val="50000"/>
                </a:schemeClr>
              </a:buClr>
            </a:pPr>
            <a:r>
              <a:rPr lang="en-US" sz="2200" dirty="0">
                <a:solidFill>
                  <a:schemeClr val="tx2"/>
                </a:solidFill>
              </a:rPr>
              <a:t>Outdoor Movies</a:t>
            </a:r>
          </a:p>
          <a:p>
            <a:pPr lvl="1">
              <a:buClr>
                <a:schemeClr val="accent1">
                  <a:lumMod val="50000"/>
                </a:schemeClr>
              </a:buClr>
            </a:pPr>
            <a:r>
              <a:rPr lang="en-US" sz="2200" dirty="0">
                <a:solidFill>
                  <a:schemeClr val="tx2"/>
                </a:solidFill>
              </a:rPr>
              <a:t>Historic Sites</a:t>
            </a:r>
          </a:p>
          <a:p>
            <a:r>
              <a:rPr lang="en-US" dirty="0">
                <a:solidFill>
                  <a:schemeClr val="tx2"/>
                </a:solidFill>
              </a:rPr>
              <a:t>Where - Facilities:</a:t>
            </a:r>
          </a:p>
          <a:p>
            <a:pPr lvl="1">
              <a:buClr>
                <a:schemeClr val="accent1">
                  <a:lumMod val="50000"/>
                </a:schemeClr>
              </a:buClr>
            </a:pPr>
            <a:r>
              <a:rPr lang="en-US" sz="2200" dirty="0">
                <a:solidFill>
                  <a:schemeClr val="tx2"/>
                </a:solidFill>
              </a:rPr>
              <a:t>Plazas with Seating</a:t>
            </a:r>
          </a:p>
          <a:p>
            <a:pPr lvl="1">
              <a:buClr>
                <a:schemeClr val="accent1">
                  <a:lumMod val="50000"/>
                </a:schemeClr>
              </a:buClr>
            </a:pPr>
            <a:r>
              <a:rPr lang="en-US" sz="2200" dirty="0">
                <a:solidFill>
                  <a:schemeClr val="tx2"/>
                </a:solidFill>
              </a:rPr>
              <a:t>Stages/Amphitheaters</a:t>
            </a:r>
          </a:p>
          <a:p>
            <a:pPr lvl="1">
              <a:buClr>
                <a:schemeClr val="accent1">
                  <a:lumMod val="50000"/>
                </a:schemeClr>
              </a:buClr>
            </a:pPr>
            <a:r>
              <a:rPr lang="en-US" sz="2200" dirty="0">
                <a:solidFill>
                  <a:schemeClr val="tx2"/>
                </a:solidFill>
              </a:rPr>
              <a:t>Cluster of Picnic Tables</a:t>
            </a:r>
          </a:p>
          <a:p>
            <a:pPr lvl="1">
              <a:buClr>
                <a:schemeClr val="accent1">
                  <a:lumMod val="50000"/>
                </a:schemeClr>
              </a:buClr>
            </a:pPr>
            <a:r>
              <a:rPr lang="en-US" sz="2200" dirty="0">
                <a:solidFill>
                  <a:schemeClr val="tx2"/>
                </a:solidFill>
              </a:rPr>
              <a:t>Community Open Spaces</a:t>
            </a:r>
          </a:p>
          <a:p>
            <a:pPr lvl="1">
              <a:buClr>
                <a:schemeClr val="accent1">
                  <a:lumMod val="50000"/>
                </a:schemeClr>
              </a:buClr>
            </a:pPr>
            <a:r>
              <a:rPr lang="en-US" sz="2200" dirty="0">
                <a:solidFill>
                  <a:schemeClr val="tx2"/>
                </a:solidFill>
              </a:rPr>
              <a:t>Dog Parks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9840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B7F6624-2575-435B-89F3-61179F817FAB}"/>
              </a:ext>
            </a:extLst>
          </p:cNvPr>
          <p:cNvGrpSpPr/>
          <p:nvPr/>
        </p:nvGrpSpPr>
        <p:grpSpPr>
          <a:xfrm>
            <a:off x="4260242" y="565454"/>
            <a:ext cx="7931758" cy="5894356"/>
            <a:chOff x="4208318" y="696944"/>
            <a:chExt cx="7931758" cy="5894356"/>
          </a:xfrm>
        </p:grpSpPr>
        <p:pic>
          <p:nvPicPr>
            <p:cNvPr id="19" name="Picture 18" descr="Images of park users year round" title="Images of park users year round">
              <a:extLst>
                <a:ext uri="{FF2B5EF4-FFF2-40B4-BE49-F238E27FC236}">
                  <a16:creationId xmlns:a16="http://schemas.microsoft.com/office/drawing/2014/main" id="{165161CD-2EAC-4AEB-A617-D8C2538511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07231" y="696944"/>
              <a:ext cx="7832845" cy="5894356"/>
            </a:xfrm>
            <a:prstGeom prst="rect">
              <a:avLst/>
            </a:prstGeom>
          </p:spPr>
        </p:pic>
        <p:sp>
          <p:nvSpPr>
            <p:cNvPr id="20" name="Rectangle 19">
              <a:extLst>
                <a:ext uri="{FF2B5EF4-FFF2-40B4-BE49-F238E27FC236}">
                  <a16:creationId xmlns:a16="http://schemas.microsoft.com/office/drawing/2014/main" id="{400B38CB-B492-4328-BC47-ADE71502607E}"/>
                </a:ext>
              </a:extLst>
            </p:cNvPr>
            <p:cNvSpPr/>
            <p:nvPr/>
          </p:nvSpPr>
          <p:spPr>
            <a:xfrm>
              <a:off x="4208318" y="3044536"/>
              <a:ext cx="1340427" cy="1870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5">
            <a:extLst>
              <a:ext uri="{FF2B5EF4-FFF2-40B4-BE49-F238E27FC236}">
                <a16:creationId xmlns:a16="http://schemas.microsoft.com/office/drawing/2014/main" id="{C6ADC8E4-F539-4B40-A677-E9EF774E40CE}"/>
              </a:ext>
            </a:extLst>
          </p:cNvPr>
          <p:cNvSpPr txBox="1">
            <a:spLocks/>
          </p:cNvSpPr>
          <p:nvPr/>
        </p:nvSpPr>
        <p:spPr>
          <a:xfrm>
            <a:off x="304800" y="516902"/>
            <a:ext cx="46482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EPS PLAN</a:t>
            </a:r>
          </a:p>
          <a:p>
            <a:pPr>
              <a:lnSpc>
                <a:spcPct val="100000"/>
              </a:lnSpc>
            </a:pPr>
            <a:r>
              <a:rPr lang="en-US" sz="6000" dirty="0">
                <a:solidFill>
                  <a:srgbClr val="006838"/>
                </a:solidFill>
                <a:latin typeface="+mn-lt"/>
              </a:rPr>
              <a:t>We measure </a:t>
            </a:r>
            <a:r>
              <a:rPr lang="en-US" sz="6600" b="1" dirty="0">
                <a:solidFill>
                  <a:srgbClr val="006838"/>
                </a:solidFill>
                <a:latin typeface="+mn-lt"/>
              </a:rPr>
              <a:t>access to experiences</a:t>
            </a:r>
            <a:r>
              <a:rPr lang="en-US" sz="6000" b="1" i="1" dirty="0">
                <a:solidFill>
                  <a:srgbClr val="006838"/>
                </a:solidFill>
                <a:latin typeface="+mn-lt"/>
              </a:rPr>
              <a:t>,</a:t>
            </a:r>
          </a:p>
          <a:p>
            <a:pPr>
              <a:lnSpc>
                <a:spcPct val="100000"/>
              </a:lnSpc>
            </a:pPr>
            <a:r>
              <a:rPr lang="en-US" sz="6000" dirty="0">
                <a:solidFill>
                  <a:srgbClr val="006838"/>
                </a:solidFill>
                <a:latin typeface="+mn-lt"/>
              </a:rPr>
              <a:t>not acres.</a:t>
            </a:r>
            <a:br>
              <a:rPr lang="en-US" b="1" dirty="0">
                <a:solidFill>
                  <a:srgbClr val="006838"/>
                </a:solidFill>
              </a:rPr>
            </a:br>
            <a:endParaRPr lang="en-US" b="1" dirty="0">
              <a:solidFill>
                <a:srgbClr val="006838"/>
              </a:solidFill>
            </a:endParaRPr>
          </a:p>
        </p:txBody>
      </p:sp>
    </p:spTree>
    <p:extLst>
      <p:ext uri="{BB962C8B-B14F-4D97-AF65-F5344CB8AC3E}">
        <p14:creationId xmlns:p14="http://schemas.microsoft.com/office/powerpoint/2010/main" val="4245153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4C5D5F-8A37-41E8-8965-C82355E9DDD3}"/>
              </a:ext>
            </a:extLst>
          </p:cNvPr>
          <p:cNvSpPr/>
          <p:nvPr/>
        </p:nvSpPr>
        <p:spPr>
          <a:xfrm>
            <a:off x="-2" y="2133600"/>
            <a:ext cx="2321290" cy="2257644"/>
          </a:xfrm>
          <a:prstGeom prst="rect">
            <a:avLst/>
          </a:prstGeom>
          <a:solidFill>
            <a:srgbClr val="FFC000"/>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D510B7F-1D86-4A15-A293-CC298986F319}"/>
              </a:ext>
            </a:extLst>
          </p:cNvPr>
          <p:cNvCxnSpPr>
            <a:cxnSpLocks/>
          </p:cNvCxnSpPr>
          <p:nvPr/>
        </p:nvCxnSpPr>
        <p:spPr>
          <a:xfrm>
            <a:off x="2075937" y="3225689"/>
            <a:ext cx="8134863"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AEB225-D30E-4E9D-A2CB-7C60CD5502D8}"/>
              </a:ext>
            </a:extLst>
          </p:cNvPr>
          <p:cNvCxnSpPr/>
          <p:nvPr/>
        </p:nvCxnSpPr>
        <p:spPr>
          <a:xfrm>
            <a:off x="9144000" y="4380653"/>
            <a:ext cx="0" cy="272262"/>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0D3EC1-EB4C-4C18-9701-425DB0B8A7BA}"/>
              </a:ext>
            </a:extLst>
          </p:cNvPr>
          <p:cNvCxnSpPr/>
          <p:nvPr/>
        </p:nvCxnSpPr>
        <p:spPr>
          <a:xfrm>
            <a:off x="2971800" y="4380653"/>
            <a:ext cx="0" cy="272262"/>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5DE25EE-88A2-49FC-864D-D44D79EDCD0D}"/>
              </a:ext>
            </a:extLst>
          </p:cNvPr>
          <p:cNvCxnSpPr>
            <a:cxnSpLocks/>
            <a:stCxn id="29" idx="4"/>
          </p:cNvCxnSpPr>
          <p:nvPr/>
        </p:nvCxnSpPr>
        <p:spPr>
          <a:xfrm>
            <a:off x="6096000" y="4191559"/>
            <a:ext cx="4285" cy="46135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4407EE-19B0-4C0A-BF4D-2D90A0283D4F}"/>
              </a:ext>
            </a:extLst>
          </p:cNvPr>
          <p:cNvCxnSpPr>
            <a:cxnSpLocks/>
            <a:stCxn id="29" idx="4"/>
          </p:cNvCxnSpPr>
          <p:nvPr/>
        </p:nvCxnSpPr>
        <p:spPr>
          <a:xfrm flipH="1">
            <a:off x="6095999" y="4191559"/>
            <a:ext cx="1" cy="19968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Integrated public spaces system</a:t>
            </a:r>
          </a:p>
        </p:txBody>
      </p:sp>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304800" y="1402875"/>
            <a:ext cx="11582400" cy="4800600"/>
          </a:xfrm>
        </p:spPr>
        <p:txBody>
          <a:bodyPr/>
          <a:lstStyle/>
          <a:p>
            <a:r>
              <a:rPr lang="en-US" dirty="0"/>
              <a:t>independent of ownership</a:t>
            </a:r>
          </a:p>
        </p:txBody>
      </p:sp>
      <p:pic>
        <p:nvPicPr>
          <p:cNvPr id="5" name="Picture 4">
            <a:extLst>
              <a:ext uri="{FF2B5EF4-FFF2-40B4-BE49-F238E27FC236}">
                <a16:creationId xmlns:a16="http://schemas.microsoft.com/office/drawing/2014/main" id="{9982FDE0-8895-4EBD-AD72-374E67C362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a:stretch/>
        </p:blipFill>
        <p:spPr>
          <a:xfrm>
            <a:off x="3178" y="2311496"/>
            <a:ext cx="2075939" cy="1497455"/>
          </a:xfrm>
          <a:prstGeom prst="rect">
            <a:avLst/>
          </a:prstGeom>
        </p:spPr>
      </p:pic>
      <p:pic>
        <p:nvPicPr>
          <p:cNvPr id="6" name="Picture 5">
            <a:extLst>
              <a:ext uri="{FF2B5EF4-FFF2-40B4-BE49-F238E27FC236}">
                <a16:creationId xmlns:a16="http://schemas.microsoft.com/office/drawing/2014/main" id="{925BD599-AF16-49EA-A334-4FA2BAA182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7475" y="2289402"/>
            <a:ext cx="2081946" cy="1473749"/>
          </a:xfrm>
          <a:prstGeom prst="rect">
            <a:avLst/>
          </a:prstGeom>
        </p:spPr>
      </p:pic>
      <p:pic>
        <p:nvPicPr>
          <p:cNvPr id="7" name="Picture 6">
            <a:extLst>
              <a:ext uri="{FF2B5EF4-FFF2-40B4-BE49-F238E27FC236}">
                <a16:creationId xmlns:a16="http://schemas.microsoft.com/office/drawing/2014/main" id="{B0F3693F-E828-4C5B-9958-A59162CDDE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12883" y="2289402"/>
            <a:ext cx="2079117" cy="1483393"/>
          </a:xfrm>
          <a:prstGeom prst="rect">
            <a:avLst/>
          </a:prstGeom>
        </p:spPr>
      </p:pic>
      <p:pic>
        <p:nvPicPr>
          <p:cNvPr id="8" name="Picture 7">
            <a:extLst>
              <a:ext uri="{FF2B5EF4-FFF2-40B4-BE49-F238E27FC236}">
                <a16:creationId xmlns:a16="http://schemas.microsoft.com/office/drawing/2014/main" id="{509051FE-C000-4053-A853-512B6EFCA3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34603" y="2327195"/>
            <a:ext cx="2075940" cy="1520876"/>
          </a:xfrm>
          <a:prstGeom prst="rect">
            <a:avLst/>
          </a:prstGeom>
        </p:spPr>
      </p:pic>
      <p:pic>
        <p:nvPicPr>
          <p:cNvPr id="9" name="Picture 8">
            <a:extLst>
              <a:ext uri="{FF2B5EF4-FFF2-40B4-BE49-F238E27FC236}">
                <a16:creationId xmlns:a16="http://schemas.microsoft.com/office/drawing/2014/main" id="{CE17A837-B028-4286-96B4-8274128226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14108" y="4516784"/>
            <a:ext cx="2321297" cy="1497455"/>
          </a:xfrm>
          <a:prstGeom prst="rect">
            <a:avLst/>
          </a:prstGeom>
        </p:spPr>
      </p:pic>
      <p:sp>
        <p:nvSpPr>
          <p:cNvPr id="13" name="TextBox 12">
            <a:extLst>
              <a:ext uri="{FF2B5EF4-FFF2-40B4-BE49-F238E27FC236}">
                <a16:creationId xmlns:a16="http://schemas.microsoft.com/office/drawing/2014/main" id="{6ECEA89D-6947-402F-A4AF-42DBC3163408}"/>
              </a:ext>
            </a:extLst>
          </p:cNvPr>
          <p:cNvSpPr txBox="1"/>
          <p:nvPr/>
        </p:nvSpPr>
        <p:spPr>
          <a:xfrm>
            <a:off x="7687399" y="3571074"/>
            <a:ext cx="2092021"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PRIVATELY-OWNED PUBLIC SPACES (POPS)</a:t>
            </a:r>
          </a:p>
        </p:txBody>
      </p:sp>
      <p:sp>
        <p:nvSpPr>
          <p:cNvPr id="14" name="TextBox 13">
            <a:extLst>
              <a:ext uri="{FF2B5EF4-FFF2-40B4-BE49-F238E27FC236}">
                <a16:creationId xmlns:a16="http://schemas.microsoft.com/office/drawing/2014/main" id="{9FE0BA3F-19F4-425F-A4E2-955FA68D132F}"/>
              </a:ext>
            </a:extLst>
          </p:cNvPr>
          <p:cNvSpPr txBox="1"/>
          <p:nvPr/>
        </p:nvSpPr>
        <p:spPr>
          <a:xfrm>
            <a:off x="10110055" y="3571074"/>
            <a:ext cx="2081945"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SCHOOLS</a:t>
            </a:r>
          </a:p>
          <a:p>
            <a:pPr algn="ctr"/>
            <a:endParaRPr lang="en-US" sz="1400" b="1" dirty="0">
              <a:solidFill>
                <a:schemeClr val="bg1"/>
              </a:solidFill>
            </a:endParaRPr>
          </a:p>
        </p:txBody>
      </p:sp>
      <p:sp>
        <p:nvSpPr>
          <p:cNvPr id="15" name="TextBox 14">
            <a:extLst>
              <a:ext uri="{FF2B5EF4-FFF2-40B4-BE49-F238E27FC236}">
                <a16:creationId xmlns:a16="http://schemas.microsoft.com/office/drawing/2014/main" id="{182D9B2F-4EB1-4608-8E83-F6B98BB4C547}"/>
              </a:ext>
            </a:extLst>
          </p:cNvPr>
          <p:cNvSpPr txBox="1"/>
          <p:nvPr/>
        </p:nvSpPr>
        <p:spPr>
          <a:xfrm>
            <a:off x="-2" y="3606211"/>
            <a:ext cx="2089195"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MONTGOMERY PARKS</a:t>
            </a:r>
          </a:p>
          <a:p>
            <a:pPr algn="ctr"/>
            <a:endParaRPr lang="en-US" sz="1400" b="1" dirty="0">
              <a:solidFill>
                <a:schemeClr val="bg1"/>
              </a:solidFill>
            </a:endParaRPr>
          </a:p>
        </p:txBody>
      </p:sp>
      <p:sp>
        <p:nvSpPr>
          <p:cNvPr id="16" name="TextBox 15">
            <a:extLst>
              <a:ext uri="{FF2B5EF4-FFF2-40B4-BE49-F238E27FC236}">
                <a16:creationId xmlns:a16="http://schemas.microsoft.com/office/drawing/2014/main" id="{ACFDF453-F4DC-401E-A672-F9C5811F92C1}"/>
              </a:ext>
            </a:extLst>
          </p:cNvPr>
          <p:cNvSpPr txBox="1"/>
          <p:nvPr/>
        </p:nvSpPr>
        <p:spPr>
          <a:xfrm>
            <a:off x="1812499" y="5663693"/>
            <a:ext cx="2321297"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NEIGHBORING COUNTY/ MUNICIPAL PARKS</a:t>
            </a:r>
          </a:p>
        </p:txBody>
      </p:sp>
      <p:sp>
        <p:nvSpPr>
          <p:cNvPr id="17" name="TextBox 16">
            <a:extLst>
              <a:ext uri="{FF2B5EF4-FFF2-40B4-BE49-F238E27FC236}">
                <a16:creationId xmlns:a16="http://schemas.microsoft.com/office/drawing/2014/main" id="{E1062E4C-E1FA-4C2D-81EE-4A7C8685DE12}"/>
              </a:ext>
            </a:extLst>
          </p:cNvPr>
          <p:cNvSpPr txBox="1"/>
          <p:nvPr/>
        </p:nvSpPr>
        <p:spPr>
          <a:xfrm>
            <a:off x="2434603" y="3628568"/>
            <a:ext cx="2075940"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MONTGOMERY COUNTY</a:t>
            </a:r>
          </a:p>
          <a:p>
            <a:pPr algn="ctr"/>
            <a:endParaRPr lang="en-US" sz="1400" b="1" dirty="0">
              <a:solidFill>
                <a:schemeClr val="bg1"/>
              </a:solidFill>
            </a:endParaRPr>
          </a:p>
        </p:txBody>
      </p:sp>
      <p:cxnSp>
        <p:nvCxnSpPr>
          <p:cNvPr id="25" name="Straight Connector 24">
            <a:extLst>
              <a:ext uri="{FF2B5EF4-FFF2-40B4-BE49-F238E27FC236}">
                <a16:creationId xmlns:a16="http://schemas.microsoft.com/office/drawing/2014/main" id="{DC7B78F7-B8D8-48E0-9062-004B8A0B6D86}"/>
              </a:ext>
            </a:extLst>
          </p:cNvPr>
          <p:cNvCxnSpPr>
            <a:cxnSpLocks/>
          </p:cNvCxnSpPr>
          <p:nvPr/>
        </p:nvCxnSpPr>
        <p:spPr>
          <a:xfrm>
            <a:off x="2971800" y="4391244"/>
            <a:ext cx="61722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C1E75F8-3784-4897-97ED-F0042DB3DA41}"/>
              </a:ext>
            </a:extLst>
          </p:cNvPr>
          <p:cNvGrpSpPr/>
          <p:nvPr/>
        </p:nvGrpSpPr>
        <p:grpSpPr>
          <a:xfrm>
            <a:off x="5130131" y="2259822"/>
            <a:ext cx="1931737" cy="1931737"/>
            <a:chOff x="3592801" y="1470603"/>
            <a:chExt cx="1958397" cy="1958397"/>
          </a:xfrm>
        </p:grpSpPr>
        <p:sp>
          <p:nvSpPr>
            <p:cNvPr id="29" name="Oval 28">
              <a:extLst>
                <a:ext uri="{FF2B5EF4-FFF2-40B4-BE49-F238E27FC236}">
                  <a16:creationId xmlns:a16="http://schemas.microsoft.com/office/drawing/2014/main" id="{C548801D-DC27-45D5-880F-A0A1594DE4D5}"/>
                </a:ext>
              </a:extLst>
            </p:cNvPr>
            <p:cNvSpPr/>
            <p:nvPr/>
          </p:nvSpPr>
          <p:spPr bwMode="auto">
            <a:xfrm>
              <a:off x="3592801" y="1470603"/>
              <a:ext cx="1958397" cy="1958397"/>
            </a:xfrm>
            <a:prstGeom prst="ellipse">
              <a:avLst/>
            </a:prstGeom>
            <a:solidFill>
              <a:schemeClr val="accent1">
                <a:lumMod val="50000"/>
              </a:schemeClr>
            </a:solidFill>
            <a:ln w="57150" cap="flat">
              <a:solidFill>
                <a:schemeClr val="tx2">
                  <a:lumMod val="50000"/>
                </a:schemeClr>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0" name="TextBox 29">
              <a:extLst>
                <a:ext uri="{FF2B5EF4-FFF2-40B4-BE49-F238E27FC236}">
                  <a16:creationId xmlns:a16="http://schemas.microsoft.com/office/drawing/2014/main" id="{03D7C7AF-C49A-431F-8C08-B1FF132C50DE}"/>
                </a:ext>
              </a:extLst>
            </p:cNvPr>
            <p:cNvSpPr txBox="1"/>
            <p:nvPr/>
          </p:nvSpPr>
          <p:spPr>
            <a:xfrm>
              <a:off x="3886200" y="1940366"/>
              <a:ext cx="1371600" cy="1032930"/>
            </a:xfrm>
            <a:prstGeom prst="rect">
              <a:avLst/>
            </a:prstGeom>
            <a:noFill/>
            <a:ln>
              <a:noFill/>
            </a:ln>
          </p:spPr>
          <p:txBody>
            <a:bodyPr wrap="square" rtlCol="0">
              <a:spAutoFit/>
            </a:bodyPr>
            <a:lstStyle/>
            <a:p>
              <a:pPr algn="ctr">
                <a:lnSpc>
                  <a:spcPts val="1800"/>
                </a:lnSpc>
              </a:pPr>
              <a:r>
                <a:rPr lang="en-US" b="1" dirty="0">
                  <a:solidFill>
                    <a:schemeClr val="bg1"/>
                  </a:solidFill>
                </a:rPr>
                <a:t>ENERGIZED PUBLIC SPACES NETWORK</a:t>
              </a:r>
            </a:p>
          </p:txBody>
        </p:sp>
      </p:grpSp>
      <p:pic>
        <p:nvPicPr>
          <p:cNvPr id="4098" name="Picture 2" descr="Related image">
            <a:extLst>
              <a:ext uri="{FF2B5EF4-FFF2-40B4-BE49-F238E27FC236}">
                <a16:creationId xmlns:a16="http://schemas.microsoft.com/office/drawing/2014/main" id="{04A114C3-A641-4CCC-9616-AFC0BEDE76F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943536" y="4516784"/>
            <a:ext cx="2321298" cy="15482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F3AA051-D558-4DF6-B117-809045F2A931}"/>
              </a:ext>
            </a:extLst>
          </p:cNvPr>
          <p:cNvSpPr txBox="1"/>
          <p:nvPr/>
        </p:nvSpPr>
        <p:spPr>
          <a:xfrm>
            <a:off x="4931287" y="5663693"/>
            <a:ext cx="2333545"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STATE PARKS</a:t>
            </a:r>
          </a:p>
          <a:p>
            <a:pPr algn="ctr"/>
            <a:endParaRPr lang="en-US" sz="1400" b="1" dirty="0">
              <a:solidFill>
                <a:schemeClr val="bg1"/>
              </a:solidFill>
            </a:endParaRPr>
          </a:p>
        </p:txBody>
      </p:sp>
      <p:pic>
        <p:nvPicPr>
          <p:cNvPr id="4100" name="Picture 4" descr="Image result for MD STATE PARKS IN MONTGOMERY">
            <a:extLst>
              <a:ext uri="{FF2B5EF4-FFF2-40B4-BE49-F238E27FC236}">
                <a16:creationId xmlns:a16="http://schemas.microsoft.com/office/drawing/2014/main" id="{ECBB4873-F3C9-4848-8543-9695CB7580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52240" y="4516784"/>
            <a:ext cx="2325652" cy="15349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EA9EC3F-879C-4341-B3EF-9AFC7B3DFB11}"/>
              </a:ext>
            </a:extLst>
          </p:cNvPr>
          <p:cNvSpPr txBox="1"/>
          <p:nvPr/>
        </p:nvSpPr>
        <p:spPr>
          <a:xfrm>
            <a:off x="8042159" y="5671188"/>
            <a:ext cx="2333544" cy="523220"/>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chemeClr val="bg1"/>
                </a:solidFill>
              </a:rPr>
              <a:t>NATIONAL PARKS</a:t>
            </a:r>
          </a:p>
          <a:p>
            <a:pPr algn="ctr"/>
            <a:endParaRPr lang="en-US" sz="1400" b="1" dirty="0">
              <a:solidFill>
                <a:schemeClr val="bg1"/>
              </a:solidFill>
            </a:endParaRPr>
          </a:p>
        </p:txBody>
      </p:sp>
    </p:spTree>
    <p:extLst>
      <p:ext uri="{BB962C8B-B14F-4D97-AF65-F5344CB8AC3E}">
        <p14:creationId xmlns:p14="http://schemas.microsoft.com/office/powerpoint/2010/main" val="3985564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rgbClr val="2B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1911347"/>
            <a:ext cx="12191999" cy="1371600"/>
          </a:xfrm>
        </p:spPr>
        <p:txBody>
          <a:bodyPr/>
          <a:lstStyle/>
          <a:p>
            <a:pPr algn="ctr"/>
            <a:r>
              <a:rPr lang="en-US" dirty="0">
                <a:solidFill>
                  <a:schemeClr val="bg1"/>
                </a:solidFill>
              </a:rPr>
              <a:t>Eps study area</a:t>
            </a:r>
            <a:br>
              <a:rPr lang="en-US" dirty="0">
                <a:solidFill>
                  <a:schemeClr val="bg1"/>
                </a:solidFill>
              </a:rPr>
            </a:br>
            <a:r>
              <a:rPr lang="en-US" dirty="0">
                <a:solidFill>
                  <a:schemeClr val="bg1"/>
                </a:solidFill>
              </a:rPr>
              <a:t>Preliminary results</a:t>
            </a:r>
          </a:p>
        </p:txBody>
      </p:sp>
    </p:spTree>
    <p:extLst>
      <p:ext uri="{BB962C8B-B14F-4D97-AF65-F5344CB8AC3E}">
        <p14:creationId xmlns:p14="http://schemas.microsoft.com/office/powerpoint/2010/main" val="175152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6208C-AE5D-4CBF-9BC3-7C97B05D260B}"/>
              </a:ext>
            </a:extLst>
          </p:cNvPr>
          <p:cNvSpPr>
            <a:spLocks noGrp="1"/>
          </p:cNvSpPr>
          <p:nvPr>
            <p:ph type="title"/>
          </p:nvPr>
        </p:nvSpPr>
        <p:spPr/>
        <p:txBody>
          <a:bodyPr/>
          <a:lstStyle/>
          <a:p>
            <a:r>
              <a:rPr lang="en-US" dirty="0"/>
              <a:t>Outline </a:t>
            </a:r>
          </a:p>
        </p:txBody>
      </p:sp>
      <p:sp>
        <p:nvSpPr>
          <p:cNvPr id="6" name="Text Placeholder 5">
            <a:extLst>
              <a:ext uri="{FF2B5EF4-FFF2-40B4-BE49-F238E27FC236}">
                <a16:creationId xmlns:a16="http://schemas.microsoft.com/office/drawing/2014/main" id="{B5CA2FA8-88CF-4440-99ED-123DEBC1D41E}"/>
              </a:ext>
            </a:extLst>
          </p:cNvPr>
          <p:cNvSpPr>
            <a:spLocks noGrp="1"/>
          </p:cNvSpPr>
          <p:nvPr>
            <p:ph type="body" sz="quarter" idx="10"/>
          </p:nvPr>
        </p:nvSpPr>
        <p:spPr>
          <a:xfrm>
            <a:off x="304800" y="1600200"/>
            <a:ext cx="11887200" cy="4800600"/>
          </a:xfrm>
        </p:spPr>
        <p:txBody>
          <a:bodyPr/>
          <a:lstStyle/>
          <a:p>
            <a:pPr marL="742950" indent="-742950">
              <a:lnSpc>
                <a:spcPct val="150000"/>
              </a:lnSpc>
              <a:spcBef>
                <a:spcPts val="600"/>
              </a:spcBef>
              <a:spcAft>
                <a:spcPts val="600"/>
              </a:spcAft>
              <a:buFont typeface="+mj-lt"/>
              <a:buAutoNum type="arabicPeriod"/>
            </a:pPr>
            <a:r>
              <a:rPr lang="en-US" sz="3200" b="1" dirty="0"/>
              <a:t>Health Overview </a:t>
            </a:r>
          </a:p>
          <a:p>
            <a:pPr marL="742950" indent="-742950">
              <a:lnSpc>
                <a:spcPct val="150000"/>
              </a:lnSpc>
              <a:spcBef>
                <a:spcPts val="600"/>
              </a:spcBef>
              <a:spcAft>
                <a:spcPts val="600"/>
              </a:spcAft>
              <a:buFont typeface="+mj-lt"/>
              <a:buAutoNum type="arabicPeriod"/>
            </a:pPr>
            <a:r>
              <a:rPr lang="en-US" sz="3200" b="1" dirty="0"/>
              <a:t>Park Rx Program</a:t>
            </a:r>
          </a:p>
          <a:p>
            <a:pPr marL="742950" indent="-742950">
              <a:lnSpc>
                <a:spcPct val="150000"/>
              </a:lnSpc>
              <a:spcBef>
                <a:spcPts val="600"/>
              </a:spcBef>
              <a:spcAft>
                <a:spcPts val="600"/>
              </a:spcAft>
              <a:buFont typeface="+mj-lt"/>
              <a:buAutoNum type="arabicPeriod"/>
            </a:pPr>
            <a:r>
              <a:rPr lang="en-US" sz="3200" b="1" dirty="0"/>
              <a:t>Montgomery Parks’ Energized Public Spaces (EPS) Plan Outcomes</a:t>
            </a:r>
          </a:p>
          <a:p>
            <a:pPr marL="742950" indent="-742950">
              <a:lnSpc>
                <a:spcPct val="150000"/>
              </a:lnSpc>
              <a:spcBef>
                <a:spcPts val="600"/>
              </a:spcBef>
              <a:spcAft>
                <a:spcPts val="600"/>
              </a:spcAft>
              <a:buFont typeface="+mj-lt"/>
              <a:buAutoNum type="arabicPeriod"/>
            </a:pPr>
            <a:r>
              <a:rPr lang="en-US" sz="3200" b="1" dirty="0"/>
              <a:t>EPS Plan: How we did it?</a:t>
            </a:r>
          </a:p>
          <a:p>
            <a:pPr marL="742950" indent="-742950">
              <a:lnSpc>
                <a:spcPct val="150000"/>
              </a:lnSpc>
              <a:spcBef>
                <a:spcPts val="600"/>
              </a:spcBef>
              <a:spcAft>
                <a:spcPts val="600"/>
              </a:spcAft>
              <a:buFont typeface="+mj-lt"/>
              <a:buAutoNum type="arabicPeriod"/>
            </a:pPr>
            <a:r>
              <a:rPr lang="en-US" sz="3200" b="1" dirty="0"/>
              <a:t>Debate/Q&amp;A</a:t>
            </a:r>
          </a:p>
        </p:txBody>
      </p:sp>
    </p:spTree>
    <p:extLst>
      <p:ext uri="{BB962C8B-B14F-4D97-AF65-F5344CB8AC3E}">
        <p14:creationId xmlns:p14="http://schemas.microsoft.com/office/powerpoint/2010/main" val="3194892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FB7B6-20A0-484C-A77D-5A4C35623F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70"/>
          <a:stretch/>
        </p:blipFill>
        <p:spPr>
          <a:xfrm>
            <a:off x="5410200" y="-12848"/>
            <a:ext cx="6845808" cy="6912878"/>
          </a:xfrm>
          <a:prstGeom prst="rect">
            <a:avLst/>
          </a:prstGeom>
        </p:spPr>
      </p:pic>
      <p:sp>
        <p:nvSpPr>
          <p:cNvPr id="11" name="Text Placeholder 6">
            <a:extLst>
              <a:ext uri="{FF2B5EF4-FFF2-40B4-BE49-F238E27FC236}">
                <a16:creationId xmlns:a16="http://schemas.microsoft.com/office/drawing/2014/main" id="{29A507DE-B8E4-43C5-8544-F076A64EA907}"/>
              </a:ext>
            </a:extLst>
          </p:cNvPr>
          <p:cNvSpPr>
            <a:spLocks noGrp="1"/>
          </p:cNvSpPr>
          <p:nvPr>
            <p:ph type="body" sz="quarter" idx="10"/>
          </p:nvPr>
        </p:nvSpPr>
        <p:spPr>
          <a:xfrm>
            <a:off x="448810" y="5257800"/>
            <a:ext cx="4572000" cy="838200"/>
          </a:xfrm>
        </p:spPr>
        <p:txBody>
          <a:bodyPr/>
          <a:lstStyle/>
          <a:p>
            <a:pPr lvl="2"/>
            <a:r>
              <a:rPr lang="en-US" dirty="0"/>
              <a:t>Top 12 Deficit Clusters </a:t>
            </a:r>
          </a:p>
          <a:p>
            <a:pPr lvl="2"/>
            <a:r>
              <a:rPr lang="en-US" dirty="0"/>
              <a:t>EPS Study Area</a:t>
            </a:r>
          </a:p>
          <a:p>
            <a:pPr lvl="2"/>
            <a:r>
              <a:rPr lang="en-US" dirty="0"/>
              <a:t>Montgomery County</a:t>
            </a:r>
          </a:p>
        </p:txBody>
      </p:sp>
      <p:sp>
        <p:nvSpPr>
          <p:cNvPr id="12" name="Rectangle 11">
            <a:extLst>
              <a:ext uri="{FF2B5EF4-FFF2-40B4-BE49-F238E27FC236}">
                <a16:creationId xmlns:a16="http://schemas.microsoft.com/office/drawing/2014/main" id="{EB22313A-59BA-42ED-A97F-1FE048931941}"/>
              </a:ext>
            </a:extLst>
          </p:cNvPr>
          <p:cNvSpPr/>
          <p:nvPr/>
        </p:nvSpPr>
        <p:spPr>
          <a:xfrm>
            <a:off x="304800" y="5905720"/>
            <a:ext cx="457200" cy="282110"/>
          </a:xfrm>
          <a:prstGeom prst="rect">
            <a:avLst/>
          </a:prstGeom>
          <a:solidFill>
            <a:srgbClr val="B6B8C2"/>
          </a:solid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EF094CDC-D6D8-45FB-9C3E-0875BB28188B}"/>
              </a:ext>
            </a:extLst>
          </p:cNvPr>
          <p:cNvSpPr/>
          <p:nvPr/>
        </p:nvSpPr>
        <p:spPr>
          <a:xfrm>
            <a:off x="304800" y="5550804"/>
            <a:ext cx="457200" cy="282110"/>
          </a:xfrm>
          <a:prstGeom prst="rect">
            <a:avLst/>
          </a:prstGeom>
          <a:no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FC75D9B9-EEC0-4468-B7BC-00C1F235E010}"/>
              </a:ext>
            </a:extLst>
          </p:cNvPr>
          <p:cNvSpPr/>
          <p:nvPr/>
        </p:nvSpPr>
        <p:spPr>
          <a:xfrm>
            <a:off x="304800" y="5204290"/>
            <a:ext cx="457200" cy="282110"/>
          </a:xfrm>
          <a:prstGeom prst="rect">
            <a:avLst/>
          </a:prstGeom>
          <a:solidFill>
            <a:srgbClr val="DBDC9B"/>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4BD2EE6C-8BB3-4364-A529-C2393328A6E1}"/>
              </a:ext>
            </a:extLst>
          </p:cNvPr>
          <p:cNvSpPr txBox="1"/>
          <p:nvPr/>
        </p:nvSpPr>
        <p:spPr>
          <a:xfrm>
            <a:off x="5410200" y="550484"/>
            <a:ext cx="2209800" cy="381000"/>
          </a:xfrm>
          <a:prstGeom prst="rect">
            <a:avLst/>
          </a:prstGeom>
          <a:noFill/>
        </p:spPr>
        <p:txBody>
          <a:bodyPr wrap="square" rtlCol="0">
            <a:spAutoFit/>
          </a:bodyPr>
          <a:lstStyle/>
          <a:p>
            <a:r>
              <a:rPr lang="en-US" dirty="0"/>
              <a:t>Germantown</a:t>
            </a:r>
          </a:p>
        </p:txBody>
      </p:sp>
      <p:sp>
        <p:nvSpPr>
          <p:cNvPr id="17" name="TextBox 16">
            <a:extLst>
              <a:ext uri="{FF2B5EF4-FFF2-40B4-BE49-F238E27FC236}">
                <a16:creationId xmlns:a16="http://schemas.microsoft.com/office/drawing/2014/main" id="{AE8DA6DA-BCEA-4B73-88C2-80289F87B671}"/>
              </a:ext>
            </a:extLst>
          </p:cNvPr>
          <p:cNvSpPr txBox="1"/>
          <p:nvPr/>
        </p:nvSpPr>
        <p:spPr>
          <a:xfrm>
            <a:off x="9613125" y="3886200"/>
            <a:ext cx="2209800" cy="381000"/>
          </a:xfrm>
          <a:prstGeom prst="rect">
            <a:avLst/>
          </a:prstGeom>
          <a:noFill/>
        </p:spPr>
        <p:txBody>
          <a:bodyPr wrap="square" rtlCol="0">
            <a:spAutoFit/>
          </a:bodyPr>
          <a:lstStyle/>
          <a:p>
            <a:r>
              <a:rPr lang="en-US" dirty="0"/>
              <a:t>White Oak</a:t>
            </a:r>
          </a:p>
        </p:txBody>
      </p:sp>
      <p:sp>
        <p:nvSpPr>
          <p:cNvPr id="19" name="TextBox 18">
            <a:extLst>
              <a:ext uri="{FF2B5EF4-FFF2-40B4-BE49-F238E27FC236}">
                <a16:creationId xmlns:a16="http://schemas.microsoft.com/office/drawing/2014/main" id="{81C5D34E-A39A-4AEF-A500-D1EF2E5F2D84}"/>
              </a:ext>
            </a:extLst>
          </p:cNvPr>
          <p:cNvSpPr txBox="1"/>
          <p:nvPr/>
        </p:nvSpPr>
        <p:spPr>
          <a:xfrm>
            <a:off x="10000727" y="5337931"/>
            <a:ext cx="2209800" cy="381000"/>
          </a:xfrm>
          <a:prstGeom prst="rect">
            <a:avLst/>
          </a:prstGeom>
          <a:noFill/>
        </p:spPr>
        <p:txBody>
          <a:bodyPr wrap="square" rtlCol="0">
            <a:spAutoFit/>
          </a:bodyPr>
          <a:lstStyle/>
          <a:p>
            <a:r>
              <a:rPr lang="en-US" dirty="0"/>
              <a:t>Silver Spring</a:t>
            </a:r>
          </a:p>
        </p:txBody>
      </p:sp>
      <p:sp>
        <p:nvSpPr>
          <p:cNvPr id="20" name="TextBox 19">
            <a:extLst>
              <a:ext uri="{FF2B5EF4-FFF2-40B4-BE49-F238E27FC236}">
                <a16:creationId xmlns:a16="http://schemas.microsoft.com/office/drawing/2014/main" id="{5AB7E370-C532-451C-A7ED-C95A5DC7F890}"/>
              </a:ext>
            </a:extLst>
          </p:cNvPr>
          <p:cNvSpPr txBox="1"/>
          <p:nvPr/>
        </p:nvSpPr>
        <p:spPr>
          <a:xfrm>
            <a:off x="8438625" y="5720529"/>
            <a:ext cx="2209800" cy="381000"/>
          </a:xfrm>
          <a:prstGeom prst="rect">
            <a:avLst/>
          </a:prstGeom>
          <a:noFill/>
        </p:spPr>
        <p:txBody>
          <a:bodyPr wrap="square" rtlCol="0">
            <a:spAutoFit/>
          </a:bodyPr>
          <a:lstStyle/>
          <a:p>
            <a:r>
              <a:rPr lang="en-US" dirty="0"/>
              <a:t>Bethesda</a:t>
            </a:r>
          </a:p>
        </p:txBody>
      </p:sp>
      <p:sp>
        <p:nvSpPr>
          <p:cNvPr id="22" name="TextBox 21">
            <a:extLst>
              <a:ext uri="{FF2B5EF4-FFF2-40B4-BE49-F238E27FC236}">
                <a16:creationId xmlns:a16="http://schemas.microsoft.com/office/drawing/2014/main" id="{09DFCBA2-671A-4239-9480-007E70CAC5E6}"/>
              </a:ext>
            </a:extLst>
          </p:cNvPr>
          <p:cNvSpPr txBox="1"/>
          <p:nvPr/>
        </p:nvSpPr>
        <p:spPr>
          <a:xfrm>
            <a:off x="6151308" y="3844748"/>
            <a:ext cx="2209800" cy="646331"/>
          </a:xfrm>
          <a:prstGeom prst="rect">
            <a:avLst/>
          </a:prstGeom>
          <a:noFill/>
        </p:spPr>
        <p:txBody>
          <a:bodyPr wrap="square" rtlCol="0">
            <a:spAutoFit/>
          </a:bodyPr>
          <a:lstStyle/>
          <a:p>
            <a:r>
              <a:rPr lang="en-US" dirty="0"/>
              <a:t>Montgomery Square/Potomac</a:t>
            </a:r>
          </a:p>
        </p:txBody>
      </p:sp>
      <p:sp>
        <p:nvSpPr>
          <p:cNvPr id="23" name="TextBox 22">
            <a:extLst>
              <a:ext uri="{FF2B5EF4-FFF2-40B4-BE49-F238E27FC236}">
                <a16:creationId xmlns:a16="http://schemas.microsoft.com/office/drawing/2014/main" id="{B8392040-5965-4001-B192-D6070572130A}"/>
              </a:ext>
            </a:extLst>
          </p:cNvPr>
          <p:cNvSpPr txBox="1"/>
          <p:nvPr/>
        </p:nvSpPr>
        <p:spPr>
          <a:xfrm>
            <a:off x="7925285" y="3601115"/>
            <a:ext cx="2209800" cy="381000"/>
          </a:xfrm>
          <a:prstGeom prst="rect">
            <a:avLst/>
          </a:prstGeom>
          <a:noFill/>
        </p:spPr>
        <p:txBody>
          <a:bodyPr wrap="square" rtlCol="0">
            <a:spAutoFit/>
          </a:bodyPr>
          <a:lstStyle/>
          <a:p>
            <a:r>
              <a:rPr lang="en-US" dirty="0"/>
              <a:t>White Flint </a:t>
            </a:r>
          </a:p>
        </p:txBody>
      </p:sp>
      <p:sp>
        <p:nvSpPr>
          <p:cNvPr id="24" name="TextBox 23">
            <a:extLst>
              <a:ext uri="{FF2B5EF4-FFF2-40B4-BE49-F238E27FC236}">
                <a16:creationId xmlns:a16="http://schemas.microsoft.com/office/drawing/2014/main" id="{9BB67745-2927-4871-B7E5-A3F60DD6648D}"/>
              </a:ext>
            </a:extLst>
          </p:cNvPr>
          <p:cNvSpPr txBox="1"/>
          <p:nvPr/>
        </p:nvSpPr>
        <p:spPr>
          <a:xfrm>
            <a:off x="8848464" y="2785677"/>
            <a:ext cx="2209800" cy="381000"/>
          </a:xfrm>
          <a:prstGeom prst="rect">
            <a:avLst/>
          </a:prstGeom>
          <a:noFill/>
        </p:spPr>
        <p:txBody>
          <a:bodyPr wrap="square" rtlCol="0">
            <a:spAutoFit/>
          </a:bodyPr>
          <a:lstStyle/>
          <a:p>
            <a:r>
              <a:rPr lang="en-US" dirty="0"/>
              <a:t>Aspen Hill</a:t>
            </a:r>
          </a:p>
        </p:txBody>
      </p:sp>
      <p:sp>
        <p:nvSpPr>
          <p:cNvPr id="25" name="TextBox 24">
            <a:extLst>
              <a:ext uri="{FF2B5EF4-FFF2-40B4-BE49-F238E27FC236}">
                <a16:creationId xmlns:a16="http://schemas.microsoft.com/office/drawing/2014/main" id="{81C012DF-4CF5-481D-99FE-95E495E5FB60}"/>
              </a:ext>
            </a:extLst>
          </p:cNvPr>
          <p:cNvSpPr txBox="1"/>
          <p:nvPr/>
        </p:nvSpPr>
        <p:spPr>
          <a:xfrm>
            <a:off x="4495800" y="2905168"/>
            <a:ext cx="2209800" cy="646331"/>
          </a:xfrm>
          <a:prstGeom prst="rect">
            <a:avLst/>
          </a:prstGeom>
          <a:noFill/>
        </p:spPr>
        <p:txBody>
          <a:bodyPr wrap="square" rtlCol="0">
            <a:spAutoFit/>
          </a:bodyPr>
          <a:lstStyle/>
          <a:p>
            <a:pPr algn="r"/>
            <a:r>
              <a:rPr lang="en-US" dirty="0"/>
              <a:t>North </a:t>
            </a:r>
          </a:p>
          <a:p>
            <a:pPr algn="r"/>
            <a:r>
              <a:rPr lang="en-US" dirty="0"/>
              <a:t>Potomac</a:t>
            </a:r>
          </a:p>
        </p:txBody>
      </p:sp>
      <p:sp>
        <p:nvSpPr>
          <p:cNvPr id="26" name="TextBox 25">
            <a:extLst>
              <a:ext uri="{FF2B5EF4-FFF2-40B4-BE49-F238E27FC236}">
                <a16:creationId xmlns:a16="http://schemas.microsoft.com/office/drawing/2014/main" id="{D24E2E41-2154-40B3-8AC2-FA0B565F3724}"/>
              </a:ext>
            </a:extLst>
          </p:cNvPr>
          <p:cNvSpPr txBox="1"/>
          <p:nvPr/>
        </p:nvSpPr>
        <p:spPr>
          <a:xfrm>
            <a:off x="11284801" y="3658949"/>
            <a:ext cx="2209800" cy="646331"/>
          </a:xfrm>
          <a:prstGeom prst="rect">
            <a:avLst/>
          </a:prstGeom>
          <a:noFill/>
        </p:spPr>
        <p:txBody>
          <a:bodyPr wrap="square" rtlCol="0">
            <a:spAutoFit/>
          </a:bodyPr>
          <a:lstStyle/>
          <a:p>
            <a:r>
              <a:rPr lang="en-US" dirty="0"/>
              <a:t>Rolling </a:t>
            </a:r>
          </a:p>
          <a:p>
            <a:r>
              <a:rPr lang="en-US" dirty="0"/>
              <a:t>Acres</a:t>
            </a:r>
          </a:p>
        </p:txBody>
      </p:sp>
      <p:sp>
        <p:nvSpPr>
          <p:cNvPr id="27" name="Title 1">
            <a:extLst>
              <a:ext uri="{FF2B5EF4-FFF2-40B4-BE49-F238E27FC236}">
                <a16:creationId xmlns:a16="http://schemas.microsoft.com/office/drawing/2014/main" id="{C95C9D55-E2DE-451B-BF29-A30FE70C1388}"/>
              </a:ext>
            </a:extLst>
          </p:cNvPr>
          <p:cNvSpPr>
            <a:spLocks noGrp="1"/>
          </p:cNvSpPr>
          <p:nvPr>
            <p:ph type="title"/>
          </p:nvPr>
        </p:nvSpPr>
        <p:spPr>
          <a:xfrm>
            <a:off x="0" y="1533843"/>
            <a:ext cx="5029199" cy="1371600"/>
          </a:xfrm>
        </p:spPr>
        <p:txBody>
          <a:bodyPr/>
          <a:lstStyle/>
          <a:p>
            <a:r>
              <a:rPr lang="en-US" dirty="0"/>
              <a:t>Eps plan </a:t>
            </a:r>
            <a:br>
              <a:rPr lang="en-US" dirty="0"/>
            </a:br>
            <a:r>
              <a:rPr lang="en-US" dirty="0"/>
              <a:t>top 12 deficit clusters</a:t>
            </a:r>
          </a:p>
        </p:txBody>
      </p:sp>
      <p:sp>
        <p:nvSpPr>
          <p:cNvPr id="31" name="TextBox 30">
            <a:extLst>
              <a:ext uri="{FF2B5EF4-FFF2-40B4-BE49-F238E27FC236}">
                <a16:creationId xmlns:a16="http://schemas.microsoft.com/office/drawing/2014/main" id="{36B2BDCA-12B1-41DF-AB53-2B7C39E4AC34}"/>
              </a:ext>
            </a:extLst>
          </p:cNvPr>
          <p:cNvSpPr txBox="1"/>
          <p:nvPr/>
        </p:nvSpPr>
        <p:spPr>
          <a:xfrm>
            <a:off x="7476864" y="6528245"/>
            <a:ext cx="4724400" cy="307777"/>
          </a:xfrm>
          <a:prstGeom prst="rect">
            <a:avLst/>
          </a:prstGeom>
          <a:noFill/>
        </p:spPr>
        <p:txBody>
          <a:bodyPr wrap="square" rtlCol="0">
            <a:spAutoFit/>
          </a:bodyPr>
          <a:lstStyle/>
          <a:p>
            <a:pPr algn="r"/>
            <a:r>
              <a:rPr lang="en-US" sz="1400" dirty="0"/>
              <a:t>* Graphics represent preliminary results</a:t>
            </a:r>
          </a:p>
        </p:txBody>
      </p:sp>
      <p:sp>
        <p:nvSpPr>
          <p:cNvPr id="28" name="TextBox 27">
            <a:extLst>
              <a:ext uri="{FF2B5EF4-FFF2-40B4-BE49-F238E27FC236}">
                <a16:creationId xmlns:a16="http://schemas.microsoft.com/office/drawing/2014/main" id="{AC21BD3B-9803-47A1-B3D4-927751D10494}"/>
              </a:ext>
            </a:extLst>
          </p:cNvPr>
          <p:cNvSpPr txBox="1"/>
          <p:nvPr/>
        </p:nvSpPr>
        <p:spPr>
          <a:xfrm>
            <a:off x="8791966" y="4431268"/>
            <a:ext cx="2209800" cy="369332"/>
          </a:xfrm>
          <a:prstGeom prst="rect">
            <a:avLst/>
          </a:prstGeom>
          <a:noFill/>
        </p:spPr>
        <p:txBody>
          <a:bodyPr wrap="square" rtlCol="0">
            <a:spAutoFit/>
          </a:bodyPr>
          <a:lstStyle/>
          <a:p>
            <a:r>
              <a:rPr lang="en-US" dirty="0"/>
              <a:t>Grosvenor</a:t>
            </a:r>
          </a:p>
        </p:txBody>
      </p:sp>
    </p:spTree>
    <p:extLst>
      <p:ext uri="{BB962C8B-B14F-4D97-AF65-F5344CB8AC3E}">
        <p14:creationId xmlns:p14="http://schemas.microsoft.com/office/powerpoint/2010/main" val="1523703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 y="1097622"/>
            <a:ext cx="3962400" cy="1371600"/>
          </a:xfrm>
        </p:spPr>
        <p:txBody>
          <a:bodyPr/>
          <a:lstStyle/>
          <a:p>
            <a:r>
              <a:rPr lang="en-US" dirty="0"/>
              <a:t>Eps plan</a:t>
            </a:r>
            <a:br>
              <a:rPr lang="en-US" dirty="0"/>
            </a:br>
            <a:r>
              <a:rPr lang="en-US" dirty="0"/>
              <a:t>County</a:t>
            </a:r>
            <a:br>
              <a:rPr lang="en-US" dirty="0"/>
            </a:br>
            <a:endParaRPr lang="en-US" dirty="0"/>
          </a:p>
        </p:txBody>
      </p:sp>
      <p:pic>
        <p:nvPicPr>
          <p:cNvPr id="4" name="Picture 3">
            <a:extLst>
              <a:ext uri="{FF2B5EF4-FFF2-40B4-BE49-F238E27FC236}">
                <a16:creationId xmlns:a16="http://schemas.microsoft.com/office/drawing/2014/main" id="{AA3A1A1D-379B-47AE-B33B-56BFDA0250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70"/>
          <a:stretch/>
        </p:blipFill>
        <p:spPr>
          <a:xfrm>
            <a:off x="5410199" y="-16184"/>
            <a:ext cx="6845807" cy="6912878"/>
          </a:xfrm>
          <a:prstGeom prst="rect">
            <a:avLst/>
          </a:prstGeom>
        </p:spPr>
      </p:pic>
      <p:sp>
        <p:nvSpPr>
          <p:cNvPr id="10" name="Text Placeholder 6">
            <a:extLst>
              <a:ext uri="{FF2B5EF4-FFF2-40B4-BE49-F238E27FC236}">
                <a16:creationId xmlns:a16="http://schemas.microsoft.com/office/drawing/2014/main" id="{C41B72DA-08E3-4D3B-8084-3D6F7828C03F}"/>
              </a:ext>
            </a:extLst>
          </p:cNvPr>
          <p:cNvSpPr>
            <a:spLocks noGrp="1"/>
          </p:cNvSpPr>
          <p:nvPr>
            <p:ph type="body" sz="quarter" idx="10"/>
          </p:nvPr>
        </p:nvSpPr>
        <p:spPr>
          <a:xfrm>
            <a:off x="457200" y="5985823"/>
            <a:ext cx="3657600" cy="510710"/>
          </a:xfrm>
        </p:spPr>
        <p:txBody>
          <a:bodyPr/>
          <a:lstStyle/>
          <a:p>
            <a:pPr lvl="2"/>
            <a:r>
              <a:rPr lang="en-US" dirty="0"/>
              <a:t>Montgomery County</a:t>
            </a:r>
          </a:p>
        </p:txBody>
      </p:sp>
      <p:sp>
        <p:nvSpPr>
          <p:cNvPr id="8" name="Rectangle 7">
            <a:extLst>
              <a:ext uri="{FF2B5EF4-FFF2-40B4-BE49-F238E27FC236}">
                <a16:creationId xmlns:a16="http://schemas.microsoft.com/office/drawing/2014/main" id="{200F1B81-533D-4956-A24E-36EB5964F5CF}"/>
              </a:ext>
            </a:extLst>
          </p:cNvPr>
          <p:cNvSpPr/>
          <p:nvPr/>
        </p:nvSpPr>
        <p:spPr>
          <a:xfrm>
            <a:off x="304800" y="5907673"/>
            <a:ext cx="457200" cy="282110"/>
          </a:xfrm>
          <a:prstGeom prst="rect">
            <a:avLst/>
          </a:prstGeom>
          <a:solidFill>
            <a:srgbClr val="B7B9C4"/>
          </a:solid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Graphic 31">
            <a:extLst>
              <a:ext uri="{FF2B5EF4-FFF2-40B4-BE49-F238E27FC236}">
                <a16:creationId xmlns:a16="http://schemas.microsoft.com/office/drawing/2014/main" id="{4D86E9FF-45F4-4926-BA64-62C899299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3936" y="-721540"/>
            <a:ext cx="6656642" cy="6846380"/>
          </a:xfrm>
          <a:prstGeom prst="rect">
            <a:avLst/>
          </a:prstGeom>
        </p:spPr>
      </p:pic>
    </p:spTree>
    <p:extLst>
      <p:ext uri="{BB962C8B-B14F-4D97-AF65-F5344CB8AC3E}">
        <p14:creationId xmlns:p14="http://schemas.microsoft.com/office/powerpoint/2010/main" val="33782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1097622"/>
            <a:ext cx="4495799" cy="1371600"/>
          </a:xfrm>
        </p:spPr>
        <p:txBody>
          <a:bodyPr/>
          <a:lstStyle/>
          <a:p>
            <a:r>
              <a:rPr lang="en-US" dirty="0"/>
              <a:t>Eps plan</a:t>
            </a:r>
            <a:br>
              <a:rPr lang="en-US" dirty="0"/>
            </a:br>
            <a:r>
              <a:rPr lang="en-US" dirty="0"/>
              <a:t>study area</a:t>
            </a:r>
            <a:br>
              <a:rPr lang="en-US" dirty="0"/>
            </a:br>
            <a:endParaRPr lang="en-US" dirty="0"/>
          </a:p>
        </p:txBody>
      </p:sp>
      <p:sp>
        <p:nvSpPr>
          <p:cNvPr id="7" name="Text Placeholder 6">
            <a:extLst>
              <a:ext uri="{FF2B5EF4-FFF2-40B4-BE49-F238E27FC236}">
                <a16:creationId xmlns:a16="http://schemas.microsoft.com/office/drawing/2014/main" id="{C8EAC8A5-F58C-453D-8ECF-CED5A29AA96E}"/>
              </a:ext>
            </a:extLst>
          </p:cNvPr>
          <p:cNvSpPr>
            <a:spLocks noGrp="1"/>
          </p:cNvSpPr>
          <p:nvPr>
            <p:ph type="body" sz="quarter" idx="10"/>
          </p:nvPr>
        </p:nvSpPr>
        <p:spPr>
          <a:xfrm>
            <a:off x="457200" y="5627076"/>
            <a:ext cx="3657600" cy="838200"/>
          </a:xfrm>
        </p:spPr>
        <p:txBody>
          <a:bodyPr/>
          <a:lstStyle/>
          <a:p>
            <a:pPr lvl="2"/>
            <a:r>
              <a:rPr lang="en-US" dirty="0"/>
              <a:t>EPS Study Area</a:t>
            </a:r>
          </a:p>
          <a:p>
            <a:pPr lvl="2"/>
            <a:r>
              <a:rPr lang="en-US" dirty="0"/>
              <a:t>Montgomery County</a:t>
            </a:r>
          </a:p>
        </p:txBody>
      </p:sp>
      <p:pic>
        <p:nvPicPr>
          <p:cNvPr id="5" name="Picture 4">
            <a:extLst>
              <a:ext uri="{FF2B5EF4-FFF2-40B4-BE49-F238E27FC236}">
                <a16:creationId xmlns:a16="http://schemas.microsoft.com/office/drawing/2014/main" id="{794EEB62-BFE6-4A09-8AFD-67A4000F27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70"/>
          <a:stretch/>
        </p:blipFill>
        <p:spPr>
          <a:xfrm>
            <a:off x="5410199" y="-16184"/>
            <a:ext cx="6845807" cy="6912878"/>
          </a:xfrm>
          <a:prstGeom prst="rect">
            <a:avLst/>
          </a:prstGeom>
        </p:spPr>
      </p:pic>
      <p:sp>
        <p:nvSpPr>
          <p:cNvPr id="6" name="Rectangle 5">
            <a:extLst>
              <a:ext uri="{FF2B5EF4-FFF2-40B4-BE49-F238E27FC236}">
                <a16:creationId xmlns:a16="http://schemas.microsoft.com/office/drawing/2014/main" id="{93F6160A-E20C-409B-A5EF-4196AAA7F3A5}"/>
              </a:ext>
            </a:extLst>
          </p:cNvPr>
          <p:cNvSpPr/>
          <p:nvPr/>
        </p:nvSpPr>
        <p:spPr>
          <a:xfrm>
            <a:off x="304800" y="5905720"/>
            <a:ext cx="457200" cy="282110"/>
          </a:xfrm>
          <a:prstGeom prst="rect">
            <a:avLst/>
          </a:prstGeom>
          <a:solidFill>
            <a:srgbClr val="B6B8C2"/>
          </a:solid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C5C73B26-8651-4CE4-9B4E-E0000FF308F5}"/>
              </a:ext>
            </a:extLst>
          </p:cNvPr>
          <p:cNvSpPr/>
          <p:nvPr/>
        </p:nvSpPr>
        <p:spPr>
          <a:xfrm>
            <a:off x="304800" y="5547580"/>
            <a:ext cx="457200" cy="282110"/>
          </a:xfrm>
          <a:prstGeom prst="rect">
            <a:avLst/>
          </a:prstGeom>
          <a:no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Graphic 8">
            <a:extLst>
              <a:ext uri="{FF2B5EF4-FFF2-40B4-BE49-F238E27FC236}">
                <a16:creationId xmlns:a16="http://schemas.microsoft.com/office/drawing/2014/main" id="{F5D0CD8F-CF71-4AE3-A3EB-6E14AE52C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5399" y="-726262"/>
            <a:ext cx="6656642" cy="6846380"/>
          </a:xfrm>
          <a:prstGeom prst="rect">
            <a:avLst/>
          </a:prstGeom>
        </p:spPr>
      </p:pic>
    </p:spTree>
    <p:extLst>
      <p:ext uri="{BB962C8B-B14F-4D97-AF65-F5344CB8AC3E}">
        <p14:creationId xmlns:p14="http://schemas.microsoft.com/office/powerpoint/2010/main" val="4276866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 y="651165"/>
            <a:ext cx="3962400" cy="1371600"/>
          </a:xfrm>
        </p:spPr>
        <p:txBody>
          <a:bodyPr/>
          <a:lstStyle/>
          <a:p>
            <a:r>
              <a:rPr lang="en-US" dirty="0"/>
              <a:t>Eps plan deficits</a:t>
            </a:r>
          </a:p>
        </p:txBody>
      </p:sp>
      <p:sp>
        <p:nvSpPr>
          <p:cNvPr id="8" name="Text Placeholder 6">
            <a:extLst>
              <a:ext uri="{FF2B5EF4-FFF2-40B4-BE49-F238E27FC236}">
                <a16:creationId xmlns:a16="http://schemas.microsoft.com/office/drawing/2014/main" id="{321964A9-A62E-47B3-8E5C-C43169863955}"/>
              </a:ext>
            </a:extLst>
          </p:cNvPr>
          <p:cNvSpPr>
            <a:spLocks noGrp="1"/>
          </p:cNvSpPr>
          <p:nvPr>
            <p:ph type="body" sz="quarter" idx="10"/>
          </p:nvPr>
        </p:nvSpPr>
        <p:spPr>
          <a:xfrm>
            <a:off x="457200" y="5269529"/>
            <a:ext cx="4572000" cy="838200"/>
          </a:xfrm>
        </p:spPr>
        <p:txBody>
          <a:bodyPr/>
          <a:lstStyle/>
          <a:p>
            <a:pPr lvl="2"/>
            <a:r>
              <a:rPr lang="en-US" dirty="0"/>
              <a:t>Deficits/Shortage of Accessible Experiences</a:t>
            </a:r>
          </a:p>
          <a:p>
            <a:pPr lvl="2"/>
            <a:r>
              <a:rPr lang="en-US" dirty="0"/>
              <a:t>EPS Study Area</a:t>
            </a:r>
          </a:p>
          <a:p>
            <a:pPr lvl="2"/>
            <a:r>
              <a:rPr lang="en-US" dirty="0"/>
              <a:t>Montgomery County</a:t>
            </a:r>
          </a:p>
        </p:txBody>
      </p:sp>
      <p:sp>
        <p:nvSpPr>
          <p:cNvPr id="9" name="Rectangle 8">
            <a:extLst>
              <a:ext uri="{FF2B5EF4-FFF2-40B4-BE49-F238E27FC236}">
                <a16:creationId xmlns:a16="http://schemas.microsoft.com/office/drawing/2014/main" id="{E07ED05B-6B50-4F8E-9B15-335C525C2601}"/>
              </a:ext>
            </a:extLst>
          </p:cNvPr>
          <p:cNvSpPr/>
          <p:nvPr/>
        </p:nvSpPr>
        <p:spPr>
          <a:xfrm>
            <a:off x="304800" y="5905720"/>
            <a:ext cx="457200" cy="282110"/>
          </a:xfrm>
          <a:prstGeom prst="rect">
            <a:avLst/>
          </a:prstGeom>
          <a:solidFill>
            <a:srgbClr val="B6B8C2"/>
          </a:solid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FD53DA53-FFA4-44AA-9A5F-D7D7D269907C}"/>
              </a:ext>
            </a:extLst>
          </p:cNvPr>
          <p:cNvSpPr/>
          <p:nvPr/>
        </p:nvSpPr>
        <p:spPr>
          <a:xfrm>
            <a:off x="304800" y="5550804"/>
            <a:ext cx="457200" cy="282110"/>
          </a:xfrm>
          <a:prstGeom prst="rect">
            <a:avLst/>
          </a:prstGeom>
          <a:no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12D5C833-FC07-4496-926C-55742B049A48}"/>
              </a:ext>
            </a:extLst>
          </p:cNvPr>
          <p:cNvSpPr/>
          <p:nvPr/>
        </p:nvSpPr>
        <p:spPr>
          <a:xfrm>
            <a:off x="304800" y="5195888"/>
            <a:ext cx="457200" cy="282110"/>
          </a:xfrm>
          <a:prstGeom prst="rect">
            <a:avLst/>
          </a:prstGeom>
          <a:solidFill>
            <a:srgbClr val="C90F1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C082F5FA-C59D-4E86-B23D-4B30547321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70" t="365" b="1"/>
          <a:stretch/>
        </p:blipFill>
        <p:spPr>
          <a:xfrm>
            <a:off x="5410199" y="-2394"/>
            <a:ext cx="6845807" cy="6887623"/>
          </a:xfrm>
          <a:prstGeom prst="rect">
            <a:avLst/>
          </a:prstGeom>
        </p:spPr>
      </p:pic>
      <p:sp>
        <p:nvSpPr>
          <p:cNvPr id="3" name="TextBox 2">
            <a:extLst>
              <a:ext uri="{FF2B5EF4-FFF2-40B4-BE49-F238E27FC236}">
                <a16:creationId xmlns:a16="http://schemas.microsoft.com/office/drawing/2014/main" id="{3DE6264A-87B2-44A1-9ACF-CD66738A68E9}"/>
              </a:ext>
            </a:extLst>
          </p:cNvPr>
          <p:cNvSpPr txBox="1"/>
          <p:nvPr/>
        </p:nvSpPr>
        <p:spPr>
          <a:xfrm>
            <a:off x="7467600" y="6509195"/>
            <a:ext cx="4724400" cy="307777"/>
          </a:xfrm>
          <a:prstGeom prst="rect">
            <a:avLst/>
          </a:prstGeom>
          <a:noFill/>
        </p:spPr>
        <p:txBody>
          <a:bodyPr wrap="square" rtlCol="0">
            <a:spAutoFit/>
          </a:bodyPr>
          <a:lstStyle/>
          <a:p>
            <a:pPr algn="r"/>
            <a:r>
              <a:rPr lang="en-US" sz="1400" dirty="0"/>
              <a:t>* Graphics represent preliminary results</a:t>
            </a:r>
          </a:p>
        </p:txBody>
      </p:sp>
      <p:pic>
        <p:nvPicPr>
          <p:cNvPr id="14" name="Graphic 13">
            <a:extLst>
              <a:ext uri="{FF2B5EF4-FFF2-40B4-BE49-F238E27FC236}">
                <a16:creationId xmlns:a16="http://schemas.microsoft.com/office/drawing/2014/main" id="{692A4A67-D147-4BA8-944B-4B3ACA1E4A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1530" y="-762000"/>
            <a:ext cx="6696742" cy="6887623"/>
          </a:xfrm>
          <a:prstGeom prst="rect">
            <a:avLst/>
          </a:prstGeom>
        </p:spPr>
      </p:pic>
    </p:spTree>
    <p:extLst>
      <p:ext uri="{BB962C8B-B14F-4D97-AF65-F5344CB8AC3E}">
        <p14:creationId xmlns:p14="http://schemas.microsoft.com/office/powerpoint/2010/main" val="896349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651162"/>
            <a:ext cx="5029199" cy="1371600"/>
          </a:xfrm>
        </p:spPr>
        <p:txBody>
          <a:bodyPr/>
          <a:lstStyle/>
          <a:p>
            <a:r>
              <a:rPr lang="en-US" dirty="0"/>
              <a:t>Eps plan </a:t>
            </a:r>
            <a:br>
              <a:rPr lang="en-US" dirty="0"/>
            </a:br>
            <a:r>
              <a:rPr lang="en-US" dirty="0"/>
              <a:t>40 clusters</a:t>
            </a:r>
          </a:p>
        </p:txBody>
      </p:sp>
      <p:sp>
        <p:nvSpPr>
          <p:cNvPr id="7" name="Text Placeholder 6">
            <a:extLst>
              <a:ext uri="{FF2B5EF4-FFF2-40B4-BE49-F238E27FC236}">
                <a16:creationId xmlns:a16="http://schemas.microsoft.com/office/drawing/2014/main" id="{11F8DEAE-72F0-4A56-B480-15AA9161883C}"/>
              </a:ext>
            </a:extLst>
          </p:cNvPr>
          <p:cNvSpPr>
            <a:spLocks noGrp="1"/>
          </p:cNvSpPr>
          <p:nvPr>
            <p:ph type="body" sz="quarter" idx="10"/>
          </p:nvPr>
        </p:nvSpPr>
        <p:spPr>
          <a:xfrm>
            <a:off x="448810" y="4911055"/>
            <a:ext cx="4572000" cy="838200"/>
          </a:xfrm>
        </p:spPr>
        <p:txBody>
          <a:bodyPr/>
          <a:lstStyle/>
          <a:p>
            <a:pPr lvl="2"/>
            <a:r>
              <a:rPr lang="en-US" dirty="0"/>
              <a:t>Development Clusters (1 square-mile)</a:t>
            </a:r>
          </a:p>
          <a:p>
            <a:pPr lvl="2"/>
            <a:r>
              <a:rPr lang="en-US" dirty="0"/>
              <a:t>Deficits/Shortage of Accessible Experiences</a:t>
            </a:r>
          </a:p>
          <a:p>
            <a:pPr lvl="2"/>
            <a:r>
              <a:rPr lang="en-US" dirty="0"/>
              <a:t>EPS Study Area</a:t>
            </a:r>
          </a:p>
          <a:p>
            <a:pPr lvl="2"/>
            <a:r>
              <a:rPr lang="en-US" dirty="0"/>
              <a:t>Montgomery County</a:t>
            </a:r>
          </a:p>
        </p:txBody>
      </p:sp>
      <p:sp>
        <p:nvSpPr>
          <p:cNvPr id="8" name="Rectangle 7">
            <a:extLst>
              <a:ext uri="{FF2B5EF4-FFF2-40B4-BE49-F238E27FC236}">
                <a16:creationId xmlns:a16="http://schemas.microsoft.com/office/drawing/2014/main" id="{B227127B-0D55-4640-B55B-2B53AC59C5DE}"/>
              </a:ext>
            </a:extLst>
          </p:cNvPr>
          <p:cNvSpPr/>
          <p:nvPr/>
        </p:nvSpPr>
        <p:spPr>
          <a:xfrm>
            <a:off x="304800" y="5905720"/>
            <a:ext cx="457200" cy="282110"/>
          </a:xfrm>
          <a:prstGeom prst="rect">
            <a:avLst/>
          </a:prstGeom>
          <a:solidFill>
            <a:srgbClr val="B6B8C2"/>
          </a:solid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FEC40BC7-562B-4DDF-BEA2-16EDB6B7BCFC}"/>
              </a:ext>
            </a:extLst>
          </p:cNvPr>
          <p:cNvSpPr/>
          <p:nvPr/>
        </p:nvSpPr>
        <p:spPr>
          <a:xfrm>
            <a:off x="304800" y="5550804"/>
            <a:ext cx="457200" cy="282110"/>
          </a:xfrm>
          <a:prstGeom prst="rect">
            <a:avLst/>
          </a:prstGeom>
          <a:no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B58A1F02-AFE1-4642-A303-5D0287998B25}"/>
              </a:ext>
            </a:extLst>
          </p:cNvPr>
          <p:cNvSpPr/>
          <p:nvPr/>
        </p:nvSpPr>
        <p:spPr>
          <a:xfrm>
            <a:off x="304800" y="5195888"/>
            <a:ext cx="457200" cy="282110"/>
          </a:xfrm>
          <a:prstGeom prst="rect">
            <a:avLst/>
          </a:prstGeom>
          <a:solidFill>
            <a:srgbClr val="C90F1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F4679849-268A-468F-9430-C7853582EA4E}"/>
              </a:ext>
            </a:extLst>
          </p:cNvPr>
          <p:cNvSpPr/>
          <p:nvPr/>
        </p:nvSpPr>
        <p:spPr>
          <a:xfrm>
            <a:off x="304800" y="4818384"/>
            <a:ext cx="457200" cy="282110"/>
          </a:xfrm>
          <a:prstGeom prst="rect">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3F7AB7DC-2BA2-4358-8508-FB7373AA93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70"/>
          <a:stretch/>
        </p:blipFill>
        <p:spPr>
          <a:xfrm>
            <a:off x="5410200" y="-15146"/>
            <a:ext cx="6845808" cy="6912878"/>
          </a:xfrm>
          <a:prstGeom prst="rect">
            <a:avLst/>
          </a:prstGeom>
        </p:spPr>
      </p:pic>
      <p:sp>
        <p:nvSpPr>
          <p:cNvPr id="13" name="TextBox 12">
            <a:extLst>
              <a:ext uri="{FF2B5EF4-FFF2-40B4-BE49-F238E27FC236}">
                <a16:creationId xmlns:a16="http://schemas.microsoft.com/office/drawing/2014/main" id="{78833E04-43B9-4309-91C2-9A33F5244044}"/>
              </a:ext>
            </a:extLst>
          </p:cNvPr>
          <p:cNvSpPr txBox="1"/>
          <p:nvPr/>
        </p:nvSpPr>
        <p:spPr>
          <a:xfrm>
            <a:off x="7467600" y="6509195"/>
            <a:ext cx="4724400" cy="307777"/>
          </a:xfrm>
          <a:prstGeom prst="rect">
            <a:avLst/>
          </a:prstGeom>
          <a:noFill/>
        </p:spPr>
        <p:txBody>
          <a:bodyPr wrap="square" rtlCol="0">
            <a:spAutoFit/>
          </a:bodyPr>
          <a:lstStyle/>
          <a:p>
            <a:pPr algn="r"/>
            <a:r>
              <a:rPr lang="en-US" sz="1400" dirty="0"/>
              <a:t>* Graphics represent preliminary results</a:t>
            </a:r>
          </a:p>
        </p:txBody>
      </p:sp>
      <p:sp>
        <p:nvSpPr>
          <p:cNvPr id="3" name="TextBox 2">
            <a:extLst>
              <a:ext uri="{FF2B5EF4-FFF2-40B4-BE49-F238E27FC236}">
                <a16:creationId xmlns:a16="http://schemas.microsoft.com/office/drawing/2014/main" id="{0E7E04A9-4F87-4B77-8B48-11DEAD4ADA6B}"/>
              </a:ext>
            </a:extLst>
          </p:cNvPr>
          <p:cNvSpPr txBox="1"/>
          <p:nvPr/>
        </p:nvSpPr>
        <p:spPr>
          <a:xfrm>
            <a:off x="838200" y="2895600"/>
            <a:ext cx="2667000" cy="646331"/>
          </a:xfrm>
          <a:prstGeom prst="rect">
            <a:avLst/>
          </a:prstGeom>
          <a:noFill/>
        </p:spPr>
        <p:txBody>
          <a:bodyPr wrap="square" rtlCol="0">
            <a:spAutoFit/>
          </a:bodyPr>
          <a:lstStyle/>
          <a:p>
            <a:r>
              <a:rPr lang="en-US" dirty="0" err="1"/>
              <a:t>Pppt</a:t>
            </a:r>
            <a:r>
              <a:rPr lang="en-US" dirty="0"/>
              <a:t> layer that showcase the top 12</a:t>
            </a:r>
          </a:p>
        </p:txBody>
      </p:sp>
      <p:grpSp>
        <p:nvGrpSpPr>
          <p:cNvPr id="6" name="Group 5">
            <a:extLst>
              <a:ext uri="{FF2B5EF4-FFF2-40B4-BE49-F238E27FC236}">
                <a16:creationId xmlns:a16="http://schemas.microsoft.com/office/drawing/2014/main" id="{68C21EED-2735-473C-BAA5-5355F787C0D6}"/>
              </a:ext>
            </a:extLst>
          </p:cNvPr>
          <p:cNvGrpSpPr>
            <a:grpSpLocks noChangeAspect="1"/>
          </p:cNvGrpSpPr>
          <p:nvPr/>
        </p:nvGrpSpPr>
        <p:grpSpPr>
          <a:xfrm>
            <a:off x="5780317" y="926116"/>
            <a:ext cx="5588112" cy="4829825"/>
            <a:chOff x="5773682" y="951772"/>
            <a:chExt cx="5532784" cy="4782005"/>
          </a:xfrm>
        </p:grpSpPr>
        <p:sp>
          <p:nvSpPr>
            <p:cNvPr id="4" name="Rectangle 3">
              <a:extLst>
                <a:ext uri="{FF2B5EF4-FFF2-40B4-BE49-F238E27FC236}">
                  <a16:creationId xmlns:a16="http://schemas.microsoft.com/office/drawing/2014/main" id="{A27DAD22-134B-4531-97CD-46197BD36FEF}"/>
                </a:ext>
              </a:extLst>
            </p:cNvPr>
            <p:cNvSpPr/>
            <p:nvPr/>
          </p:nvSpPr>
          <p:spPr>
            <a:xfrm>
              <a:off x="8704663" y="5394722"/>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A2030E34-71FA-4CF5-8642-DCC112239E94}"/>
                </a:ext>
              </a:extLst>
            </p:cNvPr>
            <p:cNvSpPr/>
            <p:nvPr/>
          </p:nvSpPr>
          <p:spPr>
            <a:xfrm>
              <a:off x="9789318" y="5248276"/>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8D5FA717-541B-484F-8C32-D786425C2E06}"/>
                </a:ext>
              </a:extLst>
            </p:cNvPr>
            <p:cNvSpPr/>
            <p:nvPr/>
          </p:nvSpPr>
          <p:spPr>
            <a:xfrm rot="3180000">
              <a:off x="10490257" y="4203819"/>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DA47A01C-1F9B-4CB6-9F92-5BF16707EB88}"/>
                </a:ext>
              </a:extLst>
            </p:cNvPr>
            <p:cNvSpPr/>
            <p:nvPr/>
          </p:nvSpPr>
          <p:spPr>
            <a:xfrm>
              <a:off x="8539167" y="4501753"/>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85C739A7-E6DF-40B2-8711-6C6A7501A6EF}"/>
                </a:ext>
              </a:extLst>
            </p:cNvPr>
            <p:cNvSpPr/>
            <p:nvPr/>
          </p:nvSpPr>
          <p:spPr>
            <a:xfrm>
              <a:off x="8221269" y="3961209"/>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EE33ABB5-E14F-4380-B39B-146E6C768501}"/>
                </a:ext>
              </a:extLst>
            </p:cNvPr>
            <p:cNvSpPr/>
            <p:nvPr/>
          </p:nvSpPr>
          <p:spPr>
            <a:xfrm>
              <a:off x="7605710" y="3937394"/>
              <a:ext cx="272994" cy="285476"/>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0F52BA35-2C9F-4395-BA2C-2EEBA87339AE}"/>
                </a:ext>
              </a:extLst>
            </p:cNvPr>
            <p:cNvSpPr/>
            <p:nvPr/>
          </p:nvSpPr>
          <p:spPr>
            <a:xfrm rot="16200000">
              <a:off x="6749682" y="3076545"/>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967747CD-364E-47FA-BF03-E02B7470F306}"/>
                </a:ext>
              </a:extLst>
            </p:cNvPr>
            <p:cNvSpPr/>
            <p:nvPr/>
          </p:nvSpPr>
          <p:spPr>
            <a:xfrm rot="19920000">
              <a:off x="6122037" y="951772"/>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731E114A-632C-4C45-B5E4-DF82C152DFE0}"/>
                </a:ext>
              </a:extLst>
            </p:cNvPr>
            <p:cNvSpPr/>
            <p:nvPr/>
          </p:nvSpPr>
          <p:spPr>
            <a:xfrm>
              <a:off x="5773682" y="1322026"/>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65F0B192-8CBB-430E-8273-630950C66AEB}"/>
                </a:ext>
              </a:extLst>
            </p:cNvPr>
            <p:cNvSpPr/>
            <p:nvPr/>
          </p:nvSpPr>
          <p:spPr>
            <a:xfrm>
              <a:off x="8973828" y="3241018"/>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1583DBB6-0DCB-447A-B732-C16E4D7BA533}"/>
                </a:ext>
              </a:extLst>
            </p:cNvPr>
            <p:cNvSpPr/>
            <p:nvPr/>
          </p:nvSpPr>
          <p:spPr>
            <a:xfrm rot="18600000">
              <a:off x="11015066" y="4020282"/>
              <a:ext cx="243745" cy="33905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DD128E1D-2A3B-4546-B6AC-51D80601D0E9}"/>
                </a:ext>
              </a:extLst>
            </p:cNvPr>
            <p:cNvSpPr/>
            <p:nvPr/>
          </p:nvSpPr>
          <p:spPr>
            <a:xfrm rot="18600000">
              <a:off x="10624219" y="3930033"/>
              <a:ext cx="691381" cy="150585"/>
            </a:xfrm>
            <a:prstGeom prst="rect">
              <a:avLst/>
            </a:prstGeom>
            <a:solidFill>
              <a:srgbClr val="FFC000">
                <a:alpha val="50196"/>
              </a:srgb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7" name="Graphic 26">
            <a:extLst>
              <a:ext uri="{FF2B5EF4-FFF2-40B4-BE49-F238E27FC236}">
                <a16:creationId xmlns:a16="http://schemas.microsoft.com/office/drawing/2014/main" id="{B2F1BF6F-038E-4008-8AA3-8E0E6E272F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5399" y="-721540"/>
            <a:ext cx="6656642" cy="6846380"/>
          </a:xfrm>
          <a:prstGeom prst="rect">
            <a:avLst/>
          </a:prstGeom>
        </p:spPr>
      </p:pic>
    </p:spTree>
    <p:extLst>
      <p:ext uri="{BB962C8B-B14F-4D97-AF65-F5344CB8AC3E}">
        <p14:creationId xmlns:p14="http://schemas.microsoft.com/office/powerpoint/2010/main" val="17172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6AA7E3-6540-4901-B391-BD4E37AF0F34}"/>
              </a:ext>
            </a:extLst>
          </p:cNvPr>
          <p:cNvSpPr/>
          <p:nvPr/>
        </p:nvSpPr>
        <p:spPr>
          <a:xfrm>
            <a:off x="8171925" y="4953000"/>
            <a:ext cx="1276875" cy="1220788"/>
          </a:xfrm>
          <a:prstGeom prst="rect">
            <a:avLst/>
          </a:prstGeom>
          <a:noFill/>
          <a:ln w="28575">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DAC41004-9C1B-4213-85DD-D91894FD3812}"/>
              </a:ext>
            </a:extLst>
          </p:cNvPr>
          <p:cNvSpPr txBox="1"/>
          <p:nvPr/>
        </p:nvSpPr>
        <p:spPr>
          <a:xfrm>
            <a:off x="5889775" y="5282029"/>
            <a:ext cx="3117373" cy="461665"/>
          </a:xfrm>
          <a:prstGeom prst="rect">
            <a:avLst/>
          </a:prstGeom>
          <a:noFill/>
        </p:spPr>
        <p:txBody>
          <a:bodyPr wrap="square" rtlCol="0">
            <a:spAutoFit/>
          </a:bodyPr>
          <a:lstStyle/>
          <a:p>
            <a:r>
              <a:rPr lang="en-US" sz="2400" dirty="0">
                <a:solidFill>
                  <a:schemeClr val="bg1"/>
                </a:solidFill>
              </a:rPr>
              <a:t>3D Focused Area</a:t>
            </a:r>
          </a:p>
        </p:txBody>
      </p:sp>
      <p:sp>
        <p:nvSpPr>
          <p:cNvPr id="17" name="TextBox 16">
            <a:extLst>
              <a:ext uri="{FF2B5EF4-FFF2-40B4-BE49-F238E27FC236}">
                <a16:creationId xmlns:a16="http://schemas.microsoft.com/office/drawing/2014/main" id="{AE8DA6DA-BCEA-4B73-88C2-80289F87B671}"/>
              </a:ext>
            </a:extLst>
          </p:cNvPr>
          <p:cNvSpPr txBox="1"/>
          <p:nvPr/>
        </p:nvSpPr>
        <p:spPr>
          <a:xfrm>
            <a:off x="9613125" y="3886200"/>
            <a:ext cx="2209800" cy="381000"/>
          </a:xfrm>
          <a:prstGeom prst="rect">
            <a:avLst/>
          </a:prstGeom>
          <a:noFill/>
        </p:spPr>
        <p:txBody>
          <a:bodyPr wrap="square" rtlCol="0">
            <a:spAutoFit/>
          </a:bodyPr>
          <a:lstStyle/>
          <a:p>
            <a:r>
              <a:rPr lang="en-US" dirty="0"/>
              <a:t>White Oak</a:t>
            </a:r>
          </a:p>
        </p:txBody>
      </p:sp>
      <p:sp>
        <p:nvSpPr>
          <p:cNvPr id="19" name="TextBox 18">
            <a:extLst>
              <a:ext uri="{FF2B5EF4-FFF2-40B4-BE49-F238E27FC236}">
                <a16:creationId xmlns:a16="http://schemas.microsoft.com/office/drawing/2014/main" id="{81C5D34E-A39A-4AEF-A500-D1EF2E5F2D84}"/>
              </a:ext>
            </a:extLst>
          </p:cNvPr>
          <p:cNvSpPr txBox="1"/>
          <p:nvPr/>
        </p:nvSpPr>
        <p:spPr>
          <a:xfrm>
            <a:off x="10000727" y="5337931"/>
            <a:ext cx="2209800" cy="381000"/>
          </a:xfrm>
          <a:prstGeom prst="rect">
            <a:avLst/>
          </a:prstGeom>
          <a:noFill/>
        </p:spPr>
        <p:txBody>
          <a:bodyPr wrap="square" rtlCol="0">
            <a:spAutoFit/>
          </a:bodyPr>
          <a:lstStyle/>
          <a:p>
            <a:r>
              <a:rPr lang="en-US" dirty="0"/>
              <a:t>Silver Spring</a:t>
            </a:r>
          </a:p>
        </p:txBody>
      </p:sp>
      <p:sp>
        <p:nvSpPr>
          <p:cNvPr id="20" name="TextBox 19">
            <a:extLst>
              <a:ext uri="{FF2B5EF4-FFF2-40B4-BE49-F238E27FC236}">
                <a16:creationId xmlns:a16="http://schemas.microsoft.com/office/drawing/2014/main" id="{5AB7E370-C532-451C-A7ED-C95A5DC7F890}"/>
              </a:ext>
            </a:extLst>
          </p:cNvPr>
          <p:cNvSpPr txBox="1"/>
          <p:nvPr/>
        </p:nvSpPr>
        <p:spPr>
          <a:xfrm>
            <a:off x="8438625" y="5720529"/>
            <a:ext cx="2209800" cy="381000"/>
          </a:xfrm>
          <a:prstGeom prst="rect">
            <a:avLst/>
          </a:prstGeom>
          <a:noFill/>
        </p:spPr>
        <p:txBody>
          <a:bodyPr wrap="square" rtlCol="0">
            <a:spAutoFit/>
          </a:bodyPr>
          <a:lstStyle/>
          <a:p>
            <a:r>
              <a:rPr lang="en-US" dirty="0"/>
              <a:t>Bethesda</a:t>
            </a:r>
          </a:p>
        </p:txBody>
      </p:sp>
      <p:sp>
        <p:nvSpPr>
          <p:cNvPr id="22" name="TextBox 21">
            <a:extLst>
              <a:ext uri="{FF2B5EF4-FFF2-40B4-BE49-F238E27FC236}">
                <a16:creationId xmlns:a16="http://schemas.microsoft.com/office/drawing/2014/main" id="{09DFCBA2-671A-4239-9480-007E70CAC5E6}"/>
              </a:ext>
            </a:extLst>
          </p:cNvPr>
          <p:cNvSpPr txBox="1"/>
          <p:nvPr/>
        </p:nvSpPr>
        <p:spPr>
          <a:xfrm>
            <a:off x="6151308" y="3844748"/>
            <a:ext cx="2209800" cy="646331"/>
          </a:xfrm>
          <a:prstGeom prst="rect">
            <a:avLst/>
          </a:prstGeom>
          <a:noFill/>
        </p:spPr>
        <p:txBody>
          <a:bodyPr wrap="square" rtlCol="0">
            <a:spAutoFit/>
          </a:bodyPr>
          <a:lstStyle/>
          <a:p>
            <a:r>
              <a:rPr lang="en-US" dirty="0"/>
              <a:t>Montgomery Square/Potomac</a:t>
            </a:r>
          </a:p>
        </p:txBody>
      </p:sp>
      <p:sp>
        <p:nvSpPr>
          <p:cNvPr id="23" name="TextBox 22">
            <a:extLst>
              <a:ext uri="{FF2B5EF4-FFF2-40B4-BE49-F238E27FC236}">
                <a16:creationId xmlns:a16="http://schemas.microsoft.com/office/drawing/2014/main" id="{B8392040-5965-4001-B192-D6070572130A}"/>
              </a:ext>
            </a:extLst>
          </p:cNvPr>
          <p:cNvSpPr txBox="1"/>
          <p:nvPr/>
        </p:nvSpPr>
        <p:spPr>
          <a:xfrm>
            <a:off x="7925285" y="3601115"/>
            <a:ext cx="2209800" cy="381000"/>
          </a:xfrm>
          <a:prstGeom prst="rect">
            <a:avLst/>
          </a:prstGeom>
          <a:noFill/>
        </p:spPr>
        <p:txBody>
          <a:bodyPr wrap="square" rtlCol="0">
            <a:spAutoFit/>
          </a:bodyPr>
          <a:lstStyle/>
          <a:p>
            <a:r>
              <a:rPr lang="en-US" dirty="0"/>
              <a:t>White Flint </a:t>
            </a:r>
          </a:p>
        </p:txBody>
      </p:sp>
      <p:sp>
        <p:nvSpPr>
          <p:cNvPr id="24" name="TextBox 23">
            <a:extLst>
              <a:ext uri="{FF2B5EF4-FFF2-40B4-BE49-F238E27FC236}">
                <a16:creationId xmlns:a16="http://schemas.microsoft.com/office/drawing/2014/main" id="{9BB67745-2927-4871-B7E5-A3F60DD6648D}"/>
              </a:ext>
            </a:extLst>
          </p:cNvPr>
          <p:cNvSpPr txBox="1"/>
          <p:nvPr/>
        </p:nvSpPr>
        <p:spPr>
          <a:xfrm>
            <a:off x="8848464" y="2785677"/>
            <a:ext cx="2209800" cy="381000"/>
          </a:xfrm>
          <a:prstGeom prst="rect">
            <a:avLst/>
          </a:prstGeom>
          <a:noFill/>
        </p:spPr>
        <p:txBody>
          <a:bodyPr wrap="square" rtlCol="0">
            <a:spAutoFit/>
          </a:bodyPr>
          <a:lstStyle/>
          <a:p>
            <a:r>
              <a:rPr lang="en-US" dirty="0"/>
              <a:t>Aspen Hill</a:t>
            </a:r>
          </a:p>
        </p:txBody>
      </p:sp>
      <p:sp>
        <p:nvSpPr>
          <p:cNvPr id="25" name="TextBox 24">
            <a:extLst>
              <a:ext uri="{FF2B5EF4-FFF2-40B4-BE49-F238E27FC236}">
                <a16:creationId xmlns:a16="http://schemas.microsoft.com/office/drawing/2014/main" id="{81C012DF-4CF5-481D-99FE-95E495E5FB60}"/>
              </a:ext>
            </a:extLst>
          </p:cNvPr>
          <p:cNvSpPr txBox="1"/>
          <p:nvPr/>
        </p:nvSpPr>
        <p:spPr>
          <a:xfrm>
            <a:off x="4495800" y="2905168"/>
            <a:ext cx="2209800" cy="646331"/>
          </a:xfrm>
          <a:prstGeom prst="rect">
            <a:avLst/>
          </a:prstGeom>
          <a:noFill/>
        </p:spPr>
        <p:txBody>
          <a:bodyPr wrap="square" rtlCol="0">
            <a:spAutoFit/>
          </a:bodyPr>
          <a:lstStyle/>
          <a:p>
            <a:pPr algn="r"/>
            <a:r>
              <a:rPr lang="en-US" dirty="0"/>
              <a:t>North </a:t>
            </a:r>
          </a:p>
          <a:p>
            <a:pPr algn="r"/>
            <a:r>
              <a:rPr lang="en-US" dirty="0"/>
              <a:t>Potomac</a:t>
            </a:r>
          </a:p>
        </p:txBody>
      </p:sp>
      <p:sp>
        <p:nvSpPr>
          <p:cNvPr id="26" name="TextBox 25">
            <a:extLst>
              <a:ext uri="{FF2B5EF4-FFF2-40B4-BE49-F238E27FC236}">
                <a16:creationId xmlns:a16="http://schemas.microsoft.com/office/drawing/2014/main" id="{D24E2E41-2154-40B3-8AC2-FA0B565F3724}"/>
              </a:ext>
            </a:extLst>
          </p:cNvPr>
          <p:cNvSpPr txBox="1"/>
          <p:nvPr/>
        </p:nvSpPr>
        <p:spPr>
          <a:xfrm>
            <a:off x="11284801" y="3658949"/>
            <a:ext cx="2209800" cy="646331"/>
          </a:xfrm>
          <a:prstGeom prst="rect">
            <a:avLst/>
          </a:prstGeom>
          <a:noFill/>
        </p:spPr>
        <p:txBody>
          <a:bodyPr wrap="square" rtlCol="0">
            <a:spAutoFit/>
          </a:bodyPr>
          <a:lstStyle/>
          <a:p>
            <a:r>
              <a:rPr lang="en-US" dirty="0"/>
              <a:t>Rolling </a:t>
            </a:r>
          </a:p>
          <a:p>
            <a:r>
              <a:rPr lang="en-US" dirty="0"/>
              <a:t>Acres</a:t>
            </a:r>
          </a:p>
        </p:txBody>
      </p:sp>
      <p:sp>
        <p:nvSpPr>
          <p:cNvPr id="28" name="TextBox 27">
            <a:extLst>
              <a:ext uri="{FF2B5EF4-FFF2-40B4-BE49-F238E27FC236}">
                <a16:creationId xmlns:a16="http://schemas.microsoft.com/office/drawing/2014/main" id="{AC21BD3B-9803-47A1-B3D4-927751D10494}"/>
              </a:ext>
            </a:extLst>
          </p:cNvPr>
          <p:cNvSpPr txBox="1"/>
          <p:nvPr/>
        </p:nvSpPr>
        <p:spPr>
          <a:xfrm>
            <a:off x="8791966" y="4386973"/>
            <a:ext cx="2209800" cy="646331"/>
          </a:xfrm>
          <a:prstGeom prst="rect">
            <a:avLst/>
          </a:prstGeom>
          <a:noFill/>
        </p:spPr>
        <p:txBody>
          <a:bodyPr wrap="square" rtlCol="0">
            <a:spAutoFit/>
          </a:bodyPr>
          <a:lstStyle/>
          <a:p>
            <a:r>
              <a:rPr lang="en-US" dirty="0"/>
              <a:t>Grosvenor/</a:t>
            </a:r>
          </a:p>
          <a:p>
            <a:r>
              <a:rPr lang="en-US" dirty="0" err="1"/>
              <a:t>Stratmore</a:t>
            </a:r>
            <a:endParaRPr lang="en-US" dirty="0"/>
          </a:p>
        </p:txBody>
      </p:sp>
      <p:pic>
        <p:nvPicPr>
          <p:cNvPr id="30" name="Picture 29">
            <a:extLst>
              <a:ext uri="{FF2B5EF4-FFF2-40B4-BE49-F238E27FC236}">
                <a16:creationId xmlns:a16="http://schemas.microsoft.com/office/drawing/2014/main" id="{877EA0C0-308C-414D-B728-73CB2103FB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622058"/>
            <a:ext cx="12192000" cy="3811390"/>
          </a:xfrm>
          <a:prstGeom prst="rect">
            <a:avLst/>
          </a:prstGeom>
        </p:spPr>
      </p:pic>
      <p:grpSp>
        <p:nvGrpSpPr>
          <p:cNvPr id="32" name="Group 31">
            <a:extLst>
              <a:ext uri="{FF2B5EF4-FFF2-40B4-BE49-F238E27FC236}">
                <a16:creationId xmlns:a16="http://schemas.microsoft.com/office/drawing/2014/main" id="{5BD74AEA-B79D-42E5-97A6-7925061256CF}"/>
              </a:ext>
            </a:extLst>
          </p:cNvPr>
          <p:cNvGrpSpPr/>
          <p:nvPr/>
        </p:nvGrpSpPr>
        <p:grpSpPr>
          <a:xfrm>
            <a:off x="4392979" y="3456276"/>
            <a:ext cx="6149241" cy="439097"/>
            <a:chOff x="251559" y="2175271"/>
            <a:chExt cx="6149241" cy="439097"/>
          </a:xfrm>
        </p:grpSpPr>
        <p:sp>
          <p:nvSpPr>
            <p:cNvPr id="33" name="Text Placeholder 6">
              <a:extLst>
                <a:ext uri="{FF2B5EF4-FFF2-40B4-BE49-F238E27FC236}">
                  <a16:creationId xmlns:a16="http://schemas.microsoft.com/office/drawing/2014/main" id="{3C521E64-3F07-4B61-990A-237843E4FE9A}"/>
                </a:ext>
              </a:extLst>
            </p:cNvPr>
            <p:cNvSpPr txBox="1">
              <a:spLocks/>
            </p:cNvSpPr>
            <p:nvPr/>
          </p:nvSpPr>
          <p:spPr bwMode="auto">
            <a:xfrm>
              <a:off x="251559" y="2175271"/>
              <a:ext cx="6149241" cy="4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Deficit Clusters	             	               </a:t>
              </a:r>
            </a:p>
            <a:p>
              <a:pPr lvl="3"/>
              <a:endParaRPr lang="en-US" dirty="0"/>
            </a:p>
          </p:txBody>
        </p:sp>
        <p:sp>
          <p:nvSpPr>
            <p:cNvPr id="34" name="Rectangle 33">
              <a:extLst>
                <a:ext uri="{FF2B5EF4-FFF2-40B4-BE49-F238E27FC236}">
                  <a16:creationId xmlns:a16="http://schemas.microsoft.com/office/drawing/2014/main" id="{491824C7-9E74-4F0C-845B-D92872ABC6D4}"/>
                </a:ext>
              </a:extLst>
            </p:cNvPr>
            <p:cNvSpPr/>
            <p:nvPr/>
          </p:nvSpPr>
          <p:spPr>
            <a:xfrm>
              <a:off x="303423" y="2189815"/>
              <a:ext cx="229977" cy="229977"/>
            </a:xfrm>
            <a:prstGeom prst="rect">
              <a:avLst/>
            </a:prstGeom>
            <a:solidFill>
              <a:srgbClr val="C000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itle 1">
            <a:extLst>
              <a:ext uri="{FF2B5EF4-FFF2-40B4-BE49-F238E27FC236}">
                <a16:creationId xmlns:a16="http://schemas.microsoft.com/office/drawing/2014/main" id="{C95C9D55-E2DE-451B-BF29-A30FE70C1388}"/>
              </a:ext>
            </a:extLst>
          </p:cNvPr>
          <p:cNvSpPr>
            <a:spLocks noGrp="1"/>
          </p:cNvSpPr>
          <p:nvPr>
            <p:ph type="title"/>
          </p:nvPr>
        </p:nvSpPr>
        <p:spPr>
          <a:xfrm>
            <a:off x="0" y="689977"/>
            <a:ext cx="6151308" cy="1371600"/>
          </a:xfrm>
        </p:spPr>
        <p:txBody>
          <a:bodyPr/>
          <a:lstStyle/>
          <a:p>
            <a:r>
              <a:rPr lang="en-US" dirty="0"/>
              <a:t>Eps plan </a:t>
            </a:r>
            <a:br>
              <a:rPr lang="en-US" dirty="0"/>
            </a:br>
            <a:r>
              <a:rPr lang="en-US" dirty="0"/>
              <a:t>top 12 clusters</a:t>
            </a:r>
          </a:p>
        </p:txBody>
      </p:sp>
      <p:sp>
        <p:nvSpPr>
          <p:cNvPr id="35" name="TextBox 34">
            <a:extLst>
              <a:ext uri="{FF2B5EF4-FFF2-40B4-BE49-F238E27FC236}">
                <a16:creationId xmlns:a16="http://schemas.microsoft.com/office/drawing/2014/main" id="{B19C5994-EBE7-4394-B62A-D2D5453C5C4D}"/>
              </a:ext>
            </a:extLst>
          </p:cNvPr>
          <p:cNvSpPr txBox="1"/>
          <p:nvPr/>
        </p:nvSpPr>
        <p:spPr>
          <a:xfrm>
            <a:off x="7448181" y="4419600"/>
            <a:ext cx="4724400" cy="307777"/>
          </a:xfrm>
          <a:prstGeom prst="rect">
            <a:avLst/>
          </a:prstGeom>
          <a:noFill/>
        </p:spPr>
        <p:txBody>
          <a:bodyPr wrap="square" rtlCol="0">
            <a:spAutoFit/>
          </a:bodyPr>
          <a:lstStyle/>
          <a:p>
            <a:pPr algn="r"/>
            <a:r>
              <a:rPr lang="en-US" sz="1400" dirty="0"/>
              <a:t>* Graphics represent preliminary results</a:t>
            </a:r>
          </a:p>
        </p:txBody>
      </p:sp>
      <p:sp>
        <p:nvSpPr>
          <p:cNvPr id="3" name="Rectangle 2">
            <a:extLst>
              <a:ext uri="{FF2B5EF4-FFF2-40B4-BE49-F238E27FC236}">
                <a16:creationId xmlns:a16="http://schemas.microsoft.com/office/drawing/2014/main" id="{7657BCA6-0D45-4561-8A79-32786077D261}"/>
              </a:ext>
            </a:extLst>
          </p:cNvPr>
          <p:cNvSpPr/>
          <p:nvPr/>
        </p:nvSpPr>
        <p:spPr>
          <a:xfrm>
            <a:off x="11284801" y="6019800"/>
            <a:ext cx="830999" cy="228600"/>
          </a:xfrm>
          <a:prstGeom prst="rect">
            <a:avLst/>
          </a:prstGeom>
          <a:solidFill>
            <a:schemeClr val="bg1"/>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a:extLst>
              <a:ext uri="{FF2B5EF4-FFF2-40B4-BE49-F238E27FC236}">
                <a16:creationId xmlns:a16="http://schemas.microsoft.com/office/drawing/2014/main" id="{4BB2572D-1CD3-4E66-AC2E-9286784A5363}"/>
              </a:ext>
            </a:extLst>
          </p:cNvPr>
          <p:cNvSpPr/>
          <p:nvPr/>
        </p:nvSpPr>
        <p:spPr>
          <a:xfrm>
            <a:off x="12029268" y="5801315"/>
            <a:ext cx="830999" cy="228600"/>
          </a:xfrm>
          <a:prstGeom prst="rect">
            <a:avLst/>
          </a:prstGeom>
          <a:solidFill>
            <a:schemeClr val="bg1"/>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0873E53A-AEBF-48D2-A7E3-B7DBE79529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534"/>
          <a:stretch/>
        </p:blipFill>
        <p:spPr>
          <a:xfrm>
            <a:off x="7448182" y="-1"/>
            <a:ext cx="4741796" cy="4452497"/>
          </a:xfrm>
          <a:prstGeom prst="rect">
            <a:avLst/>
          </a:prstGeom>
        </p:spPr>
      </p:pic>
      <p:pic>
        <p:nvPicPr>
          <p:cNvPr id="37" name="Graphic 36">
            <a:extLst>
              <a:ext uri="{FF2B5EF4-FFF2-40B4-BE49-F238E27FC236}">
                <a16:creationId xmlns:a16="http://schemas.microsoft.com/office/drawing/2014/main" id="{02C54394-DE6D-4B61-A108-D8FB940357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9000" y="-794368"/>
            <a:ext cx="4651629" cy="4784217"/>
          </a:xfrm>
          <a:prstGeom prst="rect">
            <a:avLst/>
          </a:prstGeom>
        </p:spPr>
      </p:pic>
    </p:spTree>
    <p:extLst>
      <p:ext uri="{BB962C8B-B14F-4D97-AF65-F5344CB8AC3E}">
        <p14:creationId xmlns:p14="http://schemas.microsoft.com/office/powerpoint/2010/main" val="41241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304800" y="1600200"/>
            <a:ext cx="5038725" cy="4800600"/>
          </a:xfrm>
        </p:spPr>
        <p:txBody>
          <a:bodyPr/>
          <a:lstStyle/>
          <a:p>
            <a:pPr lvl="1">
              <a:lnSpc>
                <a:spcPts val="2400"/>
              </a:lnSpc>
            </a:pPr>
            <a:r>
              <a:rPr lang="en-US" dirty="0"/>
              <a:t>Regular grid system</a:t>
            </a:r>
          </a:p>
          <a:p>
            <a:pPr lvl="1">
              <a:lnSpc>
                <a:spcPts val="2400"/>
              </a:lnSpc>
            </a:pPr>
            <a:r>
              <a:rPr lang="en-US" dirty="0"/>
              <a:t>Each grid has a supply and demand associated to it</a:t>
            </a:r>
          </a:p>
          <a:p>
            <a:pPr lvl="1">
              <a:lnSpc>
                <a:spcPts val="2400"/>
              </a:lnSpc>
            </a:pPr>
            <a:r>
              <a:rPr lang="en-US" dirty="0"/>
              <a:t>Grids with these attributes can be viewed and analyzed in many ways</a:t>
            </a:r>
          </a:p>
          <a:p>
            <a:endParaRPr lang="en-US" dirty="0"/>
          </a:p>
          <a:p>
            <a:endParaRPr lang="en-US" dirty="0"/>
          </a:p>
        </p:txBody>
      </p:sp>
      <p:pic>
        <p:nvPicPr>
          <p:cNvPr id="11" name="Picture 10">
            <a:extLst>
              <a:ext uri="{FF2B5EF4-FFF2-40B4-BE49-F238E27FC236}">
                <a16:creationId xmlns:a16="http://schemas.microsoft.com/office/drawing/2014/main" id="{8D4CE72F-62D1-484F-A531-5EF0906075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43524" y="-24276"/>
            <a:ext cx="6904589" cy="6912878"/>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The Grid</a:t>
            </a:r>
          </a:p>
        </p:txBody>
      </p:sp>
      <p:sp>
        <p:nvSpPr>
          <p:cNvPr id="8" name="Rectangle 7">
            <a:extLst>
              <a:ext uri="{FF2B5EF4-FFF2-40B4-BE49-F238E27FC236}">
                <a16:creationId xmlns:a16="http://schemas.microsoft.com/office/drawing/2014/main" id="{DD757E3B-0DDB-4006-8711-2B5B6DF380A9}"/>
              </a:ext>
            </a:extLst>
          </p:cNvPr>
          <p:cNvSpPr>
            <a:spLocks noChangeAspect="1"/>
          </p:cNvSpPr>
          <p:nvPr/>
        </p:nvSpPr>
        <p:spPr bwMode="auto">
          <a:xfrm>
            <a:off x="8881682" y="3226441"/>
            <a:ext cx="312052" cy="335453"/>
          </a:xfrm>
          <a:prstGeom prst="rect">
            <a:avLst/>
          </a:prstGeom>
          <a:solidFill>
            <a:schemeClr val="bg1">
              <a:lumMod val="95000"/>
            </a:schemeClr>
          </a:solidFill>
          <a:ln w="38100" cap="flat">
            <a:solidFill>
              <a:srgbClr val="C0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solidFill>
                <a:srgbClr val="FF0000"/>
              </a:solidFill>
            </a:endParaRPr>
          </a:p>
        </p:txBody>
      </p:sp>
    </p:spTree>
    <p:extLst>
      <p:ext uri="{BB962C8B-B14F-4D97-AF65-F5344CB8AC3E}">
        <p14:creationId xmlns:p14="http://schemas.microsoft.com/office/powerpoint/2010/main" val="3129519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FB7B6-20A0-484C-A77D-5A4C35623F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2"/>
          <a:stretch/>
        </p:blipFill>
        <p:spPr>
          <a:xfrm>
            <a:off x="5346932" y="-20940"/>
            <a:ext cx="6905084" cy="6912879"/>
          </a:xfrm>
          <a:prstGeom prst="rect">
            <a:avLst/>
          </a:prstGeom>
        </p:spPr>
      </p:pic>
      <p:sp>
        <p:nvSpPr>
          <p:cNvPr id="11" name="Text Placeholder 6">
            <a:extLst>
              <a:ext uri="{FF2B5EF4-FFF2-40B4-BE49-F238E27FC236}">
                <a16:creationId xmlns:a16="http://schemas.microsoft.com/office/drawing/2014/main" id="{29A507DE-B8E4-43C5-8544-F076A64EA907}"/>
              </a:ext>
            </a:extLst>
          </p:cNvPr>
          <p:cNvSpPr>
            <a:spLocks noGrp="1"/>
          </p:cNvSpPr>
          <p:nvPr>
            <p:ph type="body" sz="quarter" idx="10"/>
          </p:nvPr>
        </p:nvSpPr>
        <p:spPr>
          <a:xfrm>
            <a:off x="448810" y="5257800"/>
            <a:ext cx="4572000" cy="838200"/>
          </a:xfrm>
        </p:spPr>
        <p:txBody>
          <a:bodyPr/>
          <a:lstStyle/>
          <a:p>
            <a:pPr lvl="2"/>
            <a:r>
              <a:rPr lang="en-US" dirty="0"/>
              <a:t>Top 12 Deficit Clusters </a:t>
            </a:r>
          </a:p>
          <a:p>
            <a:pPr lvl="2"/>
            <a:r>
              <a:rPr lang="en-US" dirty="0"/>
              <a:t>EPS Study Area</a:t>
            </a:r>
          </a:p>
          <a:p>
            <a:pPr lvl="2"/>
            <a:r>
              <a:rPr lang="en-US" dirty="0"/>
              <a:t>Montgomery County</a:t>
            </a:r>
          </a:p>
        </p:txBody>
      </p:sp>
      <p:sp>
        <p:nvSpPr>
          <p:cNvPr id="12" name="Rectangle 11">
            <a:extLst>
              <a:ext uri="{FF2B5EF4-FFF2-40B4-BE49-F238E27FC236}">
                <a16:creationId xmlns:a16="http://schemas.microsoft.com/office/drawing/2014/main" id="{EB22313A-59BA-42ED-A97F-1FE048931941}"/>
              </a:ext>
            </a:extLst>
          </p:cNvPr>
          <p:cNvSpPr/>
          <p:nvPr/>
        </p:nvSpPr>
        <p:spPr>
          <a:xfrm>
            <a:off x="304800" y="5905720"/>
            <a:ext cx="457200" cy="282110"/>
          </a:xfrm>
          <a:prstGeom prst="rect">
            <a:avLst/>
          </a:prstGeom>
          <a:solidFill>
            <a:srgbClr val="B6B8C2"/>
          </a:solid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EF094CDC-D6D8-45FB-9C3E-0875BB28188B}"/>
              </a:ext>
            </a:extLst>
          </p:cNvPr>
          <p:cNvSpPr/>
          <p:nvPr/>
        </p:nvSpPr>
        <p:spPr>
          <a:xfrm>
            <a:off x="304800" y="5550804"/>
            <a:ext cx="457200" cy="282110"/>
          </a:xfrm>
          <a:prstGeom prst="rect">
            <a:avLst/>
          </a:prstGeom>
          <a:noFill/>
          <a:ln w="285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FC75D9B9-EEC0-4468-B7BC-00C1F235E010}"/>
              </a:ext>
            </a:extLst>
          </p:cNvPr>
          <p:cNvSpPr/>
          <p:nvPr/>
        </p:nvSpPr>
        <p:spPr>
          <a:xfrm>
            <a:off x="304800" y="5204290"/>
            <a:ext cx="457200" cy="282110"/>
          </a:xfrm>
          <a:prstGeom prst="rect">
            <a:avLst/>
          </a:prstGeom>
          <a:solidFill>
            <a:srgbClr val="DBDC9B"/>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4BD2EE6C-8BB3-4364-A529-C2393328A6E1}"/>
              </a:ext>
            </a:extLst>
          </p:cNvPr>
          <p:cNvSpPr txBox="1"/>
          <p:nvPr/>
        </p:nvSpPr>
        <p:spPr>
          <a:xfrm>
            <a:off x="5257800" y="550484"/>
            <a:ext cx="2209800" cy="381000"/>
          </a:xfrm>
          <a:prstGeom prst="rect">
            <a:avLst/>
          </a:prstGeom>
          <a:noFill/>
        </p:spPr>
        <p:txBody>
          <a:bodyPr wrap="square" rtlCol="0">
            <a:spAutoFit/>
          </a:bodyPr>
          <a:lstStyle/>
          <a:p>
            <a:r>
              <a:rPr lang="en-US" dirty="0"/>
              <a:t>Germantown</a:t>
            </a:r>
          </a:p>
        </p:txBody>
      </p:sp>
      <p:sp>
        <p:nvSpPr>
          <p:cNvPr id="17" name="TextBox 16">
            <a:extLst>
              <a:ext uri="{FF2B5EF4-FFF2-40B4-BE49-F238E27FC236}">
                <a16:creationId xmlns:a16="http://schemas.microsoft.com/office/drawing/2014/main" id="{AE8DA6DA-BCEA-4B73-88C2-80289F87B671}"/>
              </a:ext>
            </a:extLst>
          </p:cNvPr>
          <p:cNvSpPr txBox="1"/>
          <p:nvPr/>
        </p:nvSpPr>
        <p:spPr>
          <a:xfrm>
            <a:off x="9613125" y="3886200"/>
            <a:ext cx="2209800" cy="381000"/>
          </a:xfrm>
          <a:prstGeom prst="rect">
            <a:avLst/>
          </a:prstGeom>
          <a:noFill/>
        </p:spPr>
        <p:txBody>
          <a:bodyPr wrap="square" rtlCol="0">
            <a:spAutoFit/>
          </a:bodyPr>
          <a:lstStyle/>
          <a:p>
            <a:r>
              <a:rPr lang="en-US" dirty="0"/>
              <a:t>White Oak</a:t>
            </a:r>
          </a:p>
        </p:txBody>
      </p:sp>
      <p:sp>
        <p:nvSpPr>
          <p:cNvPr id="19" name="TextBox 18">
            <a:extLst>
              <a:ext uri="{FF2B5EF4-FFF2-40B4-BE49-F238E27FC236}">
                <a16:creationId xmlns:a16="http://schemas.microsoft.com/office/drawing/2014/main" id="{81C5D34E-A39A-4AEF-A500-D1EF2E5F2D84}"/>
              </a:ext>
            </a:extLst>
          </p:cNvPr>
          <p:cNvSpPr txBox="1"/>
          <p:nvPr/>
        </p:nvSpPr>
        <p:spPr>
          <a:xfrm>
            <a:off x="10000727" y="5337931"/>
            <a:ext cx="2209800" cy="381000"/>
          </a:xfrm>
          <a:prstGeom prst="rect">
            <a:avLst/>
          </a:prstGeom>
          <a:noFill/>
        </p:spPr>
        <p:txBody>
          <a:bodyPr wrap="square" rtlCol="0">
            <a:spAutoFit/>
          </a:bodyPr>
          <a:lstStyle/>
          <a:p>
            <a:r>
              <a:rPr lang="en-US" dirty="0"/>
              <a:t>Silver Spring</a:t>
            </a:r>
          </a:p>
        </p:txBody>
      </p:sp>
      <p:sp>
        <p:nvSpPr>
          <p:cNvPr id="20" name="TextBox 19">
            <a:extLst>
              <a:ext uri="{FF2B5EF4-FFF2-40B4-BE49-F238E27FC236}">
                <a16:creationId xmlns:a16="http://schemas.microsoft.com/office/drawing/2014/main" id="{5AB7E370-C532-451C-A7ED-C95A5DC7F890}"/>
              </a:ext>
            </a:extLst>
          </p:cNvPr>
          <p:cNvSpPr txBox="1"/>
          <p:nvPr/>
        </p:nvSpPr>
        <p:spPr>
          <a:xfrm>
            <a:off x="8438625" y="5720529"/>
            <a:ext cx="2209800" cy="381000"/>
          </a:xfrm>
          <a:prstGeom prst="rect">
            <a:avLst/>
          </a:prstGeom>
          <a:noFill/>
        </p:spPr>
        <p:txBody>
          <a:bodyPr wrap="square" rtlCol="0">
            <a:spAutoFit/>
          </a:bodyPr>
          <a:lstStyle/>
          <a:p>
            <a:r>
              <a:rPr lang="en-US" dirty="0"/>
              <a:t>Bethesda</a:t>
            </a:r>
          </a:p>
        </p:txBody>
      </p:sp>
      <p:sp>
        <p:nvSpPr>
          <p:cNvPr id="22" name="TextBox 21">
            <a:extLst>
              <a:ext uri="{FF2B5EF4-FFF2-40B4-BE49-F238E27FC236}">
                <a16:creationId xmlns:a16="http://schemas.microsoft.com/office/drawing/2014/main" id="{09DFCBA2-671A-4239-9480-007E70CAC5E6}"/>
              </a:ext>
            </a:extLst>
          </p:cNvPr>
          <p:cNvSpPr txBox="1"/>
          <p:nvPr/>
        </p:nvSpPr>
        <p:spPr>
          <a:xfrm>
            <a:off x="6151308" y="3844748"/>
            <a:ext cx="2209800" cy="646331"/>
          </a:xfrm>
          <a:prstGeom prst="rect">
            <a:avLst/>
          </a:prstGeom>
          <a:noFill/>
        </p:spPr>
        <p:txBody>
          <a:bodyPr wrap="square" rtlCol="0">
            <a:spAutoFit/>
          </a:bodyPr>
          <a:lstStyle/>
          <a:p>
            <a:r>
              <a:rPr lang="en-US" dirty="0"/>
              <a:t>Montgomery Square/Potomac</a:t>
            </a:r>
          </a:p>
        </p:txBody>
      </p:sp>
      <p:sp>
        <p:nvSpPr>
          <p:cNvPr id="23" name="TextBox 22">
            <a:extLst>
              <a:ext uri="{FF2B5EF4-FFF2-40B4-BE49-F238E27FC236}">
                <a16:creationId xmlns:a16="http://schemas.microsoft.com/office/drawing/2014/main" id="{B8392040-5965-4001-B192-D6070572130A}"/>
              </a:ext>
            </a:extLst>
          </p:cNvPr>
          <p:cNvSpPr txBox="1"/>
          <p:nvPr/>
        </p:nvSpPr>
        <p:spPr>
          <a:xfrm>
            <a:off x="7925285" y="3601115"/>
            <a:ext cx="2209800" cy="381000"/>
          </a:xfrm>
          <a:prstGeom prst="rect">
            <a:avLst/>
          </a:prstGeom>
          <a:noFill/>
        </p:spPr>
        <p:txBody>
          <a:bodyPr wrap="square" rtlCol="0">
            <a:spAutoFit/>
          </a:bodyPr>
          <a:lstStyle/>
          <a:p>
            <a:r>
              <a:rPr lang="en-US" dirty="0"/>
              <a:t>White Flint </a:t>
            </a:r>
          </a:p>
        </p:txBody>
      </p:sp>
      <p:sp>
        <p:nvSpPr>
          <p:cNvPr id="24" name="TextBox 23">
            <a:extLst>
              <a:ext uri="{FF2B5EF4-FFF2-40B4-BE49-F238E27FC236}">
                <a16:creationId xmlns:a16="http://schemas.microsoft.com/office/drawing/2014/main" id="{9BB67745-2927-4871-B7E5-A3F60DD6648D}"/>
              </a:ext>
            </a:extLst>
          </p:cNvPr>
          <p:cNvSpPr txBox="1"/>
          <p:nvPr/>
        </p:nvSpPr>
        <p:spPr>
          <a:xfrm>
            <a:off x="8848464" y="2785677"/>
            <a:ext cx="2209800" cy="381000"/>
          </a:xfrm>
          <a:prstGeom prst="rect">
            <a:avLst/>
          </a:prstGeom>
          <a:noFill/>
        </p:spPr>
        <p:txBody>
          <a:bodyPr wrap="square" rtlCol="0">
            <a:spAutoFit/>
          </a:bodyPr>
          <a:lstStyle/>
          <a:p>
            <a:r>
              <a:rPr lang="en-US" dirty="0"/>
              <a:t>Aspen Hill</a:t>
            </a:r>
          </a:p>
        </p:txBody>
      </p:sp>
      <p:sp>
        <p:nvSpPr>
          <p:cNvPr id="25" name="TextBox 24">
            <a:extLst>
              <a:ext uri="{FF2B5EF4-FFF2-40B4-BE49-F238E27FC236}">
                <a16:creationId xmlns:a16="http://schemas.microsoft.com/office/drawing/2014/main" id="{81C012DF-4CF5-481D-99FE-95E495E5FB60}"/>
              </a:ext>
            </a:extLst>
          </p:cNvPr>
          <p:cNvSpPr txBox="1"/>
          <p:nvPr/>
        </p:nvSpPr>
        <p:spPr>
          <a:xfrm>
            <a:off x="4495800" y="2905168"/>
            <a:ext cx="2209800" cy="646331"/>
          </a:xfrm>
          <a:prstGeom prst="rect">
            <a:avLst/>
          </a:prstGeom>
          <a:noFill/>
        </p:spPr>
        <p:txBody>
          <a:bodyPr wrap="square" rtlCol="0">
            <a:spAutoFit/>
          </a:bodyPr>
          <a:lstStyle/>
          <a:p>
            <a:pPr algn="r"/>
            <a:r>
              <a:rPr lang="en-US" dirty="0"/>
              <a:t>North </a:t>
            </a:r>
          </a:p>
          <a:p>
            <a:pPr algn="r"/>
            <a:r>
              <a:rPr lang="en-US" dirty="0"/>
              <a:t>Potomac</a:t>
            </a:r>
          </a:p>
        </p:txBody>
      </p:sp>
      <p:sp>
        <p:nvSpPr>
          <p:cNvPr id="26" name="TextBox 25">
            <a:extLst>
              <a:ext uri="{FF2B5EF4-FFF2-40B4-BE49-F238E27FC236}">
                <a16:creationId xmlns:a16="http://schemas.microsoft.com/office/drawing/2014/main" id="{D24E2E41-2154-40B3-8AC2-FA0B565F3724}"/>
              </a:ext>
            </a:extLst>
          </p:cNvPr>
          <p:cNvSpPr txBox="1"/>
          <p:nvPr/>
        </p:nvSpPr>
        <p:spPr>
          <a:xfrm>
            <a:off x="11284801" y="3658949"/>
            <a:ext cx="2209800" cy="646331"/>
          </a:xfrm>
          <a:prstGeom prst="rect">
            <a:avLst/>
          </a:prstGeom>
          <a:noFill/>
        </p:spPr>
        <p:txBody>
          <a:bodyPr wrap="square" rtlCol="0">
            <a:spAutoFit/>
          </a:bodyPr>
          <a:lstStyle/>
          <a:p>
            <a:r>
              <a:rPr lang="en-US" dirty="0"/>
              <a:t>Rolling </a:t>
            </a:r>
          </a:p>
          <a:p>
            <a:r>
              <a:rPr lang="en-US" dirty="0"/>
              <a:t>Acres</a:t>
            </a:r>
          </a:p>
        </p:txBody>
      </p:sp>
      <p:sp>
        <p:nvSpPr>
          <p:cNvPr id="27" name="Title 1">
            <a:extLst>
              <a:ext uri="{FF2B5EF4-FFF2-40B4-BE49-F238E27FC236}">
                <a16:creationId xmlns:a16="http://schemas.microsoft.com/office/drawing/2014/main" id="{C95C9D55-E2DE-451B-BF29-A30FE70C1388}"/>
              </a:ext>
            </a:extLst>
          </p:cNvPr>
          <p:cNvSpPr>
            <a:spLocks noGrp="1"/>
          </p:cNvSpPr>
          <p:nvPr>
            <p:ph type="title"/>
          </p:nvPr>
        </p:nvSpPr>
        <p:spPr>
          <a:xfrm>
            <a:off x="0" y="1088574"/>
            <a:ext cx="5029199" cy="1371600"/>
          </a:xfrm>
        </p:spPr>
        <p:txBody>
          <a:bodyPr/>
          <a:lstStyle/>
          <a:p>
            <a:r>
              <a:rPr lang="en-US" dirty="0"/>
              <a:t>Eps plan </a:t>
            </a:r>
            <a:br>
              <a:rPr lang="en-US" dirty="0"/>
            </a:br>
            <a:r>
              <a:rPr lang="en-US" dirty="0"/>
              <a:t>top 12 deficit clusters</a:t>
            </a:r>
          </a:p>
        </p:txBody>
      </p:sp>
      <p:sp>
        <p:nvSpPr>
          <p:cNvPr id="31" name="TextBox 30">
            <a:extLst>
              <a:ext uri="{FF2B5EF4-FFF2-40B4-BE49-F238E27FC236}">
                <a16:creationId xmlns:a16="http://schemas.microsoft.com/office/drawing/2014/main" id="{36B2BDCA-12B1-41DF-AB53-2B7C39E4AC34}"/>
              </a:ext>
            </a:extLst>
          </p:cNvPr>
          <p:cNvSpPr txBox="1"/>
          <p:nvPr/>
        </p:nvSpPr>
        <p:spPr>
          <a:xfrm>
            <a:off x="7467600" y="6509195"/>
            <a:ext cx="4724400" cy="307777"/>
          </a:xfrm>
          <a:prstGeom prst="rect">
            <a:avLst/>
          </a:prstGeom>
          <a:noFill/>
        </p:spPr>
        <p:txBody>
          <a:bodyPr wrap="square" rtlCol="0">
            <a:spAutoFit/>
          </a:bodyPr>
          <a:lstStyle/>
          <a:p>
            <a:pPr algn="r"/>
            <a:r>
              <a:rPr lang="en-US" sz="1400" dirty="0"/>
              <a:t>* Graphics represent preliminary results</a:t>
            </a:r>
          </a:p>
        </p:txBody>
      </p:sp>
      <p:sp>
        <p:nvSpPr>
          <p:cNvPr id="28" name="TextBox 27">
            <a:extLst>
              <a:ext uri="{FF2B5EF4-FFF2-40B4-BE49-F238E27FC236}">
                <a16:creationId xmlns:a16="http://schemas.microsoft.com/office/drawing/2014/main" id="{AC21BD3B-9803-47A1-B3D4-927751D10494}"/>
              </a:ext>
            </a:extLst>
          </p:cNvPr>
          <p:cNvSpPr txBox="1"/>
          <p:nvPr/>
        </p:nvSpPr>
        <p:spPr>
          <a:xfrm>
            <a:off x="8791966" y="4386973"/>
            <a:ext cx="2209800" cy="369332"/>
          </a:xfrm>
          <a:prstGeom prst="rect">
            <a:avLst/>
          </a:prstGeom>
          <a:noFill/>
        </p:spPr>
        <p:txBody>
          <a:bodyPr wrap="square" rtlCol="0">
            <a:spAutoFit/>
          </a:bodyPr>
          <a:lstStyle/>
          <a:p>
            <a:r>
              <a:rPr lang="en-US" dirty="0"/>
              <a:t>Grosvenor</a:t>
            </a:r>
          </a:p>
        </p:txBody>
      </p:sp>
      <p:sp>
        <p:nvSpPr>
          <p:cNvPr id="2" name="Rectangle 1">
            <a:extLst>
              <a:ext uri="{FF2B5EF4-FFF2-40B4-BE49-F238E27FC236}">
                <a16:creationId xmlns:a16="http://schemas.microsoft.com/office/drawing/2014/main" id="{24E795DD-06B0-4250-B671-07A4D7CFFB25}"/>
              </a:ext>
            </a:extLst>
          </p:cNvPr>
          <p:cNvSpPr/>
          <p:nvPr/>
        </p:nvSpPr>
        <p:spPr>
          <a:xfrm>
            <a:off x="8296713" y="5204290"/>
            <a:ext cx="1163892" cy="1163892"/>
          </a:xfrm>
          <a:prstGeom prst="rect">
            <a:avLst/>
          </a:prstGeom>
          <a:noFill/>
          <a:ln w="38100">
            <a:solidFill>
              <a:srgbClr val="A50F1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9B4FFAE-AB96-41E2-9893-21C49534D13B}"/>
              </a:ext>
            </a:extLst>
          </p:cNvPr>
          <p:cNvSpPr txBox="1"/>
          <p:nvPr/>
        </p:nvSpPr>
        <p:spPr>
          <a:xfrm>
            <a:off x="6019800" y="5381179"/>
            <a:ext cx="2445601" cy="461665"/>
          </a:xfrm>
          <a:prstGeom prst="rect">
            <a:avLst/>
          </a:prstGeom>
          <a:noFill/>
        </p:spPr>
        <p:txBody>
          <a:bodyPr wrap="square" rtlCol="0">
            <a:spAutoFit/>
          </a:bodyPr>
          <a:lstStyle/>
          <a:p>
            <a:r>
              <a:rPr lang="en-US" sz="2400" b="1" dirty="0">
                <a:solidFill>
                  <a:srgbClr val="C00000"/>
                </a:solidFill>
              </a:rPr>
              <a:t>3D Focused Area</a:t>
            </a:r>
          </a:p>
        </p:txBody>
      </p:sp>
    </p:spTree>
    <p:extLst>
      <p:ext uri="{BB962C8B-B14F-4D97-AF65-F5344CB8AC3E}">
        <p14:creationId xmlns:p14="http://schemas.microsoft.com/office/powerpoint/2010/main" val="1111907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399CC9-5BB2-4E7C-B7FF-A1F533090906}"/>
              </a:ext>
            </a:extLst>
          </p:cNvPr>
          <p:cNvSpPr/>
          <p:nvPr/>
        </p:nvSpPr>
        <p:spPr>
          <a:xfrm>
            <a:off x="339865" y="3384238"/>
            <a:ext cx="4215951" cy="76378"/>
          </a:xfrm>
          <a:prstGeom prst="rect">
            <a:avLst/>
          </a:prstGeom>
          <a:solidFill>
            <a:srgbClr val="FEEBC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648521"/>
            <a:ext cx="4571999" cy="1371600"/>
          </a:xfrm>
        </p:spPr>
        <p:txBody>
          <a:bodyPr/>
          <a:lstStyle/>
          <a:p>
            <a:r>
              <a:rPr lang="en-US" dirty="0"/>
              <a:t>Demand residential</a:t>
            </a:r>
          </a:p>
        </p:txBody>
      </p:sp>
      <p:pic>
        <p:nvPicPr>
          <p:cNvPr id="10" name="Picture 9">
            <a:extLst>
              <a:ext uri="{FF2B5EF4-FFF2-40B4-BE49-F238E27FC236}">
                <a16:creationId xmlns:a16="http://schemas.microsoft.com/office/drawing/2014/main" id="{8AB31C4C-CE17-4EF3-BFCC-ECB59EB488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34"/>
          <a:stretch/>
        </p:blipFill>
        <p:spPr>
          <a:xfrm>
            <a:off x="5359202" y="-7164"/>
            <a:ext cx="6896805" cy="6912988"/>
          </a:xfrm>
          <a:prstGeom prst="rect">
            <a:avLst/>
          </a:prstGeom>
        </p:spPr>
      </p:pic>
      <p:sp>
        <p:nvSpPr>
          <p:cNvPr id="12" name="Text Placeholder 6">
            <a:extLst>
              <a:ext uri="{FF2B5EF4-FFF2-40B4-BE49-F238E27FC236}">
                <a16:creationId xmlns:a16="http://schemas.microsoft.com/office/drawing/2014/main" id="{E0A02F15-0BE9-47C5-B928-AD607001F0BA}"/>
              </a:ext>
            </a:extLst>
          </p:cNvPr>
          <p:cNvSpPr>
            <a:spLocks noGrp="1"/>
          </p:cNvSpPr>
          <p:nvPr>
            <p:ph type="body" sz="quarter" idx="10"/>
          </p:nvPr>
        </p:nvSpPr>
        <p:spPr>
          <a:xfrm>
            <a:off x="448810" y="4213470"/>
            <a:ext cx="4572000" cy="762000"/>
          </a:xfrm>
        </p:spPr>
        <p:txBody>
          <a:bodyPr/>
          <a:lstStyle/>
          <a:p>
            <a:pPr lvl="2"/>
            <a:r>
              <a:rPr lang="en-US" dirty="0"/>
              <a:t>&lt; 12 (Single-Family)</a:t>
            </a:r>
          </a:p>
          <a:p>
            <a:pPr lvl="2"/>
            <a:r>
              <a:rPr lang="en-US" dirty="0"/>
              <a:t>&lt; 50 (Single-Family Attached)</a:t>
            </a:r>
          </a:p>
          <a:p>
            <a:pPr lvl="2"/>
            <a:r>
              <a:rPr lang="en-US" dirty="0"/>
              <a:t>&lt; 200 (Garden)</a:t>
            </a:r>
          </a:p>
          <a:p>
            <a:pPr lvl="2"/>
            <a:r>
              <a:rPr lang="en-US" dirty="0"/>
              <a:t>&lt; 1,384 (High Rise)</a:t>
            </a:r>
          </a:p>
          <a:p>
            <a:pPr lvl="2"/>
            <a:r>
              <a:rPr lang="en-US" dirty="0"/>
              <a:t>Development Cluster (1 square-mile)</a:t>
            </a:r>
          </a:p>
          <a:p>
            <a:pPr lvl="2"/>
            <a:r>
              <a:rPr lang="en-US" dirty="0"/>
              <a:t>Montgomery County</a:t>
            </a:r>
          </a:p>
        </p:txBody>
      </p:sp>
      <p:sp>
        <p:nvSpPr>
          <p:cNvPr id="13" name="Rectangle 12">
            <a:extLst>
              <a:ext uri="{FF2B5EF4-FFF2-40B4-BE49-F238E27FC236}">
                <a16:creationId xmlns:a16="http://schemas.microsoft.com/office/drawing/2014/main" id="{D9C72F11-1C43-442E-A28A-29066F83214B}"/>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681DD67B-BF32-4BC8-AEFA-AA1E9EECF48C}"/>
              </a:ext>
            </a:extLst>
          </p:cNvPr>
          <p:cNvSpPr/>
          <p:nvPr/>
        </p:nvSpPr>
        <p:spPr>
          <a:xfrm>
            <a:off x="304800" y="5230174"/>
            <a:ext cx="457200" cy="282110"/>
          </a:xfrm>
          <a:prstGeom prst="rect">
            <a:avLst/>
          </a:prstGeom>
          <a:solidFill>
            <a:srgbClr val="A50F15"/>
          </a:solidFill>
          <a:ln w="31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3D60A624-F51C-4A27-B50A-2282CA916169}"/>
              </a:ext>
            </a:extLst>
          </p:cNvPr>
          <p:cNvSpPr/>
          <p:nvPr/>
        </p:nvSpPr>
        <p:spPr>
          <a:xfrm>
            <a:off x="304800" y="4875258"/>
            <a:ext cx="457200" cy="282110"/>
          </a:xfrm>
          <a:prstGeom prst="rect">
            <a:avLst/>
          </a:prstGeom>
          <a:solidFill>
            <a:srgbClr val="D5423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EAE94B4B-0AD6-42ED-9204-366ABA86E004}"/>
              </a:ext>
            </a:extLst>
          </p:cNvPr>
          <p:cNvSpPr/>
          <p:nvPr/>
        </p:nvSpPr>
        <p:spPr>
          <a:xfrm>
            <a:off x="304800" y="4497754"/>
            <a:ext cx="457200" cy="282110"/>
          </a:xfrm>
          <a:prstGeom prst="rect">
            <a:avLst/>
          </a:prstGeom>
          <a:solidFill>
            <a:srgbClr val="FFA77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9D287BED-B5AC-47DA-9A45-23404FB0552C}"/>
              </a:ext>
            </a:extLst>
          </p:cNvPr>
          <p:cNvSpPr/>
          <p:nvPr/>
        </p:nvSpPr>
        <p:spPr>
          <a:xfrm>
            <a:off x="304800" y="4114800"/>
            <a:ext cx="457200" cy="282110"/>
          </a:xfrm>
          <a:prstGeom prst="rect">
            <a:avLst/>
          </a:prstGeom>
          <a:solidFill>
            <a:srgbClr val="FEEBC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34FC54AE-2F67-4F0D-8708-9645E7B79D9A}"/>
              </a:ext>
            </a:extLst>
          </p:cNvPr>
          <p:cNvSpPr/>
          <p:nvPr/>
        </p:nvSpPr>
        <p:spPr>
          <a:xfrm>
            <a:off x="304800" y="5554028"/>
            <a:ext cx="457200" cy="282110"/>
          </a:xfrm>
          <a:prstGeom prst="rect">
            <a:avLst/>
          </a:prstGeom>
          <a:noFill/>
          <a:ln w="19050">
            <a:solidFill>
              <a:schemeClr val="tx1">
                <a:alpha val="8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FD7F170E-5561-470B-B899-5DAAC846755D}"/>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20" name="Freeform: Shape 19">
            <a:extLst>
              <a:ext uri="{FF2B5EF4-FFF2-40B4-BE49-F238E27FC236}">
                <a16:creationId xmlns:a16="http://schemas.microsoft.com/office/drawing/2014/main" id="{AAD88822-5F09-414B-B7A4-90C7BBC614CA}"/>
              </a:ext>
            </a:extLst>
          </p:cNvPr>
          <p:cNvSpPr>
            <a:spLocks noChangeAspect="1"/>
          </p:cNvSpPr>
          <p:nvPr/>
        </p:nvSpPr>
        <p:spPr>
          <a:xfrm>
            <a:off x="5343020" y="9022"/>
            <a:ext cx="6912879" cy="691287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Shape 2">
            <a:extLst>
              <a:ext uri="{FF2B5EF4-FFF2-40B4-BE49-F238E27FC236}">
                <a16:creationId xmlns:a16="http://schemas.microsoft.com/office/drawing/2014/main" id="{77570CE0-A5BE-4D11-91AD-3EF0F36BDCCA}"/>
              </a:ext>
            </a:extLst>
          </p:cNvPr>
          <p:cNvSpPr/>
          <p:nvPr/>
        </p:nvSpPr>
        <p:spPr>
          <a:xfrm>
            <a:off x="339865" y="2832212"/>
            <a:ext cx="4215951" cy="558351"/>
          </a:xfrm>
          <a:custGeom>
            <a:avLst/>
            <a:gdLst>
              <a:gd name="connsiteX0" fmla="*/ 0 w 4215951"/>
              <a:gd name="connsiteY0" fmla="*/ 550259 h 558351"/>
              <a:gd name="connsiteX1" fmla="*/ 436970 w 4215951"/>
              <a:gd name="connsiteY1" fmla="*/ 550259 h 558351"/>
              <a:gd name="connsiteX2" fmla="*/ 436970 w 4215951"/>
              <a:gd name="connsiteY2" fmla="*/ 331774 h 558351"/>
              <a:gd name="connsiteX3" fmla="*/ 995321 w 4215951"/>
              <a:gd name="connsiteY3" fmla="*/ 331774 h 558351"/>
              <a:gd name="connsiteX4" fmla="*/ 995321 w 4215951"/>
              <a:gd name="connsiteY4" fmla="*/ 550259 h 558351"/>
              <a:gd name="connsiteX5" fmla="*/ 1432291 w 4215951"/>
              <a:gd name="connsiteY5" fmla="*/ 550259 h 558351"/>
              <a:gd name="connsiteX6" fmla="*/ 1432291 w 4215951"/>
              <a:gd name="connsiteY6" fmla="*/ 0 h 558351"/>
              <a:gd name="connsiteX7" fmla="*/ 1885445 w 4215951"/>
              <a:gd name="connsiteY7" fmla="*/ 0 h 558351"/>
              <a:gd name="connsiteX8" fmla="*/ 1885445 w 4215951"/>
              <a:gd name="connsiteY8" fmla="*/ 186117 h 558351"/>
              <a:gd name="connsiteX9" fmla="*/ 2298139 w 4215951"/>
              <a:gd name="connsiteY9" fmla="*/ 186117 h 558351"/>
              <a:gd name="connsiteX10" fmla="*/ 2298139 w 4215951"/>
              <a:gd name="connsiteY10" fmla="*/ 550259 h 558351"/>
              <a:gd name="connsiteX11" fmla="*/ 2816029 w 4215951"/>
              <a:gd name="connsiteY11" fmla="*/ 550259 h 558351"/>
              <a:gd name="connsiteX12" fmla="*/ 2816029 w 4215951"/>
              <a:gd name="connsiteY12" fmla="*/ 420786 h 558351"/>
              <a:gd name="connsiteX13" fmla="*/ 3414839 w 4215951"/>
              <a:gd name="connsiteY13" fmla="*/ 420786 h 558351"/>
              <a:gd name="connsiteX14" fmla="*/ 3414839 w 4215951"/>
              <a:gd name="connsiteY14" fmla="*/ 558351 h 558351"/>
              <a:gd name="connsiteX15" fmla="*/ 4215951 w 4215951"/>
              <a:gd name="connsiteY15" fmla="*/ 558351 h 5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5951" h="558351">
                <a:moveTo>
                  <a:pt x="0" y="550259"/>
                </a:moveTo>
                <a:lnTo>
                  <a:pt x="436970" y="550259"/>
                </a:lnTo>
                <a:lnTo>
                  <a:pt x="436970" y="331774"/>
                </a:lnTo>
                <a:lnTo>
                  <a:pt x="995321" y="331774"/>
                </a:lnTo>
                <a:lnTo>
                  <a:pt x="995321" y="550259"/>
                </a:lnTo>
                <a:lnTo>
                  <a:pt x="1432291" y="550259"/>
                </a:lnTo>
                <a:lnTo>
                  <a:pt x="1432291" y="0"/>
                </a:lnTo>
                <a:lnTo>
                  <a:pt x="1885445" y="0"/>
                </a:lnTo>
                <a:lnTo>
                  <a:pt x="1885445" y="186117"/>
                </a:lnTo>
                <a:lnTo>
                  <a:pt x="2298139" y="186117"/>
                </a:lnTo>
                <a:lnTo>
                  <a:pt x="2298139" y="550259"/>
                </a:lnTo>
                <a:lnTo>
                  <a:pt x="2816029" y="550259"/>
                </a:lnTo>
                <a:lnTo>
                  <a:pt x="2816029" y="420786"/>
                </a:lnTo>
                <a:lnTo>
                  <a:pt x="3414839" y="420786"/>
                </a:lnTo>
                <a:lnTo>
                  <a:pt x="3414839" y="558351"/>
                </a:lnTo>
                <a:lnTo>
                  <a:pt x="4215951" y="558351"/>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25272F0B-B4DF-4F41-BBCD-AF864887E185}"/>
              </a:ext>
            </a:extLst>
          </p:cNvPr>
          <p:cNvSpPr/>
          <p:nvPr/>
        </p:nvSpPr>
        <p:spPr>
          <a:xfrm>
            <a:off x="762000" y="3143255"/>
            <a:ext cx="573538" cy="316890"/>
          </a:xfrm>
          <a:prstGeom prst="rect">
            <a:avLst/>
          </a:prstGeom>
          <a:solidFill>
            <a:srgbClr val="D5423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B265F0BF-7B8B-43BA-810D-72AFBB774985}"/>
              </a:ext>
            </a:extLst>
          </p:cNvPr>
          <p:cNvSpPr/>
          <p:nvPr/>
        </p:nvSpPr>
        <p:spPr>
          <a:xfrm>
            <a:off x="1771651" y="2834224"/>
            <a:ext cx="868428" cy="626392"/>
          </a:xfrm>
          <a:custGeom>
            <a:avLst/>
            <a:gdLst>
              <a:gd name="connsiteX0" fmla="*/ 0 w 438150"/>
              <a:gd name="connsiteY0" fmla="*/ 0 h 558350"/>
              <a:gd name="connsiteX1" fmla="*/ 438150 w 438150"/>
              <a:gd name="connsiteY1" fmla="*/ 0 h 558350"/>
              <a:gd name="connsiteX2" fmla="*/ 438150 w 438150"/>
              <a:gd name="connsiteY2" fmla="*/ 558350 h 558350"/>
              <a:gd name="connsiteX3" fmla="*/ 0 w 438150"/>
              <a:gd name="connsiteY3" fmla="*/ 558350 h 558350"/>
              <a:gd name="connsiteX4" fmla="*/ 0 w 438150"/>
              <a:gd name="connsiteY4" fmla="*/ 0 h 558350"/>
              <a:gd name="connsiteX0" fmla="*/ 0 w 438150"/>
              <a:gd name="connsiteY0" fmla="*/ 0 h 558350"/>
              <a:gd name="connsiteX1" fmla="*/ 438150 w 438150"/>
              <a:gd name="connsiteY1" fmla="*/ 0 h 558350"/>
              <a:gd name="connsiteX2" fmla="*/ 436959 w 438150"/>
              <a:gd name="connsiteY2" fmla="*/ 189964 h 558350"/>
              <a:gd name="connsiteX3" fmla="*/ 438150 w 438150"/>
              <a:gd name="connsiteY3" fmla="*/ 558350 h 558350"/>
              <a:gd name="connsiteX4" fmla="*/ 0 w 438150"/>
              <a:gd name="connsiteY4" fmla="*/ 558350 h 558350"/>
              <a:gd name="connsiteX5" fmla="*/ 0 w 438150"/>
              <a:gd name="connsiteY5" fmla="*/ 0 h 558350"/>
              <a:gd name="connsiteX0" fmla="*/ 0 w 438150"/>
              <a:gd name="connsiteY0" fmla="*/ 0 h 558350"/>
              <a:gd name="connsiteX1" fmla="*/ 438150 w 438150"/>
              <a:gd name="connsiteY1" fmla="*/ 0 h 558350"/>
              <a:gd name="connsiteX2" fmla="*/ 436959 w 438150"/>
              <a:gd name="connsiteY2" fmla="*/ 189964 h 558350"/>
              <a:gd name="connsiteX3" fmla="*/ 436959 w 438150"/>
              <a:gd name="connsiteY3" fmla="*/ 212586 h 558350"/>
              <a:gd name="connsiteX4" fmla="*/ 438150 w 438150"/>
              <a:gd name="connsiteY4" fmla="*/ 558350 h 558350"/>
              <a:gd name="connsiteX5" fmla="*/ 0 w 438150"/>
              <a:gd name="connsiteY5" fmla="*/ 558350 h 558350"/>
              <a:gd name="connsiteX6" fmla="*/ 0 w 438150"/>
              <a:gd name="connsiteY6" fmla="*/ 0 h 558350"/>
              <a:gd name="connsiteX0" fmla="*/ 0 w 860822"/>
              <a:gd name="connsiteY0" fmla="*/ 0 h 558350"/>
              <a:gd name="connsiteX1" fmla="*/ 438150 w 860822"/>
              <a:gd name="connsiteY1" fmla="*/ 0 h 558350"/>
              <a:gd name="connsiteX2" fmla="*/ 436959 w 860822"/>
              <a:gd name="connsiteY2" fmla="*/ 189964 h 558350"/>
              <a:gd name="connsiteX3" fmla="*/ 860822 w 860822"/>
              <a:gd name="connsiteY3" fmla="*/ 192345 h 558350"/>
              <a:gd name="connsiteX4" fmla="*/ 438150 w 860822"/>
              <a:gd name="connsiteY4" fmla="*/ 558350 h 558350"/>
              <a:gd name="connsiteX5" fmla="*/ 0 w 860822"/>
              <a:gd name="connsiteY5" fmla="*/ 558350 h 558350"/>
              <a:gd name="connsiteX6" fmla="*/ 0 w 860822"/>
              <a:gd name="connsiteY6" fmla="*/ 0 h 558350"/>
              <a:gd name="connsiteX0" fmla="*/ 0 w 866775"/>
              <a:gd name="connsiteY0" fmla="*/ 0 h 558350"/>
              <a:gd name="connsiteX1" fmla="*/ 438150 w 866775"/>
              <a:gd name="connsiteY1" fmla="*/ 0 h 558350"/>
              <a:gd name="connsiteX2" fmla="*/ 436959 w 866775"/>
              <a:gd name="connsiteY2" fmla="*/ 189964 h 558350"/>
              <a:gd name="connsiteX3" fmla="*/ 860822 w 866775"/>
              <a:gd name="connsiteY3" fmla="*/ 192345 h 558350"/>
              <a:gd name="connsiteX4" fmla="*/ 866775 w 866775"/>
              <a:gd name="connsiteY4" fmla="*/ 557160 h 558350"/>
              <a:gd name="connsiteX5" fmla="*/ 0 w 866775"/>
              <a:gd name="connsiteY5" fmla="*/ 558350 h 558350"/>
              <a:gd name="connsiteX6" fmla="*/ 0 w 866775"/>
              <a:gd name="connsiteY6" fmla="*/ 0 h 558350"/>
              <a:gd name="connsiteX0" fmla="*/ 0 w 866775"/>
              <a:gd name="connsiteY0" fmla="*/ 0 h 558350"/>
              <a:gd name="connsiteX1" fmla="*/ 438150 w 866775"/>
              <a:gd name="connsiteY1" fmla="*/ 0 h 558350"/>
              <a:gd name="connsiteX2" fmla="*/ 456009 w 866775"/>
              <a:gd name="connsiteY2" fmla="*/ 191155 h 558350"/>
              <a:gd name="connsiteX3" fmla="*/ 860822 w 866775"/>
              <a:gd name="connsiteY3" fmla="*/ 192345 h 558350"/>
              <a:gd name="connsiteX4" fmla="*/ 866775 w 866775"/>
              <a:gd name="connsiteY4" fmla="*/ 557160 h 558350"/>
              <a:gd name="connsiteX5" fmla="*/ 0 w 866775"/>
              <a:gd name="connsiteY5" fmla="*/ 558350 h 558350"/>
              <a:gd name="connsiteX6" fmla="*/ 0 w 866775"/>
              <a:gd name="connsiteY6" fmla="*/ 0 h 558350"/>
              <a:gd name="connsiteX0" fmla="*/ 0 w 866775"/>
              <a:gd name="connsiteY0" fmla="*/ 0 h 558350"/>
              <a:gd name="connsiteX1" fmla="*/ 454819 w 866775"/>
              <a:gd name="connsiteY1" fmla="*/ 8335 h 558350"/>
              <a:gd name="connsiteX2" fmla="*/ 456009 w 866775"/>
              <a:gd name="connsiteY2" fmla="*/ 191155 h 558350"/>
              <a:gd name="connsiteX3" fmla="*/ 860822 w 866775"/>
              <a:gd name="connsiteY3" fmla="*/ 192345 h 558350"/>
              <a:gd name="connsiteX4" fmla="*/ 866775 w 866775"/>
              <a:gd name="connsiteY4" fmla="*/ 557160 h 558350"/>
              <a:gd name="connsiteX5" fmla="*/ 0 w 866775"/>
              <a:gd name="connsiteY5" fmla="*/ 558350 h 558350"/>
              <a:gd name="connsiteX6" fmla="*/ 0 w 866775"/>
              <a:gd name="connsiteY6" fmla="*/ 0 h 558350"/>
              <a:gd name="connsiteX0" fmla="*/ 1191 w 866775"/>
              <a:gd name="connsiteY0" fmla="*/ 1190 h 550015"/>
              <a:gd name="connsiteX1" fmla="*/ 454819 w 866775"/>
              <a:gd name="connsiteY1" fmla="*/ 0 h 550015"/>
              <a:gd name="connsiteX2" fmla="*/ 456009 w 866775"/>
              <a:gd name="connsiteY2" fmla="*/ 182820 h 550015"/>
              <a:gd name="connsiteX3" fmla="*/ 860822 w 866775"/>
              <a:gd name="connsiteY3" fmla="*/ 184010 h 550015"/>
              <a:gd name="connsiteX4" fmla="*/ 866775 w 866775"/>
              <a:gd name="connsiteY4" fmla="*/ 548825 h 550015"/>
              <a:gd name="connsiteX5" fmla="*/ 0 w 866775"/>
              <a:gd name="connsiteY5" fmla="*/ 550015 h 550015"/>
              <a:gd name="connsiteX6" fmla="*/ 1191 w 866775"/>
              <a:gd name="connsiteY6" fmla="*/ 1190 h 550015"/>
              <a:gd name="connsiteX0" fmla="*/ 1191 w 866775"/>
              <a:gd name="connsiteY0" fmla="*/ 1190 h 550015"/>
              <a:gd name="connsiteX1" fmla="*/ 454819 w 866775"/>
              <a:gd name="connsiteY1" fmla="*/ 0 h 550015"/>
              <a:gd name="connsiteX2" fmla="*/ 453628 w 866775"/>
              <a:gd name="connsiteY2" fmla="*/ 162956 h 550015"/>
              <a:gd name="connsiteX3" fmla="*/ 860822 w 866775"/>
              <a:gd name="connsiteY3" fmla="*/ 184010 h 550015"/>
              <a:gd name="connsiteX4" fmla="*/ 866775 w 866775"/>
              <a:gd name="connsiteY4" fmla="*/ 548825 h 550015"/>
              <a:gd name="connsiteX5" fmla="*/ 0 w 866775"/>
              <a:gd name="connsiteY5" fmla="*/ 550015 h 550015"/>
              <a:gd name="connsiteX6" fmla="*/ 1191 w 866775"/>
              <a:gd name="connsiteY6" fmla="*/ 1190 h 550015"/>
              <a:gd name="connsiteX0" fmla="*/ 1191 w 868428"/>
              <a:gd name="connsiteY0" fmla="*/ 1190 h 550015"/>
              <a:gd name="connsiteX1" fmla="*/ 454819 w 868428"/>
              <a:gd name="connsiteY1" fmla="*/ 0 h 550015"/>
              <a:gd name="connsiteX2" fmla="*/ 453628 w 868428"/>
              <a:gd name="connsiteY2" fmla="*/ 162956 h 550015"/>
              <a:gd name="connsiteX3" fmla="*/ 867966 w 868428"/>
              <a:gd name="connsiteY3" fmla="*/ 161010 h 550015"/>
              <a:gd name="connsiteX4" fmla="*/ 866775 w 868428"/>
              <a:gd name="connsiteY4" fmla="*/ 548825 h 550015"/>
              <a:gd name="connsiteX5" fmla="*/ 0 w 868428"/>
              <a:gd name="connsiteY5" fmla="*/ 550015 h 550015"/>
              <a:gd name="connsiteX6" fmla="*/ 1191 w 868428"/>
              <a:gd name="connsiteY6" fmla="*/ 1190 h 55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28" h="550015">
                <a:moveTo>
                  <a:pt x="1191" y="1190"/>
                </a:moveTo>
                <a:lnTo>
                  <a:pt x="454819" y="0"/>
                </a:lnTo>
                <a:cubicBezTo>
                  <a:pt x="455216" y="60940"/>
                  <a:pt x="453231" y="102016"/>
                  <a:pt x="453628" y="162956"/>
                </a:cubicBezTo>
                <a:lnTo>
                  <a:pt x="867966" y="161010"/>
                </a:lnTo>
                <a:cubicBezTo>
                  <a:pt x="869950" y="282615"/>
                  <a:pt x="864791" y="427220"/>
                  <a:pt x="866775" y="548825"/>
                </a:cubicBezTo>
                <a:lnTo>
                  <a:pt x="0" y="550015"/>
                </a:lnTo>
                <a:lnTo>
                  <a:pt x="1191" y="1190"/>
                </a:lnTo>
                <a:close/>
              </a:path>
            </a:pathLst>
          </a:cu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A625EF07-136D-4DA0-A0EE-4BA03FBC4F18}"/>
              </a:ext>
            </a:extLst>
          </p:cNvPr>
          <p:cNvSpPr/>
          <p:nvPr/>
        </p:nvSpPr>
        <p:spPr>
          <a:xfrm>
            <a:off x="3154913" y="3258503"/>
            <a:ext cx="602304" cy="208935"/>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04" h="137399">
                <a:moveTo>
                  <a:pt x="3763" y="2382"/>
                </a:moveTo>
                <a:lnTo>
                  <a:pt x="602304" y="0"/>
                </a:lnTo>
                <a:lnTo>
                  <a:pt x="602304" y="137399"/>
                </a:lnTo>
                <a:lnTo>
                  <a:pt x="191" y="133827"/>
                </a:lnTo>
                <a:cubicBezTo>
                  <a:pt x="-1000" y="134463"/>
                  <a:pt x="3763" y="13653"/>
                  <a:pt x="3763" y="2382"/>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F6480887-6D3D-4015-8C98-718995B1039A}"/>
              </a:ext>
            </a:extLst>
          </p:cNvPr>
          <p:cNvSpPr/>
          <p:nvPr/>
        </p:nvSpPr>
        <p:spPr>
          <a:xfrm>
            <a:off x="6401077" y="1697598"/>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138836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661471"/>
            <a:ext cx="5410200" cy="1371600"/>
          </a:xfrm>
        </p:spPr>
        <p:txBody>
          <a:bodyPr/>
          <a:lstStyle/>
          <a:p>
            <a:r>
              <a:rPr lang="en-US" dirty="0"/>
              <a:t>Demand  </a:t>
            </a:r>
            <a:r>
              <a:rPr lang="en-US" dirty="0" err="1"/>
              <a:t>resid</a:t>
            </a:r>
            <a:r>
              <a:rPr lang="en-US" dirty="0"/>
              <a:t>.+ comm.</a:t>
            </a:r>
          </a:p>
        </p:txBody>
      </p:sp>
      <p:pic>
        <p:nvPicPr>
          <p:cNvPr id="8" name="Picture 7">
            <a:extLst>
              <a:ext uri="{FF2B5EF4-FFF2-40B4-BE49-F238E27FC236}">
                <a16:creationId xmlns:a16="http://schemas.microsoft.com/office/drawing/2014/main" id="{82CCDD73-CB46-4A83-A78F-7A59999BC9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0"/>
          <a:stretch/>
        </p:blipFill>
        <p:spPr>
          <a:xfrm>
            <a:off x="5349142" y="-16185"/>
            <a:ext cx="6908819" cy="6912988"/>
          </a:xfrm>
          <a:prstGeom prst="rect">
            <a:avLst/>
          </a:prstGeom>
        </p:spPr>
      </p:pic>
      <p:sp>
        <p:nvSpPr>
          <p:cNvPr id="11" name="Text Placeholder 6">
            <a:extLst>
              <a:ext uri="{FF2B5EF4-FFF2-40B4-BE49-F238E27FC236}">
                <a16:creationId xmlns:a16="http://schemas.microsoft.com/office/drawing/2014/main" id="{80E63447-9AF9-404F-B2C8-B3DA4BE9C37D}"/>
              </a:ext>
            </a:extLst>
          </p:cNvPr>
          <p:cNvSpPr>
            <a:spLocks noGrp="1"/>
          </p:cNvSpPr>
          <p:nvPr>
            <p:ph type="body" sz="quarter" idx="10"/>
          </p:nvPr>
        </p:nvSpPr>
        <p:spPr>
          <a:xfrm>
            <a:off x="448810" y="4213470"/>
            <a:ext cx="4572000" cy="762000"/>
          </a:xfrm>
        </p:spPr>
        <p:txBody>
          <a:bodyPr/>
          <a:lstStyle/>
          <a:p>
            <a:pPr lvl="2"/>
            <a:r>
              <a:rPr lang="en-US" dirty="0"/>
              <a:t>Less People</a:t>
            </a:r>
          </a:p>
          <a:p>
            <a:pPr lvl="2"/>
            <a:endParaRPr lang="en-US" dirty="0"/>
          </a:p>
          <a:p>
            <a:pPr lvl="2"/>
            <a:endParaRPr lang="en-US" dirty="0"/>
          </a:p>
          <a:p>
            <a:pPr lvl="2"/>
            <a:r>
              <a:rPr lang="en-US" dirty="0"/>
              <a:t>More People</a:t>
            </a:r>
          </a:p>
          <a:p>
            <a:pPr lvl="2"/>
            <a:r>
              <a:rPr lang="en-US" dirty="0"/>
              <a:t>Development Cluster (1 square-mile)</a:t>
            </a:r>
          </a:p>
          <a:p>
            <a:pPr lvl="2"/>
            <a:r>
              <a:rPr lang="en-US" dirty="0"/>
              <a:t>Montgomery County</a:t>
            </a:r>
          </a:p>
        </p:txBody>
      </p:sp>
      <p:sp>
        <p:nvSpPr>
          <p:cNvPr id="12" name="Rectangle 11">
            <a:extLst>
              <a:ext uri="{FF2B5EF4-FFF2-40B4-BE49-F238E27FC236}">
                <a16:creationId xmlns:a16="http://schemas.microsoft.com/office/drawing/2014/main" id="{B365884B-14F2-45C8-87C5-B83287ED8AEA}"/>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0CC0235A-EBC7-4651-AAD9-521918B98374}"/>
              </a:ext>
            </a:extLst>
          </p:cNvPr>
          <p:cNvSpPr/>
          <p:nvPr/>
        </p:nvSpPr>
        <p:spPr>
          <a:xfrm>
            <a:off x="304800" y="5220747"/>
            <a:ext cx="457200" cy="282110"/>
          </a:xfrm>
          <a:prstGeom prst="rect">
            <a:avLst/>
          </a:prstGeom>
          <a:solidFill>
            <a:srgbClr val="A50F15"/>
          </a:solidFill>
          <a:ln w="31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377386BF-D90E-4B21-92B6-9B1F5084CBFF}"/>
              </a:ext>
            </a:extLst>
          </p:cNvPr>
          <p:cNvSpPr/>
          <p:nvPr/>
        </p:nvSpPr>
        <p:spPr>
          <a:xfrm>
            <a:off x="304800" y="4875258"/>
            <a:ext cx="457200" cy="282110"/>
          </a:xfrm>
          <a:prstGeom prst="rect">
            <a:avLst/>
          </a:prstGeom>
          <a:solidFill>
            <a:srgbClr val="D5423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40909F63-FEF0-422F-86BD-900F3D11B40D}"/>
              </a:ext>
            </a:extLst>
          </p:cNvPr>
          <p:cNvSpPr/>
          <p:nvPr/>
        </p:nvSpPr>
        <p:spPr>
          <a:xfrm>
            <a:off x="304800" y="4507181"/>
            <a:ext cx="457200" cy="282110"/>
          </a:xfrm>
          <a:prstGeom prst="rect">
            <a:avLst/>
          </a:prstGeom>
          <a:solidFill>
            <a:srgbClr val="FFA77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4CE16A66-0671-4D09-A023-445FACE0CF10}"/>
              </a:ext>
            </a:extLst>
          </p:cNvPr>
          <p:cNvSpPr/>
          <p:nvPr/>
        </p:nvSpPr>
        <p:spPr>
          <a:xfrm>
            <a:off x="304800" y="4143081"/>
            <a:ext cx="457200" cy="282110"/>
          </a:xfrm>
          <a:prstGeom prst="rect">
            <a:avLst/>
          </a:prstGeom>
          <a:solidFill>
            <a:srgbClr val="FEEBC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F5C118D-DF0A-42AA-B748-EA7BD804A1EC}"/>
              </a:ext>
            </a:extLst>
          </p:cNvPr>
          <p:cNvSpPr/>
          <p:nvPr/>
        </p:nvSpPr>
        <p:spPr>
          <a:xfrm>
            <a:off x="304800" y="5554028"/>
            <a:ext cx="457200" cy="282110"/>
          </a:xfrm>
          <a:prstGeom prst="rect">
            <a:avLst/>
          </a:prstGeom>
          <a:noFill/>
          <a:ln w="19050">
            <a:solidFill>
              <a:schemeClr val="tx1">
                <a:alpha val="8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4B153B4A-128A-4402-B639-9D77155A6E57}"/>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cxnSp>
        <p:nvCxnSpPr>
          <p:cNvPr id="4" name="Straight Arrow Connector 3">
            <a:extLst>
              <a:ext uri="{FF2B5EF4-FFF2-40B4-BE49-F238E27FC236}">
                <a16:creationId xmlns:a16="http://schemas.microsoft.com/office/drawing/2014/main" id="{C8CFECFA-8BD7-47AC-B45A-ADADA58027D1}"/>
              </a:ext>
            </a:extLst>
          </p:cNvPr>
          <p:cNvCxnSpPr/>
          <p:nvPr/>
        </p:nvCxnSpPr>
        <p:spPr>
          <a:xfrm>
            <a:off x="1371600" y="4497754"/>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A537A045-DA42-4DC5-B80E-7506108F183D}"/>
              </a:ext>
            </a:extLst>
          </p:cNvPr>
          <p:cNvSpPr>
            <a:spLocks noChangeAspect="1"/>
          </p:cNvSpPr>
          <p:nvPr/>
        </p:nvSpPr>
        <p:spPr>
          <a:xfrm>
            <a:off x="5343020" y="9022"/>
            <a:ext cx="6848979" cy="684897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7C352A7C-4584-4987-B7FB-CD8FF4759445}"/>
              </a:ext>
            </a:extLst>
          </p:cNvPr>
          <p:cNvGrpSpPr/>
          <p:nvPr/>
        </p:nvGrpSpPr>
        <p:grpSpPr>
          <a:xfrm>
            <a:off x="339865" y="2362200"/>
            <a:ext cx="4215951" cy="1105238"/>
            <a:chOff x="339865" y="2362200"/>
            <a:chExt cx="4215951" cy="1105238"/>
          </a:xfrm>
        </p:grpSpPr>
        <p:sp>
          <p:nvSpPr>
            <p:cNvPr id="20" name="Rectangle 19">
              <a:extLst>
                <a:ext uri="{FF2B5EF4-FFF2-40B4-BE49-F238E27FC236}">
                  <a16:creationId xmlns:a16="http://schemas.microsoft.com/office/drawing/2014/main" id="{BDE1B380-FCC7-4A9E-8F0C-D51208B6631E}"/>
                </a:ext>
              </a:extLst>
            </p:cNvPr>
            <p:cNvSpPr/>
            <p:nvPr/>
          </p:nvSpPr>
          <p:spPr>
            <a:xfrm>
              <a:off x="339865" y="3384238"/>
              <a:ext cx="4215951" cy="76378"/>
            </a:xfrm>
            <a:prstGeom prst="rect">
              <a:avLst/>
            </a:prstGeom>
            <a:solidFill>
              <a:srgbClr val="FEEBC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1">
              <a:extLst>
                <a:ext uri="{FF2B5EF4-FFF2-40B4-BE49-F238E27FC236}">
                  <a16:creationId xmlns:a16="http://schemas.microsoft.com/office/drawing/2014/main" id="{2581C0DE-61CB-435E-A873-268BE946D161}"/>
                </a:ext>
              </a:extLst>
            </p:cNvPr>
            <p:cNvSpPr/>
            <p:nvPr/>
          </p:nvSpPr>
          <p:spPr>
            <a:xfrm>
              <a:off x="2613180" y="3253360"/>
              <a:ext cx="544798" cy="214078"/>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04" h="137399">
                  <a:moveTo>
                    <a:pt x="3763" y="2382"/>
                  </a:moveTo>
                  <a:lnTo>
                    <a:pt x="602304" y="0"/>
                  </a:lnTo>
                  <a:lnTo>
                    <a:pt x="602304" y="137399"/>
                  </a:lnTo>
                  <a:lnTo>
                    <a:pt x="191" y="133827"/>
                  </a:lnTo>
                  <a:cubicBezTo>
                    <a:pt x="-1000" y="134463"/>
                    <a:pt x="3763" y="13653"/>
                    <a:pt x="3763" y="2382"/>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1">
              <a:extLst>
                <a:ext uri="{FF2B5EF4-FFF2-40B4-BE49-F238E27FC236}">
                  <a16:creationId xmlns:a16="http://schemas.microsoft.com/office/drawing/2014/main" id="{AC524FD8-5CEC-43ED-8697-C5D1F98ED264}"/>
                </a:ext>
              </a:extLst>
            </p:cNvPr>
            <p:cNvSpPr/>
            <p:nvPr/>
          </p:nvSpPr>
          <p:spPr>
            <a:xfrm>
              <a:off x="3158146" y="3124200"/>
              <a:ext cx="599071" cy="340466"/>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530 w 599071"/>
                <a:gd name="connsiteY0" fmla="*/ 2382 h 137399"/>
                <a:gd name="connsiteX1" fmla="*/ 599071 w 599071"/>
                <a:gd name="connsiteY1" fmla="*/ 0 h 137399"/>
                <a:gd name="connsiteX2" fmla="*/ 599071 w 599071"/>
                <a:gd name="connsiteY2" fmla="*/ 137399 h 137399"/>
                <a:gd name="connsiteX3" fmla="*/ 530 w 599071"/>
                <a:gd name="connsiteY3" fmla="*/ 136399 h 137399"/>
                <a:gd name="connsiteX4" fmla="*/ 530 w 599071"/>
                <a:gd name="connsiteY4" fmla="*/ 2382 h 137399"/>
                <a:gd name="connsiteX0" fmla="*/ 530 w 599071"/>
                <a:gd name="connsiteY0" fmla="*/ 2382 h 136401"/>
                <a:gd name="connsiteX1" fmla="*/ 599071 w 599071"/>
                <a:gd name="connsiteY1" fmla="*/ 0 h 136401"/>
                <a:gd name="connsiteX2" fmla="*/ 597881 w 599071"/>
                <a:gd name="connsiteY2" fmla="*/ 135684 h 136401"/>
                <a:gd name="connsiteX3" fmla="*/ 530 w 599071"/>
                <a:gd name="connsiteY3" fmla="*/ 136399 h 136401"/>
                <a:gd name="connsiteX4" fmla="*/ 530 w 599071"/>
                <a:gd name="connsiteY4" fmla="*/ 2382 h 13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71" h="136401">
                  <a:moveTo>
                    <a:pt x="530" y="2382"/>
                  </a:moveTo>
                  <a:lnTo>
                    <a:pt x="599071" y="0"/>
                  </a:lnTo>
                  <a:cubicBezTo>
                    <a:pt x="598674" y="45228"/>
                    <a:pt x="598278" y="90456"/>
                    <a:pt x="597881" y="135684"/>
                  </a:cubicBezTo>
                  <a:lnTo>
                    <a:pt x="530" y="136399"/>
                  </a:lnTo>
                  <a:cubicBezTo>
                    <a:pt x="-661" y="137035"/>
                    <a:pt x="530" y="13653"/>
                    <a:pt x="530" y="2382"/>
                  </a:cubicBezTo>
                  <a:close/>
                </a:path>
              </a:pathLst>
            </a:custGeom>
            <a:solidFill>
              <a:srgbClr val="D54232"/>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1FB8B42B-FF5C-43B2-8B11-53C148DCC7A7}"/>
                </a:ext>
              </a:extLst>
            </p:cNvPr>
            <p:cNvSpPr/>
            <p:nvPr/>
          </p:nvSpPr>
          <p:spPr>
            <a:xfrm>
              <a:off x="1771651" y="2362200"/>
              <a:ext cx="438149" cy="1098416"/>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C0C04357-1A3A-4598-B820-04C2409D9E02}"/>
                </a:ext>
              </a:extLst>
            </p:cNvPr>
            <p:cNvSpPr/>
            <p:nvPr/>
          </p:nvSpPr>
          <p:spPr>
            <a:xfrm>
              <a:off x="2209800" y="2694542"/>
              <a:ext cx="426243" cy="766074"/>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0DCC5211-852E-48DC-92C2-6FF72FC3981F}"/>
                </a:ext>
              </a:extLst>
            </p:cNvPr>
            <p:cNvSpPr/>
            <p:nvPr/>
          </p:nvSpPr>
          <p:spPr>
            <a:xfrm>
              <a:off x="763347" y="2850993"/>
              <a:ext cx="570166" cy="609623"/>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1">
              <a:extLst>
                <a:ext uri="{FF2B5EF4-FFF2-40B4-BE49-F238E27FC236}">
                  <a16:creationId xmlns:a16="http://schemas.microsoft.com/office/drawing/2014/main" id="{28589FBE-8503-41C1-B0FE-A386E724B9BB}"/>
                </a:ext>
              </a:extLst>
            </p:cNvPr>
            <p:cNvSpPr/>
            <p:nvPr/>
          </p:nvSpPr>
          <p:spPr>
            <a:xfrm>
              <a:off x="1329510" y="3255792"/>
              <a:ext cx="447667" cy="205312"/>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9765 w 598541"/>
                <a:gd name="connsiteY3" fmla="*/ 133827 h 137399"/>
                <a:gd name="connsiteX4" fmla="*/ 0 w 598541"/>
                <a:gd name="connsiteY4" fmla="*/ 2382 h 137399"/>
                <a:gd name="connsiteX0" fmla="*/ 1525 w 569110"/>
                <a:gd name="connsiteY0" fmla="*/ 1599 h 137399"/>
                <a:gd name="connsiteX1" fmla="*/ 569110 w 569110"/>
                <a:gd name="connsiteY1" fmla="*/ 0 h 137399"/>
                <a:gd name="connsiteX2" fmla="*/ 569110 w 569110"/>
                <a:gd name="connsiteY2" fmla="*/ 137399 h 137399"/>
                <a:gd name="connsiteX3" fmla="*/ 334 w 569110"/>
                <a:gd name="connsiteY3" fmla="*/ 133827 h 137399"/>
                <a:gd name="connsiteX4" fmla="*/ 1525 w 569110"/>
                <a:gd name="connsiteY4" fmla="*/ 1599 h 137399"/>
                <a:gd name="connsiteX0" fmla="*/ 1525 w 569110"/>
                <a:gd name="connsiteY0" fmla="*/ 0 h 135800"/>
                <a:gd name="connsiteX1" fmla="*/ 447667 w 569110"/>
                <a:gd name="connsiteY1" fmla="*/ 750 h 135800"/>
                <a:gd name="connsiteX2" fmla="*/ 569110 w 569110"/>
                <a:gd name="connsiteY2" fmla="*/ 135800 h 135800"/>
                <a:gd name="connsiteX3" fmla="*/ 334 w 569110"/>
                <a:gd name="connsiteY3" fmla="*/ 132228 h 135800"/>
                <a:gd name="connsiteX4" fmla="*/ 1525 w 569110"/>
                <a:gd name="connsiteY4" fmla="*/ 0 h 135800"/>
                <a:gd name="connsiteX0" fmla="*/ 1525 w 447667"/>
                <a:gd name="connsiteY0" fmla="*/ 0 h 135017"/>
                <a:gd name="connsiteX1" fmla="*/ 447667 w 447667"/>
                <a:gd name="connsiteY1" fmla="*/ 750 h 135017"/>
                <a:gd name="connsiteX2" fmla="*/ 441713 w 447667"/>
                <a:gd name="connsiteY2" fmla="*/ 135017 h 135017"/>
                <a:gd name="connsiteX3" fmla="*/ 334 w 447667"/>
                <a:gd name="connsiteY3" fmla="*/ 132228 h 135017"/>
                <a:gd name="connsiteX4" fmla="*/ 1525 w 447667"/>
                <a:gd name="connsiteY4" fmla="*/ 0 h 13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67" h="135017">
                  <a:moveTo>
                    <a:pt x="1525" y="0"/>
                  </a:moveTo>
                  <a:lnTo>
                    <a:pt x="447667" y="750"/>
                  </a:lnTo>
                  <a:lnTo>
                    <a:pt x="441713" y="135017"/>
                  </a:lnTo>
                  <a:lnTo>
                    <a:pt x="334" y="132228"/>
                  </a:lnTo>
                  <a:cubicBezTo>
                    <a:pt x="-857" y="132864"/>
                    <a:pt x="1525" y="11271"/>
                    <a:pt x="1525" y="0"/>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Shape 20">
              <a:extLst>
                <a:ext uri="{FF2B5EF4-FFF2-40B4-BE49-F238E27FC236}">
                  <a16:creationId xmlns:a16="http://schemas.microsoft.com/office/drawing/2014/main" id="{3E50F1DA-AC83-4D1C-B0AF-6DAF8FABA9D2}"/>
                </a:ext>
              </a:extLst>
            </p:cNvPr>
            <p:cNvSpPr/>
            <p:nvPr/>
          </p:nvSpPr>
          <p:spPr>
            <a:xfrm>
              <a:off x="339865" y="2832212"/>
              <a:ext cx="4215951" cy="558351"/>
            </a:xfrm>
            <a:custGeom>
              <a:avLst/>
              <a:gdLst>
                <a:gd name="connsiteX0" fmla="*/ 0 w 4215951"/>
                <a:gd name="connsiteY0" fmla="*/ 550259 h 558351"/>
                <a:gd name="connsiteX1" fmla="*/ 436970 w 4215951"/>
                <a:gd name="connsiteY1" fmla="*/ 550259 h 558351"/>
                <a:gd name="connsiteX2" fmla="*/ 436970 w 4215951"/>
                <a:gd name="connsiteY2" fmla="*/ 331774 h 558351"/>
                <a:gd name="connsiteX3" fmla="*/ 995321 w 4215951"/>
                <a:gd name="connsiteY3" fmla="*/ 331774 h 558351"/>
                <a:gd name="connsiteX4" fmla="*/ 995321 w 4215951"/>
                <a:gd name="connsiteY4" fmla="*/ 550259 h 558351"/>
                <a:gd name="connsiteX5" fmla="*/ 1432291 w 4215951"/>
                <a:gd name="connsiteY5" fmla="*/ 550259 h 558351"/>
                <a:gd name="connsiteX6" fmla="*/ 1432291 w 4215951"/>
                <a:gd name="connsiteY6" fmla="*/ 0 h 558351"/>
                <a:gd name="connsiteX7" fmla="*/ 1885445 w 4215951"/>
                <a:gd name="connsiteY7" fmla="*/ 0 h 558351"/>
                <a:gd name="connsiteX8" fmla="*/ 1885445 w 4215951"/>
                <a:gd name="connsiteY8" fmla="*/ 186117 h 558351"/>
                <a:gd name="connsiteX9" fmla="*/ 2298139 w 4215951"/>
                <a:gd name="connsiteY9" fmla="*/ 186117 h 558351"/>
                <a:gd name="connsiteX10" fmla="*/ 2298139 w 4215951"/>
                <a:gd name="connsiteY10" fmla="*/ 550259 h 558351"/>
                <a:gd name="connsiteX11" fmla="*/ 2816029 w 4215951"/>
                <a:gd name="connsiteY11" fmla="*/ 550259 h 558351"/>
                <a:gd name="connsiteX12" fmla="*/ 2816029 w 4215951"/>
                <a:gd name="connsiteY12" fmla="*/ 420786 h 558351"/>
                <a:gd name="connsiteX13" fmla="*/ 3414839 w 4215951"/>
                <a:gd name="connsiteY13" fmla="*/ 420786 h 558351"/>
                <a:gd name="connsiteX14" fmla="*/ 3414839 w 4215951"/>
                <a:gd name="connsiteY14" fmla="*/ 558351 h 558351"/>
                <a:gd name="connsiteX15" fmla="*/ 4215951 w 4215951"/>
                <a:gd name="connsiteY15" fmla="*/ 558351 h 5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5951" h="558351">
                  <a:moveTo>
                    <a:pt x="0" y="550259"/>
                  </a:moveTo>
                  <a:lnTo>
                    <a:pt x="436970" y="550259"/>
                  </a:lnTo>
                  <a:lnTo>
                    <a:pt x="436970" y="331774"/>
                  </a:lnTo>
                  <a:lnTo>
                    <a:pt x="995321" y="331774"/>
                  </a:lnTo>
                  <a:lnTo>
                    <a:pt x="995321" y="550259"/>
                  </a:lnTo>
                  <a:lnTo>
                    <a:pt x="1432291" y="550259"/>
                  </a:lnTo>
                  <a:lnTo>
                    <a:pt x="1432291" y="0"/>
                  </a:lnTo>
                  <a:lnTo>
                    <a:pt x="1885445" y="0"/>
                  </a:lnTo>
                  <a:lnTo>
                    <a:pt x="1885445" y="186117"/>
                  </a:lnTo>
                  <a:lnTo>
                    <a:pt x="2298139" y="186117"/>
                  </a:lnTo>
                  <a:lnTo>
                    <a:pt x="2298139" y="550259"/>
                  </a:lnTo>
                  <a:lnTo>
                    <a:pt x="2816029" y="550259"/>
                  </a:lnTo>
                  <a:lnTo>
                    <a:pt x="2816029" y="420786"/>
                  </a:lnTo>
                  <a:lnTo>
                    <a:pt x="3414839" y="420786"/>
                  </a:lnTo>
                  <a:lnTo>
                    <a:pt x="3414839" y="558351"/>
                  </a:lnTo>
                  <a:lnTo>
                    <a:pt x="4215951" y="558351"/>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CD9DEB9B-7A5D-439D-85D7-188440DA88B6}"/>
                </a:ext>
              </a:extLst>
            </p:cNvPr>
            <p:cNvSpPr/>
            <p:nvPr/>
          </p:nvSpPr>
          <p:spPr>
            <a:xfrm>
              <a:off x="344785" y="2832211"/>
              <a:ext cx="4204908" cy="563337"/>
            </a:xfrm>
            <a:custGeom>
              <a:avLst/>
              <a:gdLst>
                <a:gd name="connsiteX0" fmla="*/ 0 w 565547"/>
                <a:gd name="connsiteY0" fmla="*/ 219075 h 292893"/>
                <a:gd name="connsiteX1" fmla="*/ 0 w 565547"/>
                <a:gd name="connsiteY1" fmla="*/ 0 h 292893"/>
                <a:gd name="connsiteX2" fmla="*/ 563166 w 565547"/>
                <a:gd name="connsiteY2" fmla="*/ 0 h 292893"/>
                <a:gd name="connsiteX3" fmla="*/ 563166 w 565547"/>
                <a:gd name="connsiteY3" fmla="*/ 292893 h 292893"/>
                <a:gd name="connsiteX4" fmla="*/ 565547 w 565547"/>
                <a:gd name="connsiteY4" fmla="*/ 292893 h 292893"/>
                <a:gd name="connsiteX0" fmla="*/ 0 w 569119"/>
                <a:gd name="connsiteY0" fmla="*/ 285750 h 292893"/>
                <a:gd name="connsiteX1" fmla="*/ 3572 w 569119"/>
                <a:gd name="connsiteY1" fmla="*/ 0 h 292893"/>
                <a:gd name="connsiteX2" fmla="*/ 566738 w 569119"/>
                <a:gd name="connsiteY2" fmla="*/ 0 h 292893"/>
                <a:gd name="connsiteX3" fmla="*/ 566738 w 569119"/>
                <a:gd name="connsiteY3" fmla="*/ 292893 h 292893"/>
                <a:gd name="connsiteX4" fmla="*/ 569119 w 569119"/>
                <a:gd name="connsiteY4" fmla="*/ 292893 h 292893"/>
                <a:gd name="connsiteX0" fmla="*/ 2574 w 565740"/>
                <a:gd name="connsiteY0" fmla="*/ 294084 h 294084"/>
                <a:gd name="connsiteX1" fmla="*/ 193 w 565740"/>
                <a:gd name="connsiteY1" fmla="*/ 0 h 294084"/>
                <a:gd name="connsiteX2" fmla="*/ 563359 w 565740"/>
                <a:gd name="connsiteY2" fmla="*/ 0 h 294084"/>
                <a:gd name="connsiteX3" fmla="*/ 563359 w 565740"/>
                <a:gd name="connsiteY3" fmla="*/ 292893 h 294084"/>
                <a:gd name="connsiteX4" fmla="*/ 565740 w 565740"/>
                <a:gd name="connsiteY4" fmla="*/ 292893 h 294084"/>
                <a:gd name="connsiteX0" fmla="*/ 2574 w 565740"/>
                <a:gd name="connsiteY0" fmla="*/ 294084 h 294084"/>
                <a:gd name="connsiteX1" fmla="*/ 193 w 565740"/>
                <a:gd name="connsiteY1" fmla="*/ 0 h 294084"/>
                <a:gd name="connsiteX2" fmla="*/ 563359 w 565740"/>
                <a:gd name="connsiteY2" fmla="*/ 0 h 294084"/>
                <a:gd name="connsiteX3" fmla="*/ 563875 w 565740"/>
                <a:gd name="connsiteY3" fmla="*/ 87695 h 294084"/>
                <a:gd name="connsiteX4" fmla="*/ 563359 w 565740"/>
                <a:gd name="connsiteY4" fmla="*/ 292893 h 294084"/>
                <a:gd name="connsiteX5" fmla="*/ 565740 w 565740"/>
                <a:gd name="connsiteY5" fmla="*/ 292893 h 294084"/>
                <a:gd name="connsiteX0" fmla="*/ 2574 w 566826"/>
                <a:gd name="connsiteY0" fmla="*/ 294084 h 294084"/>
                <a:gd name="connsiteX1" fmla="*/ 193 w 566826"/>
                <a:gd name="connsiteY1" fmla="*/ 0 h 294084"/>
                <a:gd name="connsiteX2" fmla="*/ 563359 w 566826"/>
                <a:gd name="connsiteY2" fmla="*/ 0 h 294084"/>
                <a:gd name="connsiteX3" fmla="*/ 563875 w 566826"/>
                <a:gd name="connsiteY3" fmla="*/ 87695 h 294084"/>
                <a:gd name="connsiteX4" fmla="*/ 566826 w 566826"/>
                <a:gd name="connsiteY4" fmla="*/ 87127 h 294084"/>
                <a:gd name="connsiteX5" fmla="*/ 563359 w 566826"/>
                <a:gd name="connsiteY5" fmla="*/ 292893 h 294084"/>
                <a:gd name="connsiteX6" fmla="*/ 565740 w 566826"/>
                <a:gd name="connsiteY6" fmla="*/ 292893 h 294084"/>
                <a:gd name="connsiteX0" fmla="*/ 2574 w 1080296"/>
                <a:gd name="connsiteY0" fmla="*/ 294084 h 294084"/>
                <a:gd name="connsiteX1" fmla="*/ 193 w 1080296"/>
                <a:gd name="connsiteY1" fmla="*/ 0 h 294084"/>
                <a:gd name="connsiteX2" fmla="*/ 563359 w 1080296"/>
                <a:gd name="connsiteY2" fmla="*/ 0 h 294084"/>
                <a:gd name="connsiteX3" fmla="*/ 563875 w 1080296"/>
                <a:gd name="connsiteY3" fmla="*/ 87695 h 294084"/>
                <a:gd name="connsiteX4" fmla="*/ 1080296 w 1080296"/>
                <a:gd name="connsiteY4" fmla="*/ 88264 h 294084"/>
                <a:gd name="connsiteX5" fmla="*/ 563359 w 1080296"/>
                <a:gd name="connsiteY5" fmla="*/ 292893 h 294084"/>
                <a:gd name="connsiteX6" fmla="*/ 565740 w 1080296"/>
                <a:gd name="connsiteY6" fmla="*/ 292893 h 294084"/>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563359 w 1080296"/>
                <a:gd name="connsiteY5" fmla="*/ 292893 h 299147"/>
                <a:gd name="connsiteX6" fmla="*/ 553937 w 1080296"/>
                <a:gd name="connsiteY6" fmla="*/ 299147 h 299147"/>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1079780 w 1080296"/>
                <a:gd name="connsiteY5" fmla="*/ 263896 h 299147"/>
                <a:gd name="connsiteX6" fmla="*/ 553937 w 1080296"/>
                <a:gd name="connsiteY6" fmla="*/ 299147 h 299147"/>
                <a:gd name="connsiteX0" fmla="*/ 2574 w 1724001"/>
                <a:gd name="connsiteY0" fmla="*/ 294084 h 294084"/>
                <a:gd name="connsiteX1" fmla="*/ 193 w 1724001"/>
                <a:gd name="connsiteY1" fmla="*/ 0 h 294084"/>
                <a:gd name="connsiteX2" fmla="*/ 563359 w 1724001"/>
                <a:gd name="connsiteY2" fmla="*/ 0 h 294084"/>
                <a:gd name="connsiteX3" fmla="*/ 563875 w 1724001"/>
                <a:gd name="connsiteY3" fmla="*/ 87695 h 294084"/>
                <a:gd name="connsiteX4" fmla="*/ 1080296 w 1724001"/>
                <a:gd name="connsiteY4" fmla="*/ 88264 h 294084"/>
                <a:gd name="connsiteX5" fmla="*/ 1079780 w 1724001"/>
                <a:gd name="connsiteY5" fmla="*/ 263896 h 294084"/>
                <a:gd name="connsiteX6" fmla="*/ 1724001 w 1724001"/>
                <a:gd name="connsiteY6" fmla="*/ 263896 h 294084"/>
                <a:gd name="connsiteX0" fmla="*/ 2574 w 3301300"/>
                <a:gd name="connsiteY0" fmla="*/ 294084 h 294084"/>
                <a:gd name="connsiteX1" fmla="*/ 193 w 3301300"/>
                <a:gd name="connsiteY1" fmla="*/ 0 h 294084"/>
                <a:gd name="connsiteX2" fmla="*/ 563359 w 3301300"/>
                <a:gd name="connsiteY2" fmla="*/ 0 h 294084"/>
                <a:gd name="connsiteX3" fmla="*/ 563875 w 3301300"/>
                <a:gd name="connsiteY3" fmla="*/ 87695 h 294084"/>
                <a:gd name="connsiteX4" fmla="*/ 1080296 w 3301300"/>
                <a:gd name="connsiteY4" fmla="*/ 88264 h 294084"/>
                <a:gd name="connsiteX5" fmla="*/ 1079780 w 3301300"/>
                <a:gd name="connsiteY5" fmla="*/ 263896 h 294084"/>
                <a:gd name="connsiteX6" fmla="*/ 3301300 w 3301300"/>
                <a:gd name="connsiteY6" fmla="*/ 267308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3451800 w 3451800"/>
                <a:gd name="connsiteY6"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3451800 w 3451800"/>
                <a:gd name="connsiteY7"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461356 w 3451800"/>
                <a:gd name="connsiteY7" fmla="*/ 265088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467258 w 3451800"/>
                <a:gd name="connsiteY7" fmla="*/ 267930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977395 w 3451800"/>
                <a:gd name="connsiteY6" fmla="*/ 224151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8037 w 3451800"/>
                <a:gd name="connsiteY6" fmla="*/ 203114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592293 w 3451800"/>
                <a:gd name="connsiteY6" fmla="*/ 215054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6562 w 3451800"/>
                <a:gd name="connsiteY6" fmla="*/ 263951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499713 w 5210961"/>
                <a:gd name="connsiteY1" fmla="*/ 76893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232649 w 5210961"/>
                <a:gd name="connsiteY1" fmla="*/ 262815 h 269014"/>
                <a:gd name="connsiteX2" fmla="*/ 1762350 w 5210961"/>
                <a:gd name="connsiteY2" fmla="*/ 263951 h 269014"/>
                <a:gd name="connsiteX3" fmla="*/ 1759354 w 5210961"/>
                <a:gd name="connsiteY3" fmla="*/ 0 h 269014"/>
                <a:gd name="connsiteX4" fmla="*/ 2322520 w 5210961"/>
                <a:gd name="connsiteY4" fmla="*/ 0 h 269014"/>
                <a:gd name="connsiteX5" fmla="*/ 2323036 w 5210961"/>
                <a:gd name="connsiteY5" fmla="*/ 87695 h 269014"/>
                <a:gd name="connsiteX6" fmla="*/ 2839457 w 5210961"/>
                <a:gd name="connsiteY6" fmla="*/ 88264 h 269014"/>
                <a:gd name="connsiteX7" fmla="*/ 2838941 w 5210961"/>
                <a:gd name="connsiteY7" fmla="*/ 263896 h 269014"/>
                <a:gd name="connsiteX8" fmla="*/ 3485723 w 5210961"/>
                <a:gd name="connsiteY8" fmla="*/ 263951 h 269014"/>
                <a:gd name="connsiteX9" fmla="*/ 3487198 w 5210961"/>
                <a:gd name="connsiteY9" fmla="*/ 203114 h 269014"/>
                <a:gd name="connsiteX10" fmla="*/ 4227894 w 5210961"/>
                <a:gd name="connsiteY10" fmla="*/ 201409 h 269014"/>
                <a:gd name="connsiteX11" fmla="*/ 4226419 w 5210961"/>
                <a:gd name="connsiteY11" fmla="*/ 267930 h 269014"/>
                <a:gd name="connsiteX12" fmla="*/ 5210961 w 5210961"/>
                <a:gd name="connsiteY12" fmla="*/ 269014 h 269014"/>
                <a:gd name="connsiteX0" fmla="*/ 0 w 5210961"/>
                <a:gd name="connsiteY0" fmla="*/ 261676 h 269014"/>
                <a:gd name="connsiteX1" fmla="*/ 524414 w 5210961"/>
                <a:gd name="connsiteY1" fmla="*/ 262246 h 269014"/>
                <a:gd name="connsiteX2" fmla="*/ 1232649 w 5210961"/>
                <a:gd name="connsiteY2" fmla="*/ 262815 h 269014"/>
                <a:gd name="connsiteX3" fmla="*/ 1762350 w 5210961"/>
                <a:gd name="connsiteY3" fmla="*/ 263951 h 269014"/>
                <a:gd name="connsiteX4" fmla="*/ 1759354 w 5210961"/>
                <a:gd name="connsiteY4" fmla="*/ 0 h 269014"/>
                <a:gd name="connsiteX5" fmla="*/ 2322520 w 5210961"/>
                <a:gd name="connsiteY5" fmla="*/ 0 h 269014"/>
                <a:gd name="connsiteX6" fmla="*/ 2323036 w 5210961"/>
                <a:gd name="connsiteY6" fmla="*/ 87695 h 269014"/>
                <a:gd name="connsiteX7" fmla="*/ 2839457 w 5210961"/>
                <a:gd name="connsiteY7" fmla="*/ 88264 h 269014"/>
                <a:gd name="connsiteX8" fmla="*/ 2838941 w 5210961"/>
                <a:gd name="connsiteY8" fmla="*/ 263896 h 269014"/>
                <a:gd name="connsiteX9" fmla="*/ 3485723 w 5210961"/>
                <a:gd name="connsiteY9" fmla="*/ 263951 h 269014"/>
                <a:gd name="connsiteX10" fmla="*/ 3487198 w 5210961"/>
                <a:gd name="connsiteY10" fmla="*/ 203114 h 269014"/>
                <a:gd name="connsiteX11" fmla="*/ 4227894 w 5210961"/>
                <a:gd name="connsiteY11" fmla="*/ 201409 h 269014"/>
                <a:gd name="connsiteX12" fmla="*/ 4226419 w 5210961"/>
                <a:gd name="connsiteY12" fmla="*/ 267930 h 269014"/>
                <a:gd name="connsiteX13" fmla="*/ 5210961 w 5210961"/>
                <a:gd name="connsiteY13" fmla="*/ 269014 h 269014"/>
                <a:gd name="connsiteX0" fmla="*/ 0 w 5210961"/>
                <a:gd name="connsiteY0" fmla="*/ 261676 h 269014"/>
                <a:gd name="connsiteX1" fmla="*/ 524414 w 5210961"/>
                <a:gd name="connsiteY1" fmla="*/ 262246 h 269014"/>
                <a:gd name="connsiteX2" fmla="*/ 559826 w 5210961"/>
                <a:gd name="connsiteY2" fmla="*/ 261677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24414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031982 w 5210961"/>
                <a:gd name="connsiteY3" fmla="*/ 232112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26747 w 5210961"/>
                <a:gd name="connsiteY3" fmla="*/ 161041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0961" h="269014">
                  <a:moveTo>
                    <a:pt x="0" y="261676"/>
                  </a:moveTo>
                  <a:lnTo>
                    <a:pt x="539168" y="262246"/>
                  </a:lnTo>
                  <a:lnTo>
                    <a:pt x="539168" y="158198"/>
                  </a:lnTo>
                  <a:lnTo>
                    <a:pt x="1226747" y="161041"/>
                  </a:lnTo>
                  <a:lnTo>
                    <a:pt x="1232649" y="262815"/>
                  </a:lnTo>
                  <a:lnTo>
                    <a:pt x="1762350" y="263951"/>
                  </a:lnTo>
                  <a:cubicBezTo>
                    <a:pt x="1760852" y="131975"/>
                    <a:pt x="1772721" y="307"/>
                    <a:pt x="1759354" y="0"/>
                  </a:cubicBezTo>
                  <a:lnTo>
                    <a:pt x="2322520" y="0"/>
                  </a:lnTo>
                  <a:lnTo>
                    <a:pt x="2323036" y="87695"/>
                  </a:lnTo>
                  <a:lnTo>
                    <a:pt x="2839457" y="88264"/>
                  </a:lnTo>
                  <a:cubicBezTo>
                    <a:pt x="2838301" y="156853"/>
                    <a:pt x="2840097" y="195307"/>
                    <a:pt x="2838941" y="263896"/>
                  </a:cubicBezTo>
                  <a:lnTo>
                    <a:pt x="3485723" y="263951"/>
                  </a:lnTo>
                  <a:cubicBezTo>
                    <a:pt x="3486215" y="243672"/>
                    <a:pt x="3486706" y="223393"/>
                    <a:pt x="3487198" y="203114"/>
                  </a:cubicBezTo>
                  <a:lnTo>
                    <a:pt x="4227894" y="201409"/>
                  </a:lnTo>
                  <a:cubicBezTo>
                    <a:pt x="4227402" y="223583"/>
                    <a:pt x="4226911" y="245756"/>
                    <a:pt x="4226419" y="267930"/>
                  </a:cubicBezTo>
                  <a:lnTo>
                    <a:pt x="5210961" y="269014"/>
                  </a:lnTo>
                </a:path>
              </a:pathLst>
            </a:custGeom>
            <a:noFill/>
            <a:ln w="1270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Freeform: Shape 29">
            <a:extLst>
              <a:ext uri="{FF2B5EF4-FFF2-40B4-BE49-F238E27FC236}">
                <a16:creationId xmlns:a16="http://schemas.microsoft.com/office/drawing/2014/main" id="{853F6FD0-C33B-499B-B0F9-2027759E9D01}"/>
              </a:ext>
            </a:extLst>
          </p:cNvPr>
          <p:cNvSpPr/>
          <p:nvPr/>
        </p:nvSpPr>
        <p:spPr>
          <a:xfrm>
            <a:off x="6401077" y="1697598"/>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01086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5D146-FA98-4BC3-824C-4A9E630976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97430" y="1385277"/>
            <a:ext cx="5289354" cy="2552718"/>
          </a:xfrm>
          <a:prstGeom prst="rect">
            <a:avLst/>
          </a:prstGeom>
          <a:ln w="19050">
            <a:noFill/>
          </a:ln>
        </p:spPr>
      </p:pic>
      <p:pic>
        <p:nvPicPr>
          <p:cNvPr id="3" name="Picture 2">
            <a:extLst>
              <a:ext uri="{FF2B5EF4-FFF2-40B4-BE49-F238E27FC236}">
                <a16:creationId xmlns:a16="http://schemas.microsoft.com/office/drawing/2014/main" id="{56E0AB37-9296-4219-B82C-2489DC8DF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9655" y="1385276"/>
            <a:ext cx="5987753" cy="5034127"/>
          </a:xfrm>
          <a:prstGeom prst="rect">
            <a:avLst/>
          </a:prstGeom>
        </p:spPr>
      </p:pic>
      <p:sp>
        <p:nvSpPr>
          <p:cNvPr id="4" name="Freeform: Shape 3">
            <a:extLst>
              <a:ext uri="{FF2B5EF4-FFF2-40B4-BE49-F238E27FC236}">
                <a16:creationId xmlns:a16="http://schemas.microsoft.com/office/drawing/2014/main" id="{9B29C4F3-C133-4023-8663-7CEAE9FDE70D}"/>
              </a:ext>
            </a:extLst>
          </p:cNvPr>
          <p:cNvSpPr/>
          <p:nvPr/>
        </p:nvSpPr>
        <p:spPr>
          <a:xfrm>
            <a:off x="3649211" y="1551963"/>
            <a:ext cx="5964572" cy="889233"/>
          </a:xfrm>
          <a:custGeom>
            <a:avLst/>
            <a:gdLst>
              <a:gd name="connsiteX0" fmla="*/ 5964572 w 5964572"/>
              <a:gd name="connsiteY0" fmla="*/ 889233 h 889233"/>
              <a:gd name="connsiteX1" fmla="*/ 0 w 5964572"/>
              <a:gd name="connsiteY1" fmla="*/ 0 h 889233"/>
            </a:gdLst>
            <a:ahLst/>
            <a:cxnLst>
              <a:cxn ang="0">
                <a:pos x="connsiteX0" y="connsiteY0"/>
              </a:cxn>
              <a:cxn ang="0">
                <a:pos x="connsiteX1" y="connsiteY1"/>
              </a:cxn>
            </a:cxnLst>
            <a:rect l="l" t="t" r="r" b="b"/>
            <a:pathLst>
              <a:path w="5964572" h="889233">
                <a:moveTo>
                  <a:pt x="5964572" y="889233"/>
                </a:moveTo>
                <a:lnTo>
                  <a:pt x="0" y="0"/>
                </a:lnTo>
              </a:path>
            </a:pathLst>
          </a:custGeom>
          <a:noFill/>
          <a:ln w="31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0E338391-0482-4A46-ABAB-F9652245E74D}"/>
              </a:ext>
            </a:extLst>
          </p:cNvPr>
          <p:cNvSpPr/>
          <p:nvPr/>
        </p:nvSpPr>
        <p:spPr>
          <a:xfrm>
            <a:off x="4043494" y="2827090"/>
            <a:ext cx="5620623" cy="3363985"/>
          </a:xfrm>
          <a:custGeom>
            <a:avLst/>
            <a:gdLst>
              <a:gd name="connsiteX0" fmla="*/ 0 w 5620623"/>
              <a:gd name="connsiteY0" fmla="*/ 3363985 h 3363985"/>
              <a:gd name="connsiteX1" fmla="*/ 5620623 w 5620623"/>
              <a:gd name="connsiteY1" fmla="*/ 0 h 3363985"/>
            </a:gdLst>
            <a:ahLst/>
            <a:cxnLst>
              <a:cxn ang="0">
                <a:pos x="connsiteX0" y="connsiteY0"/>
              </a:cxn>
              <a:cxn ang="0">
                <a:pos x="connsiteX1" y="connsiteY1"/>
              </a:cxn>
            </a:cxnLst>
            <a:rect l="l" t="t" r="r" b="b"/>
            <a:pathLst>
              <a:path w="5620623" h="3363985">
                <a:moveTo>
                  <a:pt x="0" y="3363985"/>
                </a:moveTo>
                <a:lnTo>
                  <a:pt x="5620623" y="0"/>
                </a:lnTo>
              </a:path>
            </a:pathLst>
          </a:custGeom>
          <a:noFill/>
          <a:ln w="31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CFE858C-93C9-4D90-A055-7FDCA8D77C6D}"/>
              </a:ext>
            </a:extLst>
          </p:cNvPr>
          <p:cNvSpPr>
            <a:spLocks noGrp="1"/>
          </p:cNvSpPr>
          <p:nvPr>
            <p:ph type="title"/>
          </p:nvPr>
        </p:nvSpPr>
        <p:spPr/>
        <p:txBody>
          <a:bodyPr/>
          <a:lstStyle/>
          <a:p>
            <a:r>
              <a:rPr lang="en-US" dirty="0"/>
              <a:t>Montgomery county</a:t>
            </a:r>
          </a:p>
        </p:txBody>
      </p:sp>
      <p:sp>
        <p:nvSpPr>
          <p:cNvPr id="9" name="TextBox 8">
            <a:extLst>
              <a:ext uri="{FF2B5EF4-FFF2-40B4-BE49-F238E27FC236}">
                <a16:creationId xmlns:a16="http://schemas.microsoft.com/office/drawing/2014/main" id="{3038A1F7-0670-40B7-9220-8FE9EA608BC3}"/>
              </a:ext>
            </a:extLst>
          </p:cNvPr>
          <p:cNvSpPr txBox="1"/>
          <p:nvPr/>
        </p:nvSpPr>
        <p:spPr>
          <a:xfrm>
            <a:off x="6878296" y="4000500"/>
            <a:ext cx="4419682" cy="523220"/>
          </a:xfrm>
          <a:prstGeom prst="rect">
            <a:avLst/>
          </a:prstGeom>
          <a:noFill/>
        </p:spPr>
        <p:txBody>
          <a:bodyPr wrap="square" rtlCol="0">
            <a:spAutoFit/>
          </a:bodyPr>
          <a:lstStyle/>
          <a:p>
            <a:pPr algn="ctr"/>
            <a:r>
              <a:rPr lang="en-US" sz="2800" dirty="0">
                <a:solidFill>
                  <a:srgbClr val="2B4C73"/>
                </a:solidFill>
              </a:rPr>
              <a:t>Most populous county in MD</a:t>
            </a:r>
          </a:p>
        </p:txBody>
      </p:sp>
      <p:grpSp>
        <p:nvGrpSpPr>
          <p:cNvPr id="10" name="Group 9">
            <a:extLst>
              <a:ext uri="{FF2B5EF4-FFF2-40B4-BE49-F238E27FC236}">
                <a16:creationId xmlns:a16="http://schemas.microsoft.com/office/drawing/2014/main" id="{EF1D3E77-C9F8-44C2-A75F-1CD7E6731704}"/>
              </a:ext>
            </a:extLst>
          </p:cNvPr>
          <p:cNvGrpSpPr/>
          <p:nvPr/>
        </p:nvGrpSpPr>
        <p:grpSpPr>
          <a:xfrm>
            <a:off x="6818782" y="4552237"/>
            <a:ext cx="3200107" cy="1539923"/>
            <a:chOff x="7220369" y="4518370"/>
            <a:chExt cx="3200107" cy="1539923"/>
          </a:xfrm>
        </p:grpSpPr>
        <p:pic>
          <p:nvPicPr>
            <p:cNvPr id="11" name="Picture 10">
              <a:extLst>
                <a:ext uri="{FF2B5EF4-FFF2-40B4-BE49-F238E27FC236}">
                  <a16:creationId xmlns:a16="http://schemas.microsoft.com/office/drawing/2014/main" id="{4177A668-A103-4AE8-9681-4701CDDE9E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20369" y="5074899"/>
              <a:ext cx="3200107" cy="623920"/>
            </a:xfrm>
            <a:prstGeom prst="rect">
              <a:avLst/>
            </a:prstGeom>
          </p:spPr>
        </p:pic>
        <p:sp>
          <p:nvSpPr>
            <p:cNvPr id="12" name="TextBox 11">
              <a:extLst>
                <a:ext uri="{FF2B5EF4-FFF2-40B4-BE49-F238E27FC236}">
                  <a16:creationId xmlns:a16="http://schemas.microsoft.com/office/drawing/2014/main" id="{865B5598-03FE-4A4B-AF3E-4D67EA4D239F}"/>
                </a:ext>
              </a:extLst>
            </p:cNvPr>
            <p:cNvSpPr txBox="1"/>
            <p:nvPr/>
          </p:nvSpPr>
          <p:spPr>
            <a:xfrm>
              <a:off x="7337778" y="5803416"/>
              <a:ext cx="1113680"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Calibri" panose="020F0502020204030204"/>
                  <a:ea typeface="+mn-ea"/>
                  <a:cs typeface="+mn-cs"/>
                </a:rPr>
                <a:t>1990: 765,500</a:t>
              </a:r>
            </a:p>
          </p:txBody>
        </p:sp>
        <p:sp>
          <p:nvSpPr>
            <p:cNvPr id="13" name="TextBox 12">
              <a:extLst>
                <a:ext uri="{FF2B5EF4-FFF2-40B4-BE49-F238E27FC236}">
                  <a16:creationId xmlns:a16="http://schemas.microsoft.com/office/drawing/2014/main" id="{FEA6FB28-9C9B-4AF8-8478-6C37794008DB}"/>
                </a:ext>
              </a:extLst>
            </p:cNvPr>
            <p:cNvSpPr txBox="1"/>
            <p:nvPr/>
          </p:nvSpPr>
          <p:spPr>
            <a:xfrm>
              <a:off x="9460756" y="5803416"/>
              <a:ext cx="756821"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+293,300</a:t>
              </a:r>
            </a:p>
          </p:txBody>
        </p:sp>
        <p:sp>
          <p:nvSpPr>
            <p:cNvPr id="14" name="TextBox 13">
              <a:extLst>
                <a:ext uri="{FF2B5EF4-FFF2-40B4-BE49-F238E27FC236}">
                  <a16:creationId xmlns:a16="http://schemas.microsoft.com/office/drawing/2014/main" id="{180D957A-E3D3-4EE2-A2DC-A2CA3485091D}"/>
                </a:ext>
              </a:extLst>
            </p:cNvPr>
            <p:cNvSpPr txBox="1"/>
            <p:nvPr/>
          </p:nvSpPr>
          <p:spPr>
            <a:xfrm>
              <a:off x="7315200" y="4518370"/>
              <a:ext cx="1247990" cy="2548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Calibri" panose="020F0502020204030204"/>
                  <a:ea typeface="+mn-ea"/>
                  <a:cs typeface="+mn-cs"/>
                </a:rPr>
                <a:t>2017: 1,058,800</a:t>
              </a:r>
            </a:p>
          </p:txBody>
        </p:sp>
      </p:grpSp>
      <p:sp>
        <p:nvSpPr>
          <p:cNvPr id="16" name="Arrow: Down 15">
            <a:extLst>
              <a:ext uri="{FF2B5EF4-FFF2-40B4-BE49-F238E27FC236}">
                <a16:creationId xmlns:a16="http://schemas.microsoft.com/office/drawing/2014/main" id="{BB409B9B-7041-48B8-8744-520413A40E32}"/>
              </a:ext>
            </a:extLst>
          </p:cNvPr>
          <p:cNvSpPr/>
          <p:nvPr/>
        </p:nvSpPr>
        <p:spPr>
          <a:xfrm rot="10800000">
            <a:off x="10210800" y="5421410"/>
            <a:ext cx="393780" cy="311276"/>
          </a:xfrm>
          <a:prstGeom prst="downArrow">
            <a:avLst/>
          </a:prstGeom>
          <a:solidFill>
            <a:srgbClr val="2B4C73"/>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a:extLst>
              <a:ext uri="{FF2B5EF4-FFF2-40B4-BE49-F238E27FC236}">
                <a16:creationId xmlns:a16="http://schemas.microsoft.com/office/drawing/2014/main" id="{B7F897B1-329C-494C-938A-93DB0FE4F4F8}"/>
              </a:ext>
            </a:extLst>
          </p:cNvPr>
          <p:cNvSpPr txBox="1"/>
          <p:nvPr/>
        </p:nvSpPr>
        <p:spPr>
          <a:xfrm>
            <a:off x="10534232" y="5445128"/>
            <a:ext cx="903111" cy="369332"/>
          </a:xfrm>
          <a:prstGeom prst="rect">
            <a:avLst/>
          </a:prstGeom>
          <a:noFill/>
        </p:spPr>
        <p:txBody>
          <a:bodyPr wrap="square" rtlCol="0">
            <a:spAutoFit/>
          </a:bodyPr>
          <a:lstStyle/>
          <a:p>
            <a:r>
              <a:rPr lang="en-US" dirty="0">
                <a:solidFill>
                  <a:srgbClr val="2B4C73"/>
                </a:solidFill>
              </a:rPr>
              <a:t>38%</a:t>
            </a:r>
          </a:p>
        </p:txBody>
      </p:sp>
      <p:sp>
        <p:nvSpPr>
          <p:cNvPr id="18" name="Text Placeholder 6">
            <a:extLst>
              <a:ext uri="{FF2B5EF4-FFF2-40B4-BE49-F238E27FC236}">
                <a16:creationId xmlns:a16="http://schemas.microsoft.com/office/drawing/2014/main" id="{2CC5EDE8-9949-4001-AF51-31797C9AE969}"/>
              </a:ext>
            </a:extLst>
          </p:cNvPr>
          <p:cNvSpPr txBox="1">
            <a:spLocks/>
          </p:cNvSpPr>
          <p:nvPr/>
        </p:nvSpPr>
        <p:spPr bwMode="auto">
          <a:xfrm>
            <a:off x="595444" y="5658547"/>
            <a:ext cx="457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a:t>Parks &amp; Open Space</a:t>
            </a:r>
          </a:p>
          <a:p>
            <a:pPr lvl="2"/>
            <a:r>
              <a:rPr lang="en-US"/>
              <a:t>EPS Study Area</a:t>
            </a:r>
            <a:endParaRPr lang="en-US" dirty="0"/>
          </a:p>
        </p:txBody>
      </p:sp>
      <p:sp>
        <p:nvSpPr>
          <p:cNvPr id="19" name="Rectangle 18">
            <a:extLst>
              <a:ext uri="{FF2B5EF4-FFF2-40B4-BE49-F238E27FC236}">
                <a16:creationId xmlns:a16="http://schemas.microsoft.com/office/drawing/2014/main" id="{6F68E5D0-38AB-4569-BE72-93FCB599E7B7}"/>
              </a:ext>
            </a:extLst>
          </p:cNvPr>
          <p:cNvSpPr/>
          <p:nvPr/>
        </p:nvSpPr>
        <p:spPr>
          <a:xfrm>
            <a:off x="443044" y="5584906"/>
            <a:ext cx="457200" cy="282110"/>
          </a:xfrm>
          <a:prstGeom prst="rect">
            <a:avLst/>
          </a:prstGeom>
          <a:solidFill>
            <a:srgbClr val="70A800"/>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06110A36-4FEF-4568-B964-1F63E40006E8}"/>
              </a:ext>
            </a:extLst>
          </p:cNvPr>
          <p:cNvSpPr/>
          <p:nvPr/>
        </p:nvSpPr>
        <p:spPr>
          <a:xfrm>
            <a:off x="443044" y="5979188"/>
            <a:ext cx="457200" cy="282110"/>
          </a:xfrm>
          <a:prstGeom prst="rect">
            <a:avLst/>
          </a:prstGeom>
          <a:solidFill>
            <a:srgbClr val="FFAA00"/>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a:extLst>
              <a:ext uri="{FF2B5EF4-FFF2-40B4-BE49-F238E27FC236}">
                <a16:creationId xmlns:a16="http://schemas.microsoft.com/office/drawing/2014/main" id="{715D59A7-F4AD-4DA1-96D5-284F392EB8C6}"/>
              </a:ext>
            </a:extLst>
          </p:cNvPr>
          <p:cNvSpPr txBox="1"/>
          <p:nvPr/>
        </p:nvSpPr>
        <p:spPr>
          <a:xfrm>
            <a:off x="3927490" y="1857611"/>
            <a:ext cx="1018457" cy="584775"/>
          </a:xfrm>
          <a:prstGeom prst="rect">
            <a:avLst/>
          </a:prstGeom>
          <a:noFill/>
        </p:spPr>
        <p:txBody>
          <a:bodyPr wrap="square" rtlCol="0">
            <a:spAutoFit/>
          </a:bodyPr>
          <a:lstStyle/>
          <a:p>
            <a:pPr algn="r"/>
            <a:r>
              <a:rPr lang="en-US" sz="1600" dirty="0">
                <a:solidFill>
                  <a:schemeClr val="tx1">
                    <a:lumMod val="50000"/>
                    <a:lumOff val="50000"/>
                  </a:schemeClr>
                </a:solidFill>
              </a:rPr>
              <a:t>Howard</a:t>
            </a:r>
          </a:p>
          <a:p>
            <a:pPr algn="r"/>
            <a:r>
              <a:rPr lang="en-US" sz="1600" dirty="0">
                <a:solidFill>
                  <a:schemeClr val="tx1">
                    <a:lumMod val="50000"/>
                    <a:lumOff val="50000"/>
                  </a:schemeClr>
                </a:solidFill>
              </a:rPr>
              <a:t>County</a:t>
            </a:r>
          </a:p>
        </p:txBody>
      </p:sp>
      <p:sp>
        <p:nvSpPr>
          <p:cNvPr id="22" name="TextBox 21">
            <a:extLst>
              <a:ext uri="{FF2B5EF4-FFF2-40B4-BE49-F238E27FC236}">
                <a16:creationId xmlns:a16="http://schemas.microsoft.com/office/drawing/2014/main" id="{B7DDD985-F9F4-4AB3-8F18-0A4F4928929B}"/>
              </a:ext>
            </a:extLst>
          </p:cNvPr>
          <p:cNvSpPr txBox="1"/>
          <p:nvPr/>
        </p:nvSpPr>
        <p:spPr>
          <a:xfrm>
            <a:off x="4373262" y="5913994"/>
            <a:ext cx="1168801" cy="327305"/>
          </a:xfrm>
          <a:prstGeom prst="rect">
            <a:avLst/>
          </a:prstGeom>
          <a:noFill/>
        </p:spPr>
        <p:txBody>
          <a:bodyPr wrap="square" rtlCol="0">
            <a:spAutoFit/>
          </a:bodyPr>
          <a:lstStyle/>
          <a:p>
            <a:r>
              <a:rPr lang="en-US" sz="2400" b="1" dirty="0">
                <a:solidFill>
                  <a:schemeClr val="tx1">
                    <a:lumMod val="50000"/>
                    <a:lumOff val="50000"/>
                  </a:schemeClr>
                </a:solidFill>
              </a:rPr>
              <a:t>D.C.</a:t>
            </a:r>
          </a:p>
        </p:txBody>
      </p:sp>
      <p:sp>
        <p:nvSpPr>
          <p:cNvPr id="23" name="TextBox 22">
            <a:extLst>
              <a:ext uri="{FF2B5EF4-FFF2-40B4-BE49-F238E27FC236}">
                <a16:creationId xmlns:a16="http://schemas.microsoft.com/office/drawing/2014/main" id="{7945E10F-581E-4787-B2EA-7FBDE62340C4}"/>
              </a:ext>
            </a:extLst>
          </p:cNvPr>
          <p:cNvSpPr txBox="1"/>
          <p:nvPr/>
        </p:nvSpPr>
        <p:spPr>
          <a:xfrm>
            <a:off x="5268105" y="5173503"/>
            <a:ext cx="973524" cy="830997"/>
          </a:xfrm>
          <a:prstGeom prst="rect">
            <a:avLst/>
          </a:prstGeom>
          <a:noFill/>
        </p:spPr>
        <p:txBody>
          <a:bodyPr wrap="square" rtlCol="0">
            <a:spAutoFit/>
          </a:bodyPr>
          <a:lstStyle/>
          <a:p>
            <a:pPr algn="r"/>
            <a:r>
              <a:rPr lang="en-US" sz="1600" dirty="0">
                <a:solidFill>
                  <a:schemeClr val="tx1">
                    <a:lumMod val="50000"/>
                    <a:lumOff val="50000"/>
                  </a:schemeClr>
                </a:solidFill>
              </a:rPr>
              <a:t>Prince</a:t>
            </a:r>
          </a:p>
          <a:p>
            <a:pPr algn="r"/>
            <a:r>
              <a:rPr lang="en-US" sz="1600" dirty="0">
                <a:solidFill>
                  <a:schemeClr val="tx1">
                    <a:lumMod val="50000"/>
                    <a:lumOff val="50000"/>
                  </a:schemeClr>
                </a:solidFill>
              </a:rPr>
              <a:t>George</a:t>
            </a:r>
          </a:p>
          <a:p>
            <a:pPr algn="r"/>
            <a:r>
              <a:rPr lang="en-US" sz="1600" dirty="0">
                <a:solidFill>
                  <a:schemeClr val="tx1">
                    <a:lumMod val="50000"/>
                    <a:lumOff val="50000"/>
                  </a:schemeClr>
                </a:solidFill>
              </a:rPr>
              <a:t>County</a:t>
            </a:r>
          </a:p>
        </p:txBody>
      </p:sp>
      <p:sp>
        <p:nvSpPr>
          <p:cNvPr id="25" name="TextBox 24">
            <a:extLst>
              <a:ext uri="{FF2B5EF4-FFF2-40B4-BE49-F238E27FC236}">
                <a16:creationId xmlns:a16="http://schemas.microsoft.com/office/drawing/2014/main" id="{0D58171A-32F5-4EF2-BAB0-022B16D42FB8}"/>
              </a:ext>
            </a:extLst>
          </p:cNvPr>
          <p:cNvSpPr txBox="1"/>
          <p:nvPr/>
        </p:nvSpPr>
        <p:spPr>
          <a:xfrm>
            <a:off x="1086936" y="1735413"/>
            <a:ext cx="1036930" cy="584775"/>
          </a:xfrm>
          <a:prstGeom prst="rect">
            <a:avLst/>
          </a:prstGeom>
          <a:noFill/>
        </p:spPr>
        <p:txBody>
          <a:bodyPr wrap="square" rtlCol="0">
            <a:spAutoFit/>
          </a:bodyPr>
          <a:lstStyle/>
          <a:p>
            <a:pPr algn="r"/>
            <a:r>
              <a:rPr lang="en-US" sz="1600" dirty="0">
                <a:solidFill>
                  <a:schemeClr val="tx1">
                    <a:lumMod val="50000"/>
                    <a:lumOff val="50000"/>
                  </a:schemeClr>
                </a:solidFill>
              </a:rPr>
              <a:t>Frederick</a:t>
            </a:r>
          </a:p>
          <a:p>
            <a:pPr algn="r"/>
            <a:r>
              <a:rPr lang="en-US" sz="1600" dirty="0">
                <a:solidFill>
                  <a:schemeClr val="tx1">
                    <a:lumMod val="50000"/>
                    <a:lumOff val="50000"/>
                  </a:schemeClr>
                </a:solidFill>
              </a:rPr>
              <a:t>County</a:t>
            </a:r>
          </a:p>
        </p:txBody>
      </p:sp>
      <p:sp>
        <p:nvSpPr>
          <p:cNvPr id="26" name="TextBox 25">
            <a:extLst>
              <a:ext uri="{FF2B5EF4-FFF2-40B4-BE49-F238E27FC236}">
                <a16:creationId xmlns:a16="http://schemas.microsoft.com/office/drawing/2014/main" id="{8F3504E7-6FD0-44E2-AA16-9F2A0181B78A}"/>
              </a:ext>
            </a:extLst>
          </p:cNvPr>
          <p:cNvSpPr txBox="1"/>
          <p:nvPr/>
        </p:nvSpPr>
        <p:spPr>
          <a:xfrm>
            <a:off x="304800" y="4661707"/>
            <a:ext cx="1025681" cy="584775"/>
          </a:xfrm>
          <a:prstGeom prst="rect">
            <a:avLst/>
          </a:prstGeom>
          <a:noFill/>
        </p:spPr>
        <p:txBody>
          <a:bodyPr wrap="square" rtlCol="0">
            <a:spAutoFit/>
          </a:bodyPr>
          <a:lstStyle/>
          <a:p>
            <a:pPr algn="r"/>
            <a:r>
              <a:rPr lang="en-US" sz="1600" dirty="0" err="1">
                <a:solidFill>
                  <a:schemeClr val="tx1">
                    <a:lumMod val="50000"/>
                    <a:lumOff val="50000"/>
                  </a:schemeClr>
                </a:solidFill>
              </a:rPr>
              <a:t>Loundon</a:t>
            </a:r>
            <a:endParaRPr lang="en-US" sz="1600" dirty="0">
              <a:solidFill>
                <a:schemeClr val="tx1">
                  <a:lumMod val="50000"/>
                  <a:lumOff val="50000"/>
                </a:schemeClr>
              </a:solidFill>
            </a:endParaRPr>
          </a:p>
          <a:p>
            <a:pPr algn="r"/>
            <a:r>
              <a:rPr lang="en-US" sz="1600" dirty="0">
                <a:solidFill>
                  <a:schemeClr val="tx1">
                    <a:lumMod val="50000"/>
                    <a:lumOff val="50000"/>
                  </a:schemeClr>
                </a:solidFill>
              </a:rPr>
              <a:t>County</a:t>
            </a:r>
          </a:p>
        </p:txBody>
      </p:sp>
      <p:sp>
        <p:nvSpPr>
          <p:cNvPr id="27" name="TextBox 26">
            <a:extLst>
              <a:ext uri="{FF2B5EF4-FFF2-40B4-BE49-F238E27FC236}">
                <a16:creationId xmlns:a16="http://schemas.microsoft.com/office/drawing/2014/main" id="{80913944-4D3E-47DF-868F-C6A3594094DC}"/>
              </a:ext>
            </a:extLst>
          </p:cNvPr>
          <p:cNvSpPr txBox="1"/>
          <p:nvPr/>
        </p:nvSpPr>
        <p:spPr>
          <a:xfrm>
            <a:off x="2511300" y="5837283"/>
            <a:ext cx="1170461" cy="584775"/>
          </a:xfrm>
          <a:prstGeom prst="rect">
            <a:avLst/>
          </a:prstGeom>
          <a:noFill/>
        </p:spPr>
        <p:txBody>
          <a:bodyPr wrap="square" rtlCol="0">
            <a:spAutoFit/>
          </a:bodyPr>
          <a:lstStyle/>
          <a:p>
            <a:pPr algn="r"/>
            <a:r>
              <a:rPr lang="en-US" sz="1600" dirty="0">
                <a:solidFill>
                  <a:schemeClr val="tx1">
                    <a:lumMod val="50000"/>
                    <a:lumOff val="50000"/>
                  </a:schemeClr>
                </a:solidFill>
              </a:rPr>
              <a:t>Fairfax</a:t>
            </a:r>
          </a:p>
          <a:p>
            <a:pPr algn="r"/>
            <a:r>
              <a:rPr lang="en-US" sz="1600" dirty="0">
                <a:solidFill>
                  <a:schemeClr val="tx1">
                    <a:lumMod val="50000"/>
                    <a:lumOff val="50000"/>
                  </a:schemeClr>
                </a:solidFill>
              </a:rPr>
              <a:t>County</a:t>
            </a:r>
          </a:p>
        </p:txBody>
      </p:sp>
    </p:spTree>
    <p:extLst>
      <p:ext uri="{BB962C8B-B14F-4D97-AF65-F5344CB8AC3E}">
        <p14:creationId xmlns:p14="http://schemas.microsoft.com/office/powerpoint/2010/main" val="16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5C993D3-23C5-4C11-95FB-6ADBB82AE86F}"/>
              </a:ext>
            </a:extLst>
          </p:cNvPr>
          <p:cNvSpPr/>
          <p:nvPr/>
        </p:nvSpPr>
        <p:spPr>
          <a:xfrm>
            <a:off x="344280" y="3383408"/>
            <a:ext cx="4204908" cy="121791"/>
          </a:xfrm>
          <a:prstGeom prst="rect">
            <a:avLst/>
          </a:prstGeom>
          <a:solidFill>
            <a:srgbClr val="9EAAD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8542C534-D6ED-44CE-8761-600E1D5CE3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8"/>
          <a:stretch/>
        </p:blipFill>
        <p:spPr>
          <a:xfrm>
            <a:off x="5334000" y="-16185"/>
            <a:ext cx="6922512" cy="6912988"/>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Supply</a:t>
            </a:r>
            <a:br>
              <a:rPr lang="en-US" dirty="0"/>
            </a:br>
            <a:r>
              <a:rPr lang="en-US" sz="4400" dirty="0"/>
              <a:t>active </a:t>
            </a:r>
          </a:p>
        </p:txBody>
      </p:sp>
      <p:sp>
        <p:nvSpPr>
          <p:cNvPr id="7" name="Text Placeholder 6">
            <a:extLst>
              <a:ext uri="{FF2B5EF4-FFF2-40B4-BE49-F238E27FC236}">
                <a16:creationId xmlns:a16="http://schemas.microsoft.com/office/drawing/2014/main" id="{33CE0313-B6ED-4539-9FC5-723FE124529F}"/>
              </a:ext>
            </a:extLst>
          </p:cNvPr>
          <p:cNvSpPr txBox="1">
            <a:spLocks/>
          </p:cNvSpPr>
          <p:nvPr/>
        </p:nvSpPr>
        <p:spPr bwMode="auto">
          <a:xfrm>
            <a:off x="448810" y="417859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Supply</a:t>
            </a:r>
          </a:p>
          <a:p>
            <a:pPr lvl="2"/>
            <a:endParaRPr lang="en-US" dirty="0"/>
          </a:p>
          <a:p>
            <a:pPr lvl="2"/>
            <a:endParaRPr lang="en-US" dirty="0"/>
          </a:p>
          <a:p>
            <a:pPr lvl="2"/>
            <a:r>
              <a:rPr lang="en-US" dirty="0"/>
              <a:t>More Supply</a:t>
            </a:r>
          </a:p>
          <a:p>
            <a:pPr lvl="2"/>
            <a:r>
              <a:rPr lang="en-US" dirty="0"/>
              <a:t>Development Cluster (1 square-mile)</a:t>
            </a:r>
          </a:p>
          <a:p>
            <a:pPr lvl="2"/>
            <a:r>
              <a:rPr lang="en-US" dirty="0"/>
              <a:t>Montgomery County</a:t>
            </a:r>
          </a:p>
        </p:txBody>
      </p:sp>
      <p:sp>
        <p:nvSpPr>
          <p:cNvPr id="8" name="Rectangle 7">
            <a:extLst>
              <a:ext uri="{FF2B5EF4-FFF2-40B4-BE49-F238E27FC236}">
                <a16:creationId xmlns:a16="http://schemas.microsoft.com/office/drawing/2014/main" id="{6DED3DB4-D424-4061-9F34-DA8C0B194374}"/>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51C4CD49-E522-4611-A2D1-18347B3718E0}"/>
              </a:ext>
            </a:extLst>
          </p:cNvPr>
          <p:cNvSpPr/>
          <p:nvPr/>
        </p:nvSpPr>
        <p:spPr>
          <a:xfrm>
            <a:off x="304800" y="5564661"/>
            <a:ext cx="457200" cy="282110"/>
          </a:xfrm>
          <a:prstGeom prst="rect">
            <a:avLst/>
          </a:prstGeom>
          <a:noFill/>
          <a:ln w="19050">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254D811-20DD-452C-BE49-DAFA2259D7BA}"/>
              </a:ext>
            </a:extLst>
          </p:cNvPr>
          <p:cNvSpPr/>
          <p:nvPr/>
        </p:nvSpPr>
        <p:spPr>
          <a:xfrm>
            <a:off x="304800" y="5230174"/>
            <a:ext cx="457200" cy="282110"/>
          </a:xfrm>
          <a:prstGeom prst="rect">
            <a:avLst/>
          </a:prstGeom>
          <a:solidFill>
            <a:srgbClr val="004DA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799EEDFD-F43C-4083-802D-10C34D3F0524}"/>
              </a:ext>
            </a:extLst>
          </p:cNvPr>
          <p:cNvSpPr/>
          <p:nvPr/>
        </p:nvSpPr>
        <p:spPr>
          <a:xfrm>
            <a:off x="304800" y="4875258"/>
            <a:ext cx="457200" cy="282110"/>
          </a:xfrm>
          <a:prstGeom prst="rect">
            <a:avLst/>
          </a:prstGeom>
          <a:solidFill>
            <a:srgbClr val="2D61B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454D4B1-7738-46DE-98B8-76699D2381D9}"/>
              </a:ext>
            </a:extLst>
          </p:cNvPr>
          <p:cNvSpPr/>
          <p:nvPr/>
        </p:nvSpPr>
        <p:spPr>
          <a:xfrm>
            <a:off x="304800" y="4497754"/>
            <a:ext cx="457200" cy="282110"/>
          </a:xfrm>
          <a:prstGeom prst="rect">
            <a:avLst/>
          </a:prstGeom>
          <a:solidFill>
            <a:srgbClr val="627FC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1F61A9E2-63B8-4947-AA4B-D6E129D0D6F4}"/>
              </a:ext>
            </a:extLst>
          </p:cNvPr>
          <p:cNvSpPr/>
          <p:nvPr/>
        </p:nvSpPr>
        <p:spPr>
          <a:xfrm>
            <a:off x="304800" y="4114800"/>
            <a:ext cx="457200" cy="282110"/>
          </a:xfrm>
          <a:prstGeom prst="rect">
            <a:avLst/>
          </a:prstGeom>
          <a:solidFill>
            <a:srgbClr val="9EAAD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335E2007-5453-49EB-89DB-59DC049A1478}"/>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18" name="Freeform: Shape 17">
            <a:extLst>
              <a:ext uri="{FF2B5EF4-FFF2-40B4-BE49-F238E27FC236}">
                <a16:creationId xmlns:a16="http://schemas.microsoft.com/office/drawing/2014/main" id="{7622633E-4044-4B3C-9695-2D2B6442C09C}"/>
              </a:ext>
            </a:extLst>
          </p:cNvPr>
          <p:cNvSpPr>
            <a:spLocks noChangeAspect="1"/>
          </p:cNvSpPr>
          <p:nvPr/>
        </p:nvSpPr>
        <p:spPr>
          <a:xfrm>
            <a:off x="5343020" y="9022"/>
            <a:ext cx="6912989" cy="691298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64F5D20B-A342-45E4-97B7-15ABED544939}"/>
              </a:ext>
            </a:extLst>
          </p:cNvPr>
          <p:cNvSpPr/>
          <p:nvPr/>
        </p:nvSpPr>
        <p:spPr>
          <a:xfrm>
            <a:off x="6401077" y="1697598"/>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EE499F53-4B3E-436C-A2AF-15242A64B597}"/>
              </a:ext>
            </a:extLst>
          </p:cNvPr>
          <p:cNvCxnSpPr/>
          <p:nvPr/>
        </p:nvCxnSpPr>
        <p:spPr>
          <a:xfrm>
            <a:off x="1371600" y="4497754"/>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19F27094-B434-47CF-A658-9B4DC5F8DF6A}"/>
              </a:ext>
            </a:extLst>
          </p:cNvPr>
          <p:cNvSpPr/>
          <p:nvPr/>
        </p:nvSpPr>
        <p:spPr>
          <a:xfrm>
            <a:off x="266195" y="4048125"/>
            <a:ext cx="530476" cy="788084"/>
          </a:xfrm>
          <a:prstGeom prst="roundRect">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Shape 18">
            <a:extLst>
              <a:ext uri="{FF2B5EF4-FFF2-40B4-BE49-F238E27FC236}">
                <a16:creationId xmlns:a16="http://schemas.microsoft.com/office/drawing/2014/main" id="{05C12A64-20D2-459F-9D40-6C4E1580053E}"/>
              </a:ext>
            </a:extLst>
          </p:cNvPr>
          <p:cNvSpPr/>
          <p:nvPr/>
        </p:nvSpPr>
        <p:spPr>
          <a:xfrm>
            <a:off x="344785" y="3017043"/>
            <a:ext cx="4204908" cy="378505"/>
          </a:xfrm>
          <a:custGeom>
            <a:avLst/>
            <a:gdLst>
              <a:gd name="connsiteX0" fmla="*/ 0 w 565547"/>
              <a:gd name="connsiteY0" fmla="*/ 219075 h 292893"/>
              <a:gd name="connsiteX1" fmla="*/ 0 w 565547"/>
              <a:gd name="connsiteY1" fmla="*/ 0 h 292893"/>
              <a:gd name="connsiteX2" fmla="*/ 563166 w 565547"/>
              <a:gd name="connsiteY2" fmla="*/ 0 h 292893"/>
              <a:gd name="connsiteX3" fmla="*/ 563166 w 565547"/>
              <a:gd name="connsiteY3" fmla="*/ 292893 h 292893"/>
              <a:gd name="connsiteX4" fmla="*/ 565547 w 565547"/>
              <a:gd name="connsiteY4" fmla="*/ 292893 h 292893"/>
              <a:gd name="connsiteX0" fmla="*/ 0 w 569119"/>
              <a:gd name="connsiteY0" fmla="*/ 285750 h 292893"/>
              <a:gd name="connsiteX1" fmla="*/ 3572 w 569119"/>
              <a:gd name="connsiteY1" fmla="*/ 0 h 292893"/>
              <a:gd name="connsiteX2" fmla="*/ 566738 w 569119"/>
              <a:gd name="connsiteY2" fmla="*/ 0 h 292893"/>
              <a:gd name="connsiteX3" fmla="*/ 566738 w 569119"/>
              <a:gd name="connsiteY3" fmla="*/ 292893 h 292893"/>
              <a:gd name="connsiteX4" fmla="*/ 569119 w 569119"/>
              <a:gd name="connsiteY4" fmla="*/ 292893 h 292893"/>
              <a:gd name="connsiteX0" fmla="*/ 2574 w 565740"/>
              <a:gd name="connsiteY0" fmla="*/ 294084 h 294084"/>
              <a:gd name="connsiteX1" fmla="*/ 193 w 565740"/>
              <a:gd name="connsiteY1" fmla="*/ 0 h 294084"/>
              <a:gd name="connsiteX2" fmla="*/ 563359 w 565740"/>
              <a:gd name="connsiteY2" fmla="*/ 0 h 294084"/>
              <a:gd name="connsiteX3" fmla="*/ 563359 w 565740"/>
              <a:gd name="connsiteY3" fmla="*/ 292893 h 294084"/>
              <a:gd name="connsiteX4" fmla="*/ 565740 w 565740"/>
              <a:gd name="connsiteY4" fmla="*/ 292893 h 294084"/>
              <a:gd name="connsiteX0" fmla="*/ 2574 w 565740"/>
              <a:gd name="connsiteY0" fmla="*/ 294084 h 294084"/>
              <a:gd name="connsiteX1" fmla="*/ 193 w 565740"/>
              <a:gd name="connsiteY1" fmla="*/ 0 h 294084"/>
              <a:gd name="connsiteX2" fmla="*/ 563359 w 565740"/>
              <a:gd name="connsiteY2" fmla="*/ 0 h 294084"/>
              <a:gd name="connsiteX3" fmla="*/ 563875 w 565740"/>
              <a:gd name="connsiteY3" fmla="*/ 87695 h 294084"/>
              <a:gd name="connsiteX4" fmla="*/ 563359 w 565740"/>
              <a:gd name="connsiteY4" fmla="*/ 292893 h 294084"/>
              <a:gd name="connsiteX5" fmla="*/ 565740 w 565740"/>
              <a:gd name="connsiteY5" fmla="*/ 292893 h 294084"/>
              <a:gd name="connsiteX0" fmla="*/ 2574 w 566826"/>
              <a:gd name="connsiteY0" fmla="*/ 294084 h 294084"/>
              <a:gd name="connsiteX1" fmla="*/ 193 w 566826"/>
              <a:gd name="connsiteY1" fmla="*/ 0 h 294084"/>
              <a:gd name="connsiteX2" fmla="*/ 563359 w 566826"/>
              <a:gd name="connsiteY2" fmla="*/ 0 h 294084"/>
              <a:gd name="connsiteX3" fmla="*/ 563875 w 566826"/>
              <a:gd name="connsiteY3" fmla="*/ 87695 h 294084"/>
              <a:gd name="connsiteX4" fmla="*/ 566826 w 566826"/>
              <a:gd name="connsiteY4" fmla="*/ 87127 h 294084"/>
              <a:gd name="connsiteX5" fmla="*/ 563359 w 566826"/>
              <a:gd name="connsiteY5" fmla="*/ 292893 h 294084"/>
              <a:gd name="connsiteX6" fmla="*/ 565740 w 566826"/>
              <a:gd name="connsiteY6" fmla="*/ 292893 h 294084"/>
              <a:gd name="connsiteX0" fmla="*/ 2574 w 1080296"/>
              <a:gd name="connsiteY0" fmla="*/ 294084 h 294084"/>
              <a:gd name="connsiteX1" fmla="*/ 193 w 1080296"/>
              <a:gd name="connsiteY1" fmla="*/ 0 h 294084"/>
              <a:gd name="connsiteX2" fmla="*/ 563359 w 1080296"/>
              <a:gd name="connsiteY2" fmla="*/ 0 h 294084"/>
              <a:gd name="connsiteX3" fmla="*/ 563875 w 1080296"/>
              <a:gd name="connsiteY3" fmla="*/ 87695 h 294084"/>
              <a:gd name="connsiteX4" fmla="*/ 1080296 w 1080296"/>
              <a:gd name="connsiteY4" fmla="*/ 88264 h 294084"/>
              <a:gd name="connsiteX5" fmla="*/ 563359 w 1080296"/>
              <a:gd name="connsiteY5" fmla="*/ 292893 h 294084"/>
              <a:gd name="connsiteX6" fmla="*/ 565740 w 1080296"/>
              <a:gd name="connsiteY6" fmla="*/ 292893 h 294084"/>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563359 w 1080296"/>
              <a:gd name="connsiteY5" fmla="*/ 292893 h 299147"/>
              <a:gd name="connsiteX6" fmla="*/ 553937 w 1080296"/>
              <a:gd name="connsiteY6" fmla="*/ 299147 h 299147"/>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1079780 w 1080296"/>
              <a:gd name="connsiteY5" fmla="*/ 263896 h 299147"/>
              <a:gd name="connsiteX6" fmla="*/ 553937 w 1080296"/>
              <a:gd name="connsiteY6" fmla="*/ 299147 h 299147"/>
              <a:gd name="connsiteX0" fmla="*/ 2574 w 1724001"/>
              <a:gd name="connsiteY0" fmla="*/ 294084 h 294084"/>
              <a:gd name="connsiteX1" fmla="*/ 193 w 1724001"/>
              <a:gd name="connsiteY1" fmla="*/ 0 h 294084"/>
              <a:gd name="connsiteX2" fmla="*/ 563359 w 1724001"/>
              <a:gd name="connsiteY2" fmla="*/ 0 h 294084"/>
              <a:gd name="connsiteX3" fmla="*/ 563875 w 1724001"/>
              <a:gd name="connsiteY3" fmla="*/ 87695 h 294084"/>
              <a:gd name="connsiteX4" fmla="*/ 1080296 w 1724001"/>
              <a:gd name="connsiteY4" fmla="*/ 88264 h 294084"/>
              <a:gd name="connsiteX5" fmla="*/ 1079780 w 1724001"/>
              <a:gd name="connsiteY5" fmla="*/ 263896 h 294084"/>
              <a:gd name="connsiteX6" fmla="*/ 1724001 w 1724001"/>
              <a:gd name="connsiteY6" fmla="*/ 263896 h 294084"/>
              <a:gd name="connsiteX0" fmla="*/ 2574 w 3301300"/>
              <a:gd name="connsiteY0" fmla="*/ 294084 h 294084"/>
              <a:gd name="connsiteX1" fmla="*/ 193 w 3301300"/>
              <a:gd name="connsiteY1" fmla="*/ 0 h 294084"/>
              <a:gd name="connsiteX2" fmla="*/ 563359 w 3301300"/>
              <a:gd name="connsiteY2" fmla="*/ 0 h 294084"/>
              <a:gd name="connsiteX3" fmla="*/ 563875 w 3301300"/>
              <a:gd name="connsiteY3" fmla="*/ 87695 h 294084"/>
              <a:gd name="connsiteX4" fmla="*/ 1080296 w 3301300"/>
              <a:gd name="connsiteY4" fmla="*/ 88264 h 294084"/>
              <a:gd name="connsiteX5" fmla="*/ 1079780 w 3301300"/>
              <a:gd name="connsiteY5" fmla="*/ 263896 h 294084"/>
              <a:gd name="connsiteX6" fmla="*/ 3301300 w 3301300"/>
              <a:gd name="connsiteY6" fmla="*/ 267308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3451800 w 3451800"/>
              <a:gd name="connsiteY6"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3451800 w 3451800"/>
              <a:gd name="connsiteY7"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461356 w 3451800"/>
              <a:gd name="connsiteY7" fmla="*/ 265088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467258 w 3451800"/>
              <a:gd name="connsiteY7" fmla="*/ 267930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977395 w 3451800"/>
              <a:gd name="connsiteY6" fmla="*/ 224151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8037 w 3451800"/>
              <a:gd name="connsiteY6" fmla="*/ 203114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592293 w 3451800"/>
              <a:gd name="connsiteY6" fmla="*/ 215054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6562 w 3451800"/>
              <a:gd name="connsiteY6" fmla="*/ 263951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499713 w 5210961"/>
              <a:gd name="connsiteY1" fmla="*/ 76893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232649 w 5210961"/>
              <a:gd name="connsiteY1" fmla="*/ 262815 h 269014"/>
              <a:gd name="connsiteX2" fmla="*/ 1762350 w 5210961"/>
              <a:gd name="connsiteY2" fmla="*/ 263951 h 269014"/>
              <a:gd name="connsiteX3" fmla="*/ 1759354 w 5210961"/>
              <a:gd name="connsiteY3" fmla="*/ 0 h 269014"/>
              <a:gd name="connsiteX4" fmla="*/ 2322520 w 5210961"/>
              <a:gd name="connsiteY4" fmla="*/ 0 h 269014"/>
              <a:gd name="connsiteX5" fmla="*/ 2323036 w 5210961"/>
              <a:gd name="connsiteY5" fmla="*/ 87695 h 269014"/>
              <a:gd name="connsiteX6" fmla="*/ 2839457 w 5210961"/>
              <a:gd name="connsiteY6" fmla="*/ 88264 h 269014"/>
              <a:gd name="connsiteX7" fmla="*/ 2838941 w 5210961"/>
              <a:gd name="connsiteY7" fmla="*/ 263896 h 269014"/>
              <a:gd name="connsiteX8" fmla="*/ 3485723 w 5210961"/>
              <a:gd name="connsiteY8" fmla="*/ 263951 h 269014"/>
              <a:gd name="connsiteX9" fmla="*/ 3487198 w 5210961"/>
              <a:gd name="connsiteY9" fmla="*/ 203114 h 269014"/>
              <a:gd name="connsiteX10" fmla="*/ 4227894 w 5210961"/>
              <a:gd name="connsiteY10" fmla="*/ 201409 h 269014"/>
              <a:gd name="connsiteX11" fmla="*/ 4226419 w 5210961"/>
              <a:gd name="connsiteY11" fmla="*/ 267930 h 269014"/>
              <a:gd name="connsiteX12" fmla="*/ 5210961 w 5210961"/>
              <a:gd name="connsiteY12" fmla="*/ 269014 h 269014"/>
              <a:gd name="connsiteX0" fmla="*/ 0 w 5210961"/>
              <a:gd name="connsiteY0" fmla="*/ 261676 h 269014"/>
              <a:gd name="connsiteX1" fmla="*/ 524414 w 5210961"/>
              <a:gd name="connsiteY1" fmla="*/ 262246 h 269014"/>
              <a:gd name="connsiteX2" fmla="*/ 1232649 w 5210961"/>
              <a:gd name="connsiteY2" fmla="*/ 262815 h 269014"/>
              <a:gd name="connsiteX3" fmla="*/ 1762350 w 5210961"/>
              <a:gd name="connsiteY3" fmla="*/ 263951 h 269014"/>
              <a:gd name="connsiteX4" fmla="*/ 1759354 w 5210961"/>
              <a:gd name="connsiteY4" fmla="*/ 0 h 269014"/>
              <a:gd name="connsiteX5" fmla="*/ 2322520 w 5210961"/>
              <a:gd name="connsiteY5" fmla="*/ 0 h 269014"/>
              <a:gd name="connsiteX6" fmla="*/ 2323036 w 5210961"/>
              <a:gd name="connsiteY6" fmla="*/ 87695 h 269014"/>
              <a:gd name="connsiteX7" fmla="*/ 2839457 w 5210961"/>
              <a:gd name="connsiteY7" fmla="*/ 88264 h 269014"/>
              <a:gd name="connsiteX8" fmla="*/ 2838941 w 5210961"/>
              <a:gd name="connsiteY8" fmla="*/ 263896 h 269014"/>
              <a:gd name="connsiteX9" fmla="*/ 3485723 w 5210961"/>
              <a:gd name="connsiteY9" fmla="*/ 263951 h 269014"/>
              <a:gd name="connsiteX10" fmla="*/ 3487198 w 5210961"/>
              <a:gd name="connsiteY10" fmla="*/ 203114 h 269014"/>
              <a:gd name="connsiteX11" fmla="*/ 4227894 w 5210961"/>
              <a:gd name="connsiteY11" fmla="*/ 201409 h 269014"/>
              <a:gd name="connsiteX12" fmla="*/ 4226419 w 5210961"/>
              <a:gd name="connsiteY12" fmla="*/ 267930 h 269014"/>
              <a:gd name="connsiteX13" fmla="*/ 5210961 w 5210961"/>
              <a:gd name="connsiteY13" fmla="*/ 269014 h 269014"/>
              <a:gd name="connsiteX0" fmla="*/ 0 w 5210961"/>
              <a:gd name="connsiteY0" fmla="*/ 261676 h 269014"/>
              <a:gd name="connsiteX1" fmla="*/ 524414 w 5210961"/>
              <a:gd name="connsiteY1" fmla="*/ 262246 h 269014"/>
              <a:gd name="connsiteX2" fmla="*/ 559826 w 5210961"/>
              <a:gd name="connsiteY2" fmla="*/ 261677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24414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031982 w 5210961"/>
              <a:gd name="connsiteY3" fmla="*/ 232112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26747 w 5210961"/>
              <a:gd name="connsiteY3" fmla="*/ 161041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26747 w 5210961"/>
              <a:gd name="connsiteY3" fmla="*/ 161041 h 269014"/>
              <a:gd name="connsiteX4" fmla="*/ 1232649 w 5210961"/>
              <a:gd name="connsiteY4" fmla="*/ 262815 h 269014"/>
              <a:gd name="connsiteX5" fmla="*/ 1762350 w 5210961"/>
              <a:gd name="connsiteY5" fmla="*/ 263951 h 269014"/>
              <a:gd name="connsiteX6" fmla="*/ 1739298 w 5210961"/>
              <a:gd name="connsiteY6" fmla="*/ 65692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195984 h 203322"/>
              <a:gd name="connsiteX1" fmla="*/ 539168 w 5210961"/>
              <a:gd name="connsiteY1" fmla="*/ 196554 h 203322"/>
              <a:gd name="connsiteX2" fmla="*/ 539168 w 5210961"/>
              <a:gd name="connsiteY2" fmla="*/ 92506 h 203322"/>
              <a:gd name="connsiteX3" fmla="*/ 1226747 w 5210961"/>
              <a:gd name="connsiteY3" fmla="*/ 95349 h 203322"/>
              <a:gd name="connsiteX4" fmla="*/ 1232649 w 5210961"/>
              <a:gd name="connsiteY4" fmla="*/ 197123 h 203322"/>
              <a:gd name="connsiteX5" fmla="*/ 1762350 w 5210961"/>
              <a:gd name="connsiteY5" fmla="*/ 198259 h 203322"/>
              <a:gd name="connsiteX6" fmla="*/ 1739298 w 5210961"/>
              <a:gd name="connsiteY6" fmla="*/ 0 h 203322"/>
              <a:gd name="connsiteX7" fmla="*/ 2323036 w 5210961"/>
              <a:gd name="connsiteY7" fmla="*/ 22003 h 203322"/>
              <a:gd name="connsiteX8" fmla="*/ 2839457 w 5210961"/>
              <a:gd name="connsiteY8" fmla="*/ 22572 h 203322"/>
              <a:gd name="connsiteX9" fmla="*/ 2838941 w 5210961"/>
              <a:gd name="connsiteY9" fmla="*/ 198204 h 203322"/>
              <a:gd name="connsiteX10" fmla="*/ 3485723 w 5210961"/>
              <a:gd name="connsiteY10" fmla="*/ 198259 h 203322"/>
              <a:gd name="connsiteX11" fmla="*/ 3487198 w 5210961"/>
              <a:gd name="connsiteY11" fmla="*/ 137422 h 203322"/>
              <a:gd name="connsiteX12" fmla="*/ 4227894 w 5210961"/>
              <a:gd name="connsiteY12" fmla="*/ 135717 h 203322"/>
              <a:gd name="connsiteX13" fmla="*/ 4226419 w 5210961"/>
              <a:gd name="connsiteY13" fmla="*/ 202238 h 203322"/>
              <a:gd name="connsiteX14" fmla="*/ 5210961 w 5210961"/>
              <a:gd name="connsiteY14" fmla="*/ 203322 h 203322"/>
              <a:gd name="connsiteX0" fmla="*/ 0 w 5210961"/>
              <a:gd name="connsiteY0" fmla="*/ 195984 h 203322"/>
              <a:gd name="connsiteX1" fmla="*/ 539168 w 5210961"/>
              <a:gd name="connsiteY1" fmla="*/ 196554 h 203322"/>
              <a:gd name="connsiteX2" fmla="*/ 539168 w 5210961"/>
              <a:gd name="connsiteY2" fmla="*/ 92506 h 203322"/>
              <a:gd name="connsiteX3" fmla="*/ 1226747 w 5210961"/>
              <a:gd name="connsiteY3" fmla="*/ 95349 h 203322"/>
              <a:gd name="connsiteX4" fmla="*/ 1232649 w 5210961"/>
              <a:gd name="connsiteY4" fmla="*/ 197123 h 203322"/>
              <a:gd name="connsiteX5" fmla="*/ 1762350 w 5210961"/>
              <a:gd name="connsiteY5" fmla="*/ 198259 h 203322"/>
              <a:gd name="connsiteX6" fmla="*/ 1739298 w 5210961"/>
              <a:gd name="connsiteY6" fmla="*/ 0 h 203322"/>
              <a:gd name="connsiteX7" fmla="*/ 2839457 w 5210961"/>
              <a:gd name="connsiteY7" fmla="*/ 22572 h 203322"/>
              <a:gd name="connsiteX8" fmla="*/ 2838941 w 5210961"/>
              <a:gd name="connsiteY8" fmla="*/ 198204 h 203322"/>
              <a:gd name="connsiteX9" fmla="*/ 3485723 w 5210961"/>
              <a:gd name="connsiteY9" fmla="*/ 198259 h 203322"/>
              <a:gd name="connsiteX10" fmla="*/ 3487198 w 5210961"/>
              <a:gd name="connsiteY10" fmla="*/ 137422 h 203322"/>
              <a:gd name="connsiteX11" fmla="*/ 4227894 w 5210961"/>
              <a:gd name="connsiteY11" fmla="*/ 135717 h 203322"/>
              <a:gd name="connsiteX12" fmla="*/ 4226419 w 5210961"/>
              <a:gd name="connsiteY12" fmla="*/ 202238 h 203322"/>
              <a:gd name="connsiteX13" fmla="*/ 5210961 w 5210961"/>
              <a:gd name="connsiteY13" fmla="*/ 203322 h 203322"/>
              <a:gd name="connsiteX0" fmla="*/ 0 w 5210961"/>
              <a:gd name="connsiteY0" fmla="*/ 173412 h 180750"/>
              <a:gd name="connsiteX1" fmla="*/ 539168 w 5210961"/>
              <a:gd name="connsiteY1" fmla="*/ 173982 h 180750"/>
              <a:gd name="connsiteX2" fmla="*/ 539168 w 5210961"/>
              <a:gd name="connsiteY2" fmla="*/ 69934 h 180750"/>
              <a:gd name="connsiteX3" fmla="*/ 1226747 w 5210961"/>
              <a:gd name="connsiteY3" fmla="*/ 72777 h 180750"/>
              <a:gd name="connsiteX4" fmla="*/ 1232649 w 5210961"/>
              <a:gd name="connsiteY4" fmla="*/ 174551 h 180750"/>
              <a:gd name="connsiteX5" fmla="*/ 1762350 w 5210961"/>
              <a:gd name="connsiteY5" fmla="*/ 175687 h 180750"/>
              <a:gd name="connsiteX6" fmla="*/ 1769382 w 5210961"/>
              <a:gd name="connsiteY6" fmla="*/ 613 h 180750"/>
              <a:gd name="connsiteX7" fmla="*/ 2839457 w 5210961"/>
              <a:gd name="connsiteY7" fmla="*/ 0 h 180750"/>
              <a:gd name="connsiteX8" fmla="*/ 2838941 w 5210961"/>
              <a:gd name="connsiteY8" fmla="*/ 175632 h 180750"/>
              <a:gd name="connsiteX9" fmla="*/ 3485723 w 5210961"/>
              <a:gd name="connsiteY9" fmla="*/ 175687 h 180750"/>
              <a:gd name="connsiteX10" fmla="*/ 3487198 w 5210961"/>
              <a:gd name="connsiteY10" fmla="*/ 114850 h 180750"/>
              <a:gd name="connsiteX11" fmla="*/ 4227894 w 5210961"/>
              <a:gd name="connsiteY11" fmla="*/ 113145 h 180750"/>
              <a:gd name="connsiteX12" fmla="*/ 4226419 w 5210961"/>
              <a:gd name="connsiteY12" fmla="*/ 179666 h 180750"/>
              <a:gd name="connsiteX13" fmla="*/ 5210961 w 5210961"/>
              <a:gd name="connsiteY13" fmla="*/ 180750 h 18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10961" h="180750">
                <a:moveTo>
                  <a:pt x="0" y="173412"/>
                </a:moveTo>
                <a:lnTo>
                  <a:pt x="539168" y="173982"/>
                </a:lnTo>
                <a:lnTo>
                  <a:pt x="539168" y="69934"/>
                </a:lnTo>
                <a:lnTo>
                  <a:pt x="1226747" y="72777"/>
                </a:lnTo>
                <a:lnTo>
                  <a:pt x="1232649" y="174551"/>
                </a:lnTo>
                <a:lnTo>
                  <a:pt x="1762350" y="175687"/>
                </a:lnTo>
                <a:cubicBezTo>
                  <a:pt x="1760852" y="43711"/>
                  <a:pt x="1782749" y="920"/>
                  <a:pt x="1769382" y="613"/>
                </a:cubicBezTo>
                <a:lnTo>
                  <a:pt x="2839457" y="0"/>
                </a:lnTo>
                <a:cubicBezTo>
                  <a:pt x="2838301" y="68589"/>
                  <a:pt x="2840097" y="107043"/>
                  <a:pt x="2838941" y="175632"/>
                </a:cubicBezTo>
                <a:lnTo>
                  <a:pt x="3485723" y="175687"/>
                </a:lnTo>
                <a:cubicBezTo>
                  <a:pt x="3486215" y="155408"/>
                  <a:pt x="3486706" y="135129"/>
                  <a:pt x="3487198" y="114850"/>
                </a:cubicBezTo>
                <a:lnTo>
                  <a:pt x="4227894" y="113145"/>
                </a:lnTo>
                <a:cubicBezTo>
                  <a:pt x="4227402" y="135319"/>
                  <a:pt x="4226911" y="157492"/>
                  <a:pt x="4226419" y="179666"/>
                </a:cubicBezTo>
                <a:lnTo>
                  <a:pt x="5210961" y="180750"/>
                </a:lnTo>
              </a:path>
            </a:pathLst>
          </a:custGeom>
          <a:noFill/>
          <a:ln w="1270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8BBB9C3D-5F7D-443B-848B-2DDB6DAAA6F0}"/>
              </a:ext>
            </a:extLst>
          </p:cNvPr>
          <p:cNvSpPr/>
          <p:nvPr/>
        </p:nvSpPr>
        <p:spPr>
          <a:xfrm>
            <a:off x="1752600" y="3017043"/>
            <a:ext cx="914400" cy="488157"/>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BBA79CE6-6709-4962-9B7F-F4BD2FE86F9C}"/>
              </a:ext>
            </a:extLst>
          </p:cNvPr>
          <p:cNvSpPr/>
          <p:nvPr/>
        </p:nvSpPr>
        <p:spPr>
          <a:xfrm>
            <a:off x="3163147" y="3263646"/>
            <a:ext cx="598053" cy="241554"/>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19C797C9-3BDD-489B-ADA9-1708EE1EDCE6}"/>
              </a:ext>
            </a:extLst>
          </p:cNvPr>
          <p:cNvSpPr/>
          <p:nvPr/>
        </p:nvSpPr>
        <p:spPr>
          <a:xfrm>
            <a:off x="783431" y="3171258"/>
            <a:ext cx="550933" cy="333942"/>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7898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511995-8546-4AE9-A7CE-9E7608FFE7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0"/>
          <a:stretch/>
        </p:blipFill>
        <p:spPr>
          <a:xfrm>
            <a:off x="5334000" y="-16185"/>
            <a:ext cx="6922008" cy="6912988"/>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645586"/>
            <a:ext cx="6019799" cy="1371600"/>
          </a:xfrm>
        </p:spPr>
        <p:txBody>
          <a:bodyPr/>
          <a:lstStyle/>
          <a:p>
            <a:r>
              <a:rPr lang="en-US" dirty="0"/>
              <a:t>Supply</a:t>
            </a:r>
            <a:br>
              <a:rPr lang="en-US" dirty="0"/>
            </a:br>
            <a:r>
              <a:rPr lang="en-US" sz="4400" dirty="0"/>
              <a:t>contemplative</a:t>
            </a:r>
            <a:r>
              <a:rPr lang="en-US" sz="5400" dirty="0"/>
              <a:t> </a:t>
            </a:r>
          </a:p>
        </p:txBody>
      </p:sp>
      <p:sp>
        <p:nvSpPr>
          <p:cNvPr id="7" name="Text Placeholder 6">
            <a:extLst>
              <a:ext uri="{FF2B5EF4-FFF2-40B4-BE49-F238E27FC236}">
                <a16:creationId xmlns:a16="http://schemas.microsoft.com/office/drawing/2014/main" id="{33CE0313-B6ED-4539-9FC5-723FE124529F}"/>
              </a:ext>
            </a:extLst>
          </p:cNvPr>
          <p:cNvSpPr txBox="1">
            <a:spLocks/>
          </p:cNvSpPr>
          <p:nvPr/>
        </p:nvSpPr>
        <p:spPr bwMode="auto">
          <a:xfrm>
            <a:off x="448810" y="417859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Supply</a:t>
            </a:r>
          </a:p>
          <a:p>
            <a:pPr lvl="2"/>
            <a:endParaRPr lang="en-US" dirty="0"/>
          </a:p>
          <a:p>
            <a:pPr lvl="2"/>
            <a:endParaRPr lang="en-US" dirty="0"/>
          </a:p>
          <a:p>
            <a:pPr lvl="2"/>
            <a:r>
              <a:rPr lang="en-US" dirty="0"/>
              <a:t>More Supply</a:t>
            </a:r>
          </a:p>
          <a:p>
            <a:pPr lvl="2"/>
            <a:r>
              <a:rPr lang="en-US" dirty="0"/>
              <a:t>Development Cluster (1 square-mile)</a:t>
            </a:r>
          </a:p>
          <a:p>
            <a:pPr lvl="2"/>
            <a:r>
              <a:rPr lang="en-US" dirty="0"/>
              <a:t>Montgomery County</a:t>
            </a:r>
          </a:p>
        </p:txBody>
      </p:sp>
      <p:sp>
        <p:nvSpPr>
          <p:cNvPr id="8" name="Rectangle 7">
            <a:extLst>
              <a:ext uri="{FF2B5EF4-FFF2-40B4-BE49-F238E27FC236}">
                <a16:creationId xmlns:a16="http://schemas.microsoft.com/office/drawing/2014/main" id="{6DED3DB4-D424-4061-9F34-DA8C0B194374}"/>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51C4CD49-E522-4611-A2D1-18347B3718E0}"/>
              </a:ext>
            </a:extLst>
          </p:cNvPr>
          <p:cNvSpPr/>
          <p:nvPr/>
        </p:nvSpPr>
        <p:spPr>
          <a:xfrm>
            <a:off x="304800" y="5564661"/>
            <a:ext cx="457200" cy="282110"/>
          </a:xfrm>
          <a:prstGeom prst="rect">
            <a:avLst/>
          </a:prstGeom>
          <a:noFill/>
          <a:ln w="19050">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254D811-20DD-452C-BE49-DAFA2259D7BA}"/>
              </a:ext>
            </a:extLst>
          </p:cNvPr>
          <p:cNvSpPr/>
          <p:nvPr/>
        </p:nvSpPr>
        <p:spPr>
          <a:xfrm>
            <a:off x="304800" y="5230174"/>
            <a:ext cx="457200" cy="282110"/>
          </a:xfrm>
          <a:prstGeom prst="rect">
            <a:avLst/>
          </a:prstGeom>
          <a:solidFill>
            <a:srgbClr val="004DA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799EEDFD-F43C-4083-802D-10C34D3F0524}"/>
              </a:ext>
            </a:extLst>
          </p:cNvPr>
          <p:cNvSpPr/>
          <p:nvPr/>
        </p:nvSpPr>
        <p:spPr>
          <a:xfrm>
            <a:off x="304800" y="4875258"/>
            <a:ext cx="457200" cy="282110"/>
          </a:xfrm>
          <a:prstGeom prst="rect">
            <a:avLst/>
          </a:prstGeom>
          <a:solidFill>
            <a:srgbClr val="2D61B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454D4B1-7738-46DE-98B8-76699D2381D9}"/>
              </a:ext>
            </a:extLst>
          </p:cNvPr>
          <p:cNvSpPr/>
          <p:nvPr/>
        </p:nvSpPr>
        <p:spPr>
          <a:xfrm>
            <a:off x="304800" y="4497754"/>
            <a:ext cx="457200" cy="282110"/>
          </a:xfrm>
          <a:prstGeom prst="rect">
            <a:avLst/>
          </a:prstGeom>
          <a:solidFill>
            <a:srgbClr val="627FC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1F61A9E2-63B8-4947-AA4B-D6E129D0D6F4}"/>
              </a:ext>
            </a:extLst>
          </p:cNvPr>
          <p:cNvSpPr/>
          <p:nvPr/>
        </p:nvSpPr>
        <p:spPr>
          <a:xfrm>
            <a:off x="304800" y="4114800"/>
            <a:ext cx="457200" cy="282110"/>
          </a:xfrm>
          <a:prstGeom prst="rect">
            <a:avLst/>
          </a:prstGeom>
          <a:solidFill>
            <a:srgbClr val="9EAAD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335E2007-5453-49EB-89DB-59DC049A1478}"/>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14" name="Rectangle: Rounded Corners 13">
            <a:extLst>
              <a:ext uri="{FF2B5EF4-FFF2-40B4-BE49-F238E27FC236}">
                <a16:creationId xmlns:a16="http://schemas.microsoft.com/office/drawing/2014/main" id="{7AF589EE-FF80-4836-88E0-880F49BFD6B9}"/>
              </a:ext>
            </a:extLst>
          </p:cNvPr>
          <p:cNvSpPr/>
          <p:nvPr/>
        </p:nvSpPr>
        <p:spPr>
          <a:xfrm>
            <a:off x="266195" y="4048125"/>
            <a:ext cx="530476" cy="788084"/>
          </a:xfrm>
          <a:prstGeom prst="roundRect">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886088D-D4BF-486B-90D3-E2A3A0112CD4}"/>
              </a:ext>
            </a:extLst>
          </p:cNvPr>
          <p:cNvCxnSpPr/>
          <p:nvPr/>
        </p:nvCxnSpPr>
        <p:spPr>
          <a:xfrm>
            <a:off x="1371600" y="4497754"/>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085F597-82F5-4CED-939D-876CE734DFFC}"/>
              </a:ext>
            </a:extLst>
          </p:cNvPr>
          <p:cNvSpPr/>
          <p:nvPr/>
        </p:nvSpPr>
        <p:spPr>
          <a:xfrm>
            <a:off x="344280" y="3383408"/>
            <a:ext cx="4204908" cy="121791"/>
          </a:xfrm>
          <a:prstGeom prst="rect">
            <a:avLst/>
          </a:prstGeom>
          <a:solidFill>
            <a:srgbClr val="9EAAD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A72E099A-714D-4ED2-A18C-FAF01C3B7983}"/>
              </a:ext>
            </a:extLst>
          </p:cNvPr>
          <p:cNvSpPr/>
          <p:nvPr/>
        </p:nvSpPr>
        <p:spPr>
          <a:xfrm>
            <a:off x="1752600" y="2895601"/>
            <a:ext cx="914400" cy="6096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19">
            <a:extLst>
              <a:ext uri="{FF2B5EF4-FFF2-40B4-BE49-F238E27FC236}">
                <a16:creationId xmlns:a16="http://schemas.microsoft.com/office/drawing/2014/main" id="{650FCA75-1E4C-490E-BEA7-CFE1E5F3309E}"/>
              </a:ext>
            </a:extLst>
          </p:cNvPr>
          <p:cNvSpPr/>
          <p:nvPr/>
        </p:nvSpPr>
        <p:spPr>
          <a:xfrm>
            <a:off x="3163147" y="3126695"/>
            <a:ext cx="598053" cy="378505"/>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DA9B1EFC-0194-40CE-8C4E-8E5791A77617}"/>
              </a:ext>
            </a:extLst>
          </p:cNvPr>
          <p:cNvSpPr/>
          <p:nvPr/>
        </p:nvSpPr>
        <p:spPr>
          <a:xfrm>
            <a:off x="1208484" y="3276600"/>
            <a:ext cx="550933" cy="2286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19">
            <a:extLst>
              <a:ext uri="{FF2B5EF4-FFF2-40B4-BE49-F238E27FC236}">
                <a16:creationId xmlns:a16="http://schemas.microsoft.com/office/drawing/2014/main" id="{045F5FA1-42DA-43E4-A1E5-8CDFC3B69544}"/>
              </a:ext>
            </a:extLst>
          </p:cNvPr>
          <p:cNvSpPr/>
          <p:nvPr/>
        </p:nvSpPr>
        <p:spPr>
          <a:xfrm>
            <a:off x="2648797" y="3263646"/>
            <a:ext cx="598053" cy="241554"/>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Shape 25">
            <a:extLst>
              <a:ext uri="{FF2B5EF4-FFF2-40B4-BE49-F238E27FC236}">
                <a16:creationId xmlns:a16="http://schemas.microsoft.com/office/drawing/2014/main" id="{6D5161D1-CC05-4772-A3C8-CC1FE33363E6}"/>
              </a:ext>
            </a:extLst>
          </p:cNvPr>
          <p:cNvSpPr>
            <a:spLocks noChangeAspect="1"/>
          </p:cNvSpPr>
          <p:nvPr/>
        </p:nvSpPr>
        <p:spPr>
          <a:xfrm>
            <a:off x="5343020" y="9022"/>
            <a:ext cx="6912989" cy="691298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9EE43426-5966-4B2F-83A6-41265CF5DF06}"/>
              </a:ext>
            </a:extLst>
          </p:cNvPr>
          <p:cNvSpPr/>
          <p:nvPr/>
        </p:nvSpPr>
        <p:spPr>
          <a:xfrm>
            <a:off x="6401077" y="1697598"/>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51734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CE6E5-8B26-4BA9-B22F-556D05AB1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
          <a:stretch/>
        </p:blipFill>
        <p:spPr>
          <a:xfrm>
            <a:off x="5343020" y="-20936"/>
            <a:ext cx="6913492" cy="6912988"/>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797740"/>
            <a:ext cx="7857620" cy="1371600"/>
          </a:xfrm>
        </p:spPr>
        <p:txBody>
          <a:bodyPr/>
          <a:lstStyle/>
          <a:p>
            <a:pPr>
              <a:lnSpc>
                <a:spcPts val="5200"/>
              </a:lnSpc>
            </a:pPr>
            <a:br>
              <a:rPr lang="en-US" dirty="0"/>
            </a:br>
            <a:r>
              <a:rPr lang="en-US" sz="4400" dirty="0"/>
              <a:t>social gathering </a:t>
            </a:r>
          </a:p>
        </p:txBody>
      </p:sp>
      <p:sp>
        <p:nvSpPr>
          <p:cNvPr id="7" name="Text Placeholder 6">
            <a:extLst>
              <a:ext uri="{FF2B5EF4-FFF2-40B4-BE49-F238E27FC236}">
                <a16:creationId xmlns:a16="http://schemas.microsoft.com/office/drawing/2014/main" id="{33CE0313-B6ED-4539-9FC5-723FE124529F}"/>
              </a:ext>
            </a:extLst>
          </p:cNvPr>
          <p:cNvSpPr txBox="1">
            <a:spLocks/>
          </p:cNvSpPr>
          <p:nvPr/>
        </p:nvSpPr>
        <p:spPr bwMode="auto">
          <a:xfrm>
            <a:off x="448810" y="417859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Supply</a:t>
            </a:r>
          </a:p>
          <a:p>
            <a:pPr lvl="2"/>
            <a:endParaRPr lang="en-US" dirty="0"/>
          </a:p>
          <a:p>
            <a:pPr lvl="2"/>
            <a:endParaRPr lang="en-US" dirty="0"/>
          </a:p>
          <a:p>
            <a:pPr lvl="2"/>
            <a:r>
              <a:rPr lang="en-US" dirty="0"/>
              <a:t>More Supply</a:t>
            </a:r>
          </a:p>
          <a:p>
            <a:pPr lvl="2"/>
            <a:r>
              <a:rPr lang="en-US" dirty="0"/>
              <a:t>Development Cluster (1 square-mile)</a:t>
            </a:r>
          </a:p>
          <a:p>
            <a:pPr lvl="2"/>
            <a:r>
              <a:rPr lang="en-US" dirty="0"/>
              <a:t>Montgomery County</a:t>
            </a:r>
          </a:p>
        </p:txBody>
      </p:sp>
      <p:sp>
        <p:nvSpPr>
          <p:cNvPr id="8" name="Rectangle 7">
            <a:extLst>
              <a:ext uri="{FF2B5EF4-FFF2-40B4-BE49-F238E27FC236}">
                <a16:creationId xmlns:a16="http://schemas.microsoft.com/office/drawing/2014/main" id="{6DED3DB4-D424-4061-9F34-DA8C0B194374}"/>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51C4CD49-E522-4611-A2D1-18347B3718E0}"/>
              </a:ext>
            </a:extLst>
          </p:cNvPr>
          <p:cNvSpPr/>
          <p:nvPr/>
        </p:nvSpPr>
        <p:spPr>
          <a:xfrm>
            <a:off x="304800" y="5564661"/>
            <a:ext cx="457200" cy="282110"/>
          </a:xfrm>
          <a:prstGeom prst="rect">
            <a:avLst/>
          </a:prstGeom>
          <a:noFill/>
          <a:ln w="19050">
            <a:solidFill>
              <a:schemeClr val="tx1">
                <a:alpha val="8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254D811-20DD-452C-BE49-DAFA2259D7BA}"/>
              </a:ext>
            </a:extLst>
          </p:cNvPr>
          <p:cNvSpPr/>
          <p:nvPr/>
        </p:nvSpPr>
        <p:spPr>
          <a:xfrm>
            <a:off x="304800" y="5230174"/>
            <a:ext cx="457200" cy="282110"/>
          </a:xfrm>
          <a:prstGeom prst="rect">
            <a:avLst/>
          </a:prstGeom>
          <a:solidFill>
            <a:srgbClr val="004DA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799EEDFD-F43C-4083-802D-10C34D3F0524}"/>
              </a:ext>
            </a:extLst>
          </p:cNvPr>
          <p:cNvSpPr/>
          <p:nvPr/>
        </p:nvSpPr>
        <p:spPr>
          <a:xfrm>
            <a:off x="304800" y="4875258"/>
            <a:ext cx="457200" cy="282110"/>
          </a:xfrm>
          <a:prstGeom prst="rect">
            <a:avLst/>
          </a:prstGeom>
          <a:solidFill>
            <a:srgbClr val="2D61B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454D4B1-7738-46DE-98B8-76699D2381D9}"/>
              </a:ext>
            </a:extLst>
          </p:cNvPr>
          <p:cNvSpPr/>
          <p:nvPr/>
        </p:nvSpPr>
        <p:spPr>
          <a:xfrm>
            <a:off x="304800" y="4497754"/>
            <a:ext cx="457200" cy="282110"/>
          </a:xfrm>
          <a:prstGeom prst="rect">
            <a:avLst/>
          </a:prstGeom>
          <a:solidFill>
            <a:srgbClr val="627FC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1F61A9E2-63B8-4947-AA4B-D6E129D0D6F4}"/>
              </a:ext>
            </a:extLst>
          </p:cNvPr>
          <p:cNvSpPr/>
          <p:nvPr/>
        </p:nvSpPr>
        <p:spPr>
          <a:xfrm>
            <a:off x="304800" y="4114800"/>
            <a:ext cx="457200" cy="282110"/>
          </a:xfrm>
          <a:prstGeom prst="rect">
            <a:avLst/>
          </a:prstGeom>
          <a:solidFill>
            <a:srgbClr val="9EAAD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335E2007-5453-49EB-89DB-59DC049A1478}"/>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14" name="Title 1">
            <a:extLst>
              <a:ext uri="{FF2B5EF4-FFF2-40B4-BE49-F238E27FC236}">
                <a16:creationId xmlns:a16="http://schemas.microsoft.com/office/drawing/2014/main" id="{97C33CBF-25A5-47F0-A861-CDF51F78F877}"/>
              </a:ext>
            </a:extLst>
          </p:cNvPr>
          <p:cNvSpPr txBox="1">
            <a:spLocks/>
          </p:cNvSpPr>
          <p:nvPr/>
        </p:nvSpPr>
        <p:spPr bwMode="auto">
          <a:xfrm>
            <a:off x="1" y="203990"/>
            <a:ext cx="3886200" cy="1371600"/>
          </a:xfrm>
          <a:prstGeom prst="rect">
            <a:avLst/>
          </a:prstGeom>
          <a:noFill/>
          <a:ln>
            <a:noFill/>
          </a:ln>
          <a:extLst/>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r>
              <a:rPr lang="en-US" dirty="0"/>
              <a:t>Supply</a:t>
            </a:r>
            <a:r>
              <a:rPr lang="en-US" sz="5400" dirty="0"/>
              <a:t> </a:t>
            </a:r>
          </a:p>
        </p:txBody>
      </p:sp>
      <p:sp>
        <p:nvSpPr>
          <p:cNvPr id="19" name="Freeform: Shape 18">
            <a:extLst>
              <a:ext uri="{FF2B5EF4-FFF2-40B4-BE49-F238E27FC236}">
                <a16:creationId xmlns:a16="http://schemas.microsoft.com/office/drawing/2014/main" id="{3B182AD4-5EE9-4A41-BE1E-A14049B70A76}"/>
              </a:ext>
            </a:extLst>
          </p:cNvPr>
          <p:cNvSpPr>
            <a:spLocks noChangeAspect="1"/>
          </p:cNvSpPr>
          <p:nvPr/>
        </p:nvSpPr>
        <p:spPr>
          <a:xfrm>
            <a:off x="5343020" y="17114"/>
            <a:ext cx="6880665" cy="6880664"/>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C8635A2-6458-4F6C-95D7-01047A315DA0}"/>
              </a:ext>
            </a:extLst>
          </p:cNvPr>
          <p:cNvSpPr/>
          <p:nvPr/>
        </p:nvSpPr>
        <p:spPr>
          <a:xfrm>
            <a:off x="266195" y="4048124"/>
            <a:ext cx="530476" cy="1182049"/>
          </a:xfrm>
          <a:prstGeom prst="roundRect">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7F19D35-6BD7-421B-A2F1-99258AC388F3}"/>
              </a:ext>
            </a:extLst>
          </p:cNvPr>
          <p:cNvCxnSpPr/>
          <p:nvPr/>
        </p:nvCxnSpPr>
        <p:spPr>
          <a:xfrm>
            <a:off x="1371600" y="4497754"/>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50BA0E-432D-4FBC-B577-F6D35A1E760E}"/>
              </a:ext>
            </a:extLst>
          </p:cNvPr>
          <p:cNvSpPr/>
          <p:nvPr/>
        </p:nvSpPr>
        <p:spPr>
          <a:xfrm>
            <a:off x="344280" y="3383408"/>
            <a:ext cx="4204908" cy="121791"/>
          </a:xfrm>
          <a:prstGeom prst="rect">
            <a:avLst/>
          </a:prstGeom>
          <a:solidFill>
            <a:srgbClr val="9EAAD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BD353F65-73D1-4838-A1FE-7D5E2C4DA2E1}"/>
              </a:ext>
            </a:extLst>
          </p:cNvPr>
          <p:cNvSpPr/>
          <p:nvPr/>
        </p:nvSpPr>
        <p:spPr>
          <a:xfrm>
            <a:off x="1752600" y="2679402"/>
            <a:ext cx="914400" cy="825799"/>
          </a:xfrm>
          <a:prstGeom prst="rect">
            <a:avLst/>
          </a:prstGeom>
          <a:solidFill>
            <a:srgbClr val="2D61B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1C2A163F-683B-4894-8C13-9A8A5AFC8CBE}"/>
              </a:ext>
            </a:extLst>
          </p:cNvPr>
          <p:cNvSpPr/>
          <p:nvPr/>
        </p:nvSpPr>
        <p:spPr>
          <a:xfrm>
            <a:off x="783431" y="3048000"/>
            <a:ext cx="550933" cy="4572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A1D1F121-2C33-4FF7-973F-2213232ACB4A}"/>
              </a:ext>
            </a:extLst>
          </p:cNvPr>
          <p:cNvSpPr/>
          <p:nvPr/>
        </p:nvSpPr>
        <p:spPr>
          <a:xfrm>
            <a:off x="1208484" y="3200400"/>
            <a:ext cx="550933" cy="3048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19">
            <a:extLst>
              <a:ext uri="{FF2B5EF4-FFF2-40B4-BE49-F238E27FC236}">
                <a16:creationId xmlns:a16="http://schemas.microsoft.com/office/drawing/2014/main" id="{15AE5407-5415-4430-BEA0-3E592AE26A99}"/>
              </a:ext>
            </a:extLst>
          </p:cNvPr>
          <p:cNvSpPr/>
          <p:nvPr/>
        </p:nvSpPr>
        <p:spPr>
          <a:xfrm>
            <a:off x="2648797" y="3126694"/>
            <a:ext cx="598053" cy="378505"/>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19">
            <a:extLst>
              <a:ext uri="{FF2B5EF4-FFF2-40B4-BE49-F238E27FC236}">
                <a16:creationId xmlns:a16="http://schemas.microsoft.com/office/drawing/2014/main" id="{71D72DE5-7B24-48A2-AD3C-958A86A579FD}"/>
              </a:ext>
            </a:extLst>
          </p:cNvPr>
          <p:cNvSpPr/>
          <p:nvPr/>
        </p:nvSpPr>
        <p:spPr>
          <a:xfrm>
            <a:off x="3163147" y="2979923"/>
            <a:ext cx="598053" cy="525278"/>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9">
            <a:extLst>
              <a:ext uri="{FF2B5EF4-FFF2-40B4-BE49-F238E27FC236}">
                <a16:creationId xmlns:a16="http://schemas.microsoft.com/office/drawing/2014/main" id="{90B17B8A-3185-4C19-A782-5CFCCA32F840}"/>
              </a:ext>
            </a:extLst>
          </p:cNvPr>
          <p:cNvSpPr/>
          <p:nvPr/>
        </p:nvSpPr>
        <p:spPr>
          <a:xfrm>
            <a:off x="3752506" y="3200400"/>
            <a:ext cx="598053" cy="304799"/>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Shape 27">
            <a:extLst>
              <a:ext uri="{FF2B5EF4-FFF2-40B4-BE49-F238E27FC236}">
                <a16:creationId xmlns:a16="http://schemas.microsoft.com/office/drawing/2014/main" id="{881AAD7C-062C-4373-B00D-803318BC5ABF}"/>
              </a:ext>
            </a:extLst>
          </p:cNvPr>
          <p:cNvSpPr/>
          <p:nvPr/>
        </p:nvSpPr>
        <p:spPr>
          <a:xfrm>
            <a:off x="6401077" y="1697598"/>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598824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659916"/>
            <a:ext cx="5029199" cy="1371600"/>
          </a:xfrm>
        </p:spPr>
        <p:txBody>
          <a:bodyPr/>
          <a:lstStyle/>
          <a:p>
            <a:r>
              <a:rPr lang="en-US" dirty="0"/>
              <a:t>Supply total</a:t>
            </a:r>
            <a:br>
              <a:rPr lang="en-US" dirty="0"/>
            </a:br>
            <a:endParaRPr lang="en-US" dirty="0"/>
          </a:p>
        </p:txBody>
      </p:sp>
      <p:sp>
        <p:nvSpPr>
          <p:cNvPr id="7" name="Text Placeholder 6">
            <a:extLst>
              <a:ext uri="{FF2B5EF4-FFF2-40B4-BE49-F238E27FC236}">
                <a16:creationId xmlns:a16="http://schemas.microsoft.com/office/drawing/2014/main" id="{33CE0313-B6ED-4539-9FC5-723FE124529F}"/>
              </a:ext>
            </a:extLst>
          </p:cNvPr>
          <p:cNvSpPr txBox="1">
            <a:spLocks/>
          </p:cNvSpPr>
          <p:nvPr/>
        </p:nvSpPr>
        <p:spPr bwMode="auto">
          <a:xfrm>
            <a:off x="448810" y="417859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Supply</a:t>
            </a:r>
          </a:p>
          <a:p>
            <a:pPr lvl="2"/>
            <a:endParaRPr lang="en-US" dirty="0"/>
          </a:p>
          <a:p>
            <a:pPr lvl="2"/>
            <a:endParaRPr lang="en-US" dirty="0"/>
          </a:p>
          <a:p>
            <a:pPr lvl="2"/>
            <a:r>
              <a:rPr lang="en-US" dirty="0"/>
              <a:t>More Supply</a:t>
            </a:r>
          </a:p>
          <a:p>
            <a:pPr lvl="2"/>
            <a:r>
              <a:rPr lang="en-US" dirty="0"/>
              <a:t>Development Cluster (1 square-mile)</a:t>
            </a:r>
          </a:p>
          <a:p>
            <a:pPr lvl="2"/>
            <a:r>
              <a:rPr lang="en-US" dirty="0"/>
              <a:t>Montgomery County</a:t>
            </a:r>
          </a:p>
        </p:txBody>
      </p:sp>
      <p:sp>
        <p:nvSpPr>
          <p:cNvPr id="8" name="Rectangle 7">
            <a:extLst>
              <a:ext uri="{FF2B5EF4-FFF2-40B4-BE49-F238E27FC236}">
                <a16:creationId xmlns:a16="http://schemas.microsoft.com/office/drawing/2014/main" id="{6DED3DB4-D424-4061-9F34-DA8C0B194374}"/>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51C4CD49-E522-4611-A2D1-18347B3718E0}"/>
              </a:ext>
            </a:extLst>
          </p:cNvPr>
          <p:cNvSpPr/>
          <p:nvPr/>
        </p:nvSpPr>
        <p:spPr>
          <a:xfrm>
            <a:off x="304800" y="5564661"/>
            <a:ext cx="457200" cy="282110"/>
          </a:xfrm>
          <a:prstGeom prst="rect">
            <a:avLst/>
          </a:prstGeom>
          <a:noFill/>
          <a:ln w="19050">
            <a:solidFill>
              <a:schemeClr val="tx1">
                <a:alpha val="8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254D811-20DD-452C-BE49-DAFA2259D7BA}"/>
              </a:ext>
            </a:extLst>
          </p:cNvPr>
          <p:cNvSpPr/>
          <p:nvPr/>
        </p:nvSpPr>
        <p:spPr>
          <a:xfrm>
            <a:off x="304800" y="5230174"/>
            <a:ext cx="457200" cy="282110"/>
          </a:xfrm>
          <a:prstGeom prst="rect">
            <a:avLst/>
          </a:prstGeom>
          <a:solidFill>
            <a:srgbClr val="004DA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799EEDFD-F43C-4083-802D-10C34D3F0524}"/>
              </a:ext>
            </a:extLst>
          </p:cNvPr>
          <p:cNvSpPr/>
          <p:nvPr/>
        </p:nvSpPr>
        <p:spPr>
          <a:xfrm>
            <a:off x="304800" y="4875258"/>
            <a:ext cx="457200" cy="282110"/>
          </a:xfrm>
          <a:prstGeom prst="rect">
            <a:avLst/>
          </a:prstGeom>
          <a:solidFill>
            <a:srgbClr val="2D61B8"/>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454D4B1-7738-46DE-98B8-76699D2381D9}"/>
              </a:ext>
            </a:extLst>
          </p:cNvPr>
          <p:cNvSpPr/>
          <p:nvPr/>
        </p:nvSpPr>
        <p:spPr>
          <a:xfrm>
            <a:off x="304800" y="4497754"/>
            <a:ext cx="457200" cy="282110"/>
          </a:xfrm>
          <a:prstGeom prst="rect">
            <a:avLst/>
          </a:prstGeom>
          <a:solidFill>
            <a:srgbClr val="627FC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1F61A9E2-63B8-4947-AA4B-D6E129D0D6F4}"/>
              </a:ext>
            </a:extLst>
          </p:cNvPr>
          <p:cNvSpPr/>
          <p:nvPr/>
        </p:nvSpPr>
        <p:spPr>
          <a:xfrm>
            <a:off x="304800" y="4114800"/>
            <a:ext cx="457200" cy="282110"/>
          </a:xfrm>
          <a:prstGeom prst="rect">
            <a:avLst/>
          </a:prstGeom>
          <a:solidFill>
            <a:srgbClr val="9EAAD7"/>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a:extLst>
              <a:ext uri="{FF2B5EF4-FFF2-40B4-BE49-F238E27FC236}">
                <a16:creationId xmlns:a16="http://schemas.microsoft.com/office/drawing/2014/main" id="{E9EED581-ECD7-4B3E-AC6B-C52A7259F9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
          <a:stretch/>
        </p:blipFill>
        <p:spPr>
          <a:xfrm>
            <a:off x="5342388" y="-18565"/>
            <a:ext cx="6905528" cy="6912988"/>
          </a:xfrm>
          <a:prstGeom prst="rect">
            <a:avLst/>
          </a:prstGeom>
        </p:spPr>
      </p:pic>
      <p:sp>
        <p:nvSpPr>
          <p:cNvPr id="17" name="TextBox 16">
            <a:extLst>
              <a:ext uri="{FF2B5EF4-FFF2-40B4-BE49-F238E27FC236}">
                <a16:creationId xmlns:a16="http://schemas.microsoft.com/office/drawing/2014/main" id="{335E2007-5453-49EB-89DB-59DC049A1478}"/>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14" name="Freeform: Shape 13">
            <a:extLst>
              <a:ext uri="{FF2B5EF4-FFF2-40B4-BE49-F238E27FC236}">
                <a16:creationId xmlns:a16="http://schemas.microsoft.com/office/drawing/2014/main" id="{DC3CB050-0C9F-4CFA-8211-A09914CD3796}"/>
              </a:ext>
            </a:extLst>
          </p:cNvPr>
          <p:cNvSpPr/>
          <p:nvPr/>
        </p:nvSpPr>
        <p:spPr>
          <a:xfrm>
            <a:off x="5333999" y="-5948"/>
            <a:ext cx="6848979" cy="684897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64F5D20B-A342-45E4-97B7-15ABED544939}"/>
              </a:ext>
            </a:extLst>
          </p:cNvPr>
          <p:cNvSpPr/>
          <p:nvPr/>
        </p:nvSpPr>
        <p:spPr>
          <a:xfrm>
            <a:off x="6392985" y="1649046"/>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52551BD4-2FF4-42E6-927C-E5E6191E0427}"/>
              </a:ext>
            </a:extLst>
          </p:cNvPr>
          <p:cNvCxnSpPr/>
          <p:nvPr/>
        </p:nvCxnSpPr>
        <p:spPr>
          <a:xfrm>
            <a:off x="1371600" y="4497754"/>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F2B0322-A207-47A9-B181-B5F3DD7AA880}"/>
              </a:ext>
            </a:extLst>
          </p:cNvPr>
          <p:cNvGrpSpPr/>
          <p:nvPr/>
        </p:nvGrpSpPr>
        <p:grpSpPr>
          <a:xfrm>
            <a:off x="344280" y="2438400"/>
            <a:ext cx="4204908" cy="1066801"/>
            <a:chOff x="344280" y="2438400"/>
            <a:chExt cx="4204908" cy="1066801"/>
          </a:xfrm>
        </p:grpSpPr>
        <p:sp>
          <p:nvSpPr>
            <p:cNvPr id="19" name="Rectangle 18">
              <a:extLst>
                <a:ext uri="{FF2B5EF4-FFF2-40B4-BE49-F238E27FC236}">
                  <a16:creationId xmlns:a16="http://schemas.microsoft.com/office/drawing/2014/main" id="{21D48DF8-D925-4DFF-9385-FF24B7BAEB33}"/>
                </a:ext>
              </a:extLst>
            </p:cNvPr>
            <p:cNvSpPr/>
            <p:nvPr/>
          </p:nvSpPr>
          <p:spPr>
            <a:xfrm>
              <a:off x="344280" y="3383408"/>
              <a:ext cx="4204908" cy="121791"/>
            </a:xfrm>
            <a:prstGeom prst="rect">
              <a:avLst/>
            </a:prstGeom>
            <a:solidFill>
              <a:srgbClr val="9EAAD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828A2C36-5435-4998-9189-93DDFB34DC62}"/>
                </a:ext>
              </a:extLst>
            </p:cNvPr>
            <p:cNvSpPr/>
            <p:nvPr/>
          </p:nvSpPr>
          <p:spPr>
            <a:xfrm>
              <a:off x="1752600" y="2438400"/>
              <a:ext cx="914400" cy="1066801"/>
            </a:xfrm>
            <a:prstGeom prst="rect">
              <a:avLst/>
            </a:prstGeom>
            <a:solidFill>
              <a:srgbClr val="004DA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A098AEB1-DC61-4D87-AF97-F50158607E32}"/>
                </a:ext>
              </a:extLst>
            </p:cNvPr>
            <p:cNvSpPr/>
            <p:nvPr/>
          </p:nvSpPr>
          <p:spPr>
            <a:xfrm>
              <a:off x="1208484" y="3048000"/>
              <a:ext cx="550933" cy="4572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19">
              <a:extLst>
                <a:ext uri="{FF2B5EF4-FFF2-40B4-BE49-F238E27FC236}">
                  <a16:creationId xmlns:a16="http://schemas.microsoft.com/office/drawing/2014/main" id="{3832AAD2-B05C-45C6-9E79-F14460379EBF}"/>
                </a:ext>
              </a:extLst>
            </p:cNvPr>
            <p:cNvSpPr/>
            <p:nvPr/>
          </p:nvSpPr>
          <p:spPr>
            <a:xfrm>
              <a:off x="2648797" y="3017043"/>
              <a:ext cx="598053" cy="488157"/>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19">
              <a:extLst>
                <a:ext uri="{FF2B5EF4-FFF2-40B4-BE49-F238E27FC236}">
                  <a16:creationId xmlns:a16="http://schemas.microsoft.com/office/drawing/2014/main" id="{1561CF9C-50C9-4A51-B222-0E9801D28632}"/>
                </a:ext>
              </a:extLst>
            </p:cNvPr>
            <p:cNvSpPr/>
            <p:nvPr/>
          </p:nvSpPr>
          <p:spPr>
            <a:xfrm>
              <a:off x="3163147" y="2679402"/>
              <a:ext cx="598053" cy="825799"/>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2D61B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19">
              <a:extLst>
                <a:ext uri="{FF2B5EF4-FFF2-40B4-BE49-F238E27FC236}">
                  <a16:creationId xmlns:a16="http://schemas.microsoft.com/office/drawing/2014/main" id="{A40AD51B-910A-4B80-9ADA-8C3C03991AC8}"/>
                </a:ext>
              </a:extLst>
            </p:cNvPr>
            <p:cNvSpPr/>
            <p:nvPr/>
          </p:nvSpPr>
          <p:spPr>
            <a:xfrm>
              <a:off x="3752506" y="3048000"/>
              <a:ext cx="598053" cy="457199"/>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0902074C-3669-4D63-B742-ACAB9690426D}"/>
                </a:ext>
              </a:extLst>
            </p:cNvPr>
            <p:cNvSpPr/>
            <p:nvPr/>
          </p:nvSpPr>
          <p:spPr>
            <a:xfrm>
              <a:off x="783431" y="2814566"/>
              <a:ext cx="550933" cy="690634"/>
            </a:xfrm>
            <a:prstGeom prst="rect">
              <a:avLst/>
            </a:prstGeom>
            <a:solidFill>
              <a:srgbClr val="2D61B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86486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AF28540-5BAF-4BF1-9E2A-CFC462DBB59E}"/>
              </a:ext>
            </a:extLst>
          </p:cNvPr>
          <p:cNvGrpSpPr/>
          <p:nvPr/>
        </p:nvGrpSpPr>
        <p:grpSpPr>
          <a:xfrm>
            <a:off x="338758" y="3810000"/>
            <a:ext cx="4215951" cy="1246707"/>
            <a:chOff x="339865" y="2220731"/>
            <a:chExt cx="4215951" cy="1246707"/>
          </a:xfrm>
        </p:grpSpPr>
        <p:sp>
          <p:nvSpPr>
            <p:cNvPr id="24" name="Rectangle 23">
              <a:extLst>
                <a:ext uri="{FF2B5EF4-FFF2-40B4-BE49-F238E27FC236}">
                  <a16:creationId xmlns:a16="http://schemas.microsoft.com/office/drawing/2014/main" id="{EDB41546-CB1F-4C9A-BDD4-896553B27C33}"/>
                </a:ext>
              </a:extLst>
            </p:cNvPr>
            <p:cNvSpPr/>
            <p:nvPr/>
          </p:nvSpPr>
          <p:spPr>
            <a:xfrm>
              <a:off x="339865" y="3384238"/>
              <a:ext cx="4215951" cy="76378"/>
            </a:xfrm>
            <a:prstGeom prst="rect">
              <a:avLst/>
            </a:prstGeom>
            <a:solidFill>
              <a:srgbClr val="FEEBC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1">
              <a:extLst>
                <a:ext uri="{FF2B5EF4-FFF2-40B4-BE49-F238E27FC236}">
                  <a16:creationId xmlns:a16="http://schemas.microsoft.com/office/drawing/2014/main" id="{CF95A3E2-0C1D-469E-ACCC-798483D9D90E}"/>
                </a:ext>
              </a:extLst>
            </p:cNvPr>
            <p:cNvSpPr/>
            <p:nvPr/>
          </p:nvSpPr>
          <p:spPr>
            <a:xfrm>
              <a:off x="2613180" y="3253360"/>
              <a:ext cx="544798" cy="214078"/>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04" h="137399">
                  <a:moveTo>
                    <a:pt x="3763" y="2382"/>
                  </a:moveTo>
                  <a:lnTo>
                    <a:pt x="602304" y="0"/>
                  </a:lnTo>
                  <a:lnTo>
                    <a:pt x="602304" y="137399"/>
                  </a:lnTo>
                  <a:lnTo>
                    <a:pt x="191" y="133827"/>
                  </a:lnTo>
                  <a:cubicBezTo>
                    <a:pt x="-1000" y="134463"/>
                    <a:pt x="3763" y="13653"/>
                    <a:pt x="3763" y="2382"/>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1">
              <a:extLst>
                <a:ext uri="{FF2B5EF4-FFF2-40B4-BE49-F238E27FC236}">
                  <a16:creationId xmlns:a16="http://schemas.microsoft.com/office/drawing/2014/main" id="{0C5B856C-F62D-4C52-B871-D04C9D6F4521}"/>
                </a:ext>
              </a:extLst>
            </p:cNvPr>
            <p:cNvSpPr/>
            <p:nvPr/>
          </p:nvSpPr>
          <p:spPr>
            <a:xfrm>
              <a:off x="3158146" y="3124200"/>
              <a:ext cx="599071" cy="340466"/>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530 w 599071"/>
                <a:gd name="connsiteY0" fmla="*/ 2382 h 137399"/>
                <a:gd name="connsiteX1" fmla="*/ 599071 w 599071"/>
                <a:gd name="connsiteY1" fmla="*/ 0 h 137399"/>
                <a:gd name="connsiteX2" fmla="*/ 599071 w 599071"/>
                <a:gd name="connsiteY2" fmla="*/ 137399 h 137399"/>
                <a:gd name="connsiteX3" fmla="*/ 530 w 599071"/>
                <a:gd name="connsiteY3" fmla="*/ 136399 h 137399"/>
                <a:gd name="connsiteX4" fmla="*/ 530 w 599071"/>
                <a:gd name="connsiteY4" fmla="*/ 2382 h 137399"/>
                <a:gd name="connsiteX0" fmla="*/ 530 w 599071"/>
                <a:gd name="connsiteY0" fmla="*/ 2382 h 136401"/>
                <a:gd name="connsiteX1" fmla="*/ 599071 w 599071"/>
                <a:gd name="connsiteY1" fmla="*/ 0 h 136401"/>
                <a:gd name="connsiteX2" fmla="*/ 597881 w 599071"/>
                <a:gd name="connsiteY2" fmla="*/ 135684 h 136401"/>
                <a:gd name="connsiteX3" fmla="*/ 530 w 599071"/>
                <a:gd name="connsiteY3" fmla="*/ 136399 h 136401"/>
                <a:gd name="connsiteX4" fmla="*/ 530 w 599071"/>
                <a:gd name="connsiteY4" fmla="*/ 2382 h 13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71" h="136401">
                  <a:moveTo>
                    <a:pt x="530" y="2382"/>
                  </a:moveTo>
                  <a:lnTo>
                    <a:pt x="599071" y="0"/>
                  </a:lnTo>
                  <a:cubicBezTo>
                    <a:pt x="598674" y="45228"/>
                    <a:pt x="598278" y="90456"/>
                    <a:pt x="597881" y="135684"/>
                  </a:cubicBezTo>
                  <a:lnTo>
                    <a:pt x="530" y="136399"/>
                  </a:lnTo>
                  <a:cubicBezTo>
                    <a:pt x="-661" y="137035"/>
                    <a:pt x="530" y="13653"/>
                    <a:pt x="530" y="2382"/>
                  </a:cubicBezTo>
                  <a:close/>
                </a:path>
              </a:pathLst>
            </a:custGeom>
            <a:solidFill>
              <a:srgbClr val="D54232"/>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D8ED43AD-F511-42DD-9711-3D1007FE82BE}"/>
                </a:ext>
              </a:extLst>
            </p:cNvPr>
            <p:cNvSpPr/>
            <p:nvPr/>
          </p:nvSpPr>
          <p:spPr>
            <a:xfrm>
              <a:off x="1771651" y="2220731"/>
              <a:ext cx="438149" cy="1239885"/>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C0C71F73-8608-44F2-B66F-9EA87E4F1674}"/>
                </a:ext>
              </a:extLst>
            </p:cNvPr>
            <p:cNvSpPr/>
            <p:nvPr/>
          </p:nvSpPr>
          <p:spPr>
            <a:xfrm>
              <a:off x="2209800" y="2296931"/>
              <a:ext cx="426243" cy="1163685"/>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80259B0-5383-4394-BF9A-4DDB3879C0BA}"/>
                </a:ext>
              </a:extLst>
            </p:cNvPr>
            <p:cNvSpPr/>
            <p:nvPr/>
          </p:nvSpPr>
          <p:spPr>
            <a:xfrm>
              <a:off x="763347" y="2694543"/>
              <a:ext cx="570166" cy="766074"/>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1">
              <a:extLst>
                <a:ext uri="{FF2B5EF4-FFF2-40B4-BE49-F238E27FC236}">
                  <a16:creationId xmlns:a16="http://schemas.microsoft.com/office/drawing/2014/main" id="{ADB6C54E-1BDF-431F-BB30-0CFE4FCD0E79}"/>
                </a:ext>
              </a:extLst>
            </p:cNvPr>
            <p:cNvSpPr/>
            <p:nvPr/>
          </p:nvSpPr>
          <p:spPr>
            <a:xfrm>
              <a:off x="1329510" y="3255792"/>
              <a:ext cx="447667" cy="205312"/>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9765 w 598541"/>
                <a:gd name="connsiteY3" fmla="*/ 133827 h 137399"/>
                <a:gd name="connsiteX4" fmla="*/ 0 w 598541"/>
                <a:gd name="connsiteY4" fmla="*/ 2382 h 137399"/>
                <a:gd name="connsiteX0" fmla="*/ 1525 w 569110"/>
                <a:gd name="connsiteY0" fmla="*/ 1599 h 137399"/>
                <a:gd name="connsiteX1" fmla="*/ 569110 w 569110"/>
                <a:gd name="connsiteY1" fmla="*/ 0 h 137399"/>
                <a:gd name="connsiteX2" fmla="*/ 569110 w 569110"/>
                <a:gd name="connsiteY2" fmla="*/ 137399 h 137399"/>
                <a:gd name="connsiteX3" fmla="*/ 334 w 569110"/>
                <a:gd name="connsiteY3" fmla="*/ 133827 h 137399"/>
                <a:gd name="connsiteX4" fmla="*/ 1525 w 569110"/>
                <a:gd name="connsiteY4" fmla="*/ 1599 h 137399"/>
                <a:gd name="connsiteX0" fmla="*/ 1525 w 569110"/>
                <a:gd name="connsiteY0" fmla="*/ 0 h 135800"/>
                <a:gd name="connsiteX1" fmla="*/ 447667 w 569110"/>
                <a:gd name="connsiteY1" fmla="*/ 750 h 135800"/>
                <a:gd name="connsiteX2" fmla="*/ 569110 w 569110"/>
                <a:gd name="connsiteY2" fmla="*/ 135800 h 135800"/>
                <a:gd name="connsiteX3" fmla="*/ 334 w 569110"/>
                <a:gd name="connsiteY3" fmla="*/ 132228 h 135800"/>
                <a:gd name="connsiteX4" fmla="*/ 1525 w 569110"/>
                <a:gd name="connsiteY4" fmla="*/ 0 h 135800"/>
                <a:gd name="connsiteX0" fmla="*/ 1525 w 447667"/>
                <a:gd name="connsiteY0" fmla="*/ 0 h 135017"/>
                <a:gd name="connsiteX1" fmla="*/ 447667 w 447667"/>
                <a:gd name="connsiteY1" fmla="*/ 750 h 135017"/>
                <a:gd name="connsiteX2" fmla="*/ 441713 w 447667"/>
                <a:gd name="connsiteY2" fmla="*/ 135017 h 135017"/>
                <a:gd name="connsiteX3" fmla="*/ 334 w 447667"/>
                <a:gd name="connsiteY3" fmla="*/ 132228 h 135017"/>
                <a:gd name="connsiteX4" fmla="*/ 1525 w 447667"/>
                <a:gd name="connsiteY4" fmla="*/ 0 h 13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67" h="135017">
                  <a:moveTo>
                    <a:pt x="1525" y="0"/>
                  </a:moveTo>
                  <a:lnTo>
                    <a:pt x="447667" y="750"/>
                  </a:lnTo>
                  <a:lnTo>
                    <a:pt x="441713" y="135017"/>
                  </a:lnTo>
                  <a:lnTo>
                    <a:pt x="334" y="132228"/>
                  </a:lnTo>
                  <a:cubicBezTo>
                    <a:pt x="-857" y="132864"/>
                    <a:pt x="1525" y="11271"/>
                    <a:pt x="1525" y="0"/>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36B167-1D67-4A0C-8262-E7B62D6B39F0}"/>
                </a:ext>
              </a:extLst>
            </p:cNvPr>
            <p:cNvSpPr/>
            <p:nvPr/>
          </p:nvSpPr>
          <p:spPr>
            <a:xfrm>
              <a:off x="339865" y="2832212"/>
              <a:ext cx="4215951" cy="558351"/>
            </a:xfrm>
            <a:custGeom>
              <a:avLst/>
              <a:gdLst>
                <a:gd name="connsiteX0" fmla="*/ 0 w 4215951"/>
                <a:gd name="connsiteY0" fmla="*/ 550259 h 558351"/>
                <a:gd name="connsiteX1" fmla="*/ 436970 w 4215951"/>
                <a:gd name="connsiteY1" fmla="*/ 550259 h 558351"/>
                <a:gd name="connsiteX2" fmla="*/ 436970 w 4215951"/>
                <a:gd name="connsiteY2" fmla="*/ 331774 h 558351"/>
                <a:gd name="connsiteX3" fmla="*/ 995321 w 4215951"/>
                <a:gd name="connsiteY3" fmla="*/ 331774 h 558351"/>
                <a:gd name="connsiteX4" fmla="*/ 995321 w 4215951"/>
                <a:gd name="connsiteY4" fmla="*/ 550259 h 558351"/>
                <a:gd name="connsiteX5" fmla="*/ 1432291 w 4215951"/>
                <a:gd name="connsiteY5" fmla="*/ 550259 h 558351"/>
                <a:gd name="connsiteX6" fmla="*/ 1432291 w 4215951"/>
                <a:gd name="connsiteY6" fmla="*/ 0 h 558351"/>
                <a:gd name="connsiteX7" fmla="*/ 1885445 w 4215951"/>
                <a:gd name="connsiteY7" fmla="*/ 0 h 558351"/>
                <a:gd name="connsiteX8" fmla="*/ 1885445 w 4215951"/>
                <a:gd name="connsiteY8" fmla="*/ 186117 h 558351"/>
                <a:gd name="connsiteX9" fmla="*/ 2298139 w 4215951"/>
                <a:gd name="connsiteY9" fmla="*/ 186117 h 558351"/>
                <a:gd name="connsiteX10" fmla="*/ 2298139 w 4215951"/>
                <a:gd name="connsiteY10" fmla="*/ 550259 h 558351"/>
                <a:gd name="connsiteX11" fmla="*/ 2816029 w 4215951"/>
                <a:gd name="connsiteY11" fmla="*/ 550259 h 558351"/>
                <a:gd name="connsiteX12" fmla="*/ 2816029 w 4215951"/>
                <a:gd name="connsiteY12" fmla="*/ 420786 h 558351"/>
                <a:gd name="connsiteX13" fmla="*/ 3414839 w 4215951"/>
                <a:gd name="connsiteY13" fmla="*/ 420786 h 558351"/>
                <a:gd name="connsiteX14" fmla="*/ 3414839 w 4215951"/>
                <a:gd name="connsiteY14" fmla="*/ 558351 h 558351"/>
                <a:gd name="connsiteX15" fmla="*/ 4215951 w 4215951"/>
                <a:gd name="connsiteY15" fmla="*/ 558351 h 5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5951" h="558351">
                  <a:moveTo>
                    <a:pt x="0" y="550259"/>
                  </a:moveTo>
                  <a:lnTo>
                    <a:pt x="436970" y="550259"/>
                  </a:lnTo>
                  <a:lnTo>
                    <a:pt x="436970" y="331774"/>
                  </a:lnTo>
                  <a:lnTo>
                    <a:pt x="995321" y="331774"/>
                  </a:lnTo>
                  <a:lnTo>
                    <a:pt x="995321" y="550259"/>
                  </a:lnTo>
                  <a:lnTo>
                    <a:pt x="1432291" y="550259"/>
                  </a:lnTo>
                  <a:lnTo>
                    <a:pt x="1432291" y="0"/>
                  </a:lnTo>
                  <a:lnTo>
                    <a:pt x="1885445" y="0"/>
                  </a:lnTo>
                  <a:lnTo>
                    <a:pt x="1885445" y="186117"/>
                  </a:lnTo>
                  <a:lnTo>
                    <a:pt x="2298139" y="186117"/>
                  </a:lnTo>
                  <a:lnTo>
                    <a:pt x="2298139" y="550259"/>
                  </a:lnTo>
                  <a:lnTo>
                    <a:pt x="2816029" y="550259"/>
                  </a:lnTo>
                  <a:lnTo>
                    <a:pt x="2816029" y="420786"/>
                  </a:lnTo>
                  <a:lnTo>
                    <a:pt x="3414839" y="420786"/>
                  </a:lnTo>
                  <a:lnTo>
                    <a:pt x="3414839" y="558351"/>
                  </a:lnTo>
                  <a:lnTo>
                    <a:pt x="4215951" y="558351"/>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7A00A9E3-9D69-49CA-A654-E3CFCE642070}"/>
                </a:ext>
              </a:extLst>
            </p:cNvPr>
            <p:cNvSpPr/>
            <p:nvPr/>
          </p:nvSpPr>
          <p:spPr>
            <a:xfrm>
              <a:off x="344785" y="2832211"/>
              <a:ext cx="4204908" cy="563337"/>
            </a:xfrm>
            <a:custGeom>
              <a:avLst/>
              <a:gdLst>
                <a:gd name="connsiteX0" fmla="*/ 0 w 565547"/>
                <a:gd name="connsiteY0" fmla="*/ 219075 h 292893"/>
                <a:gd name="connsiteX1" fmla="*/ 0 w 565547"/>
                <a:gd name="connsiteY1" fmla="*/ 0 h 292893"/>
                <a:gd name="connsiteX2" fmla="*/ 563166 w 565547"/>
                <a:gd name="connsiteY2" fmla="*/ 0 h 292893"/>
                <a:gd name="connsiteX3" fmla="*/ 563166 w 565547"/>
                <a:gd name="connsiteY3" fmla="*/ 292893 h 292893"/>
                <a:gd name="connsiteX4" fmla="*/ 565547 w 565547"/>
                <a:gd name="connsiteY4" fmla="*/ 292893 h 292893"/>
                <a:gd name="connsiteX0" fmla="*/ 0 w 569119"/>
                <a:gd name="connsiteY0" fmla="*/ 285750 h 292893"/>
                <a:gd name="connsiteX1" fmla="*/ 3572 w 569119"/>
                <a:gd name="connsiteY1" fmla="*/ 0 h 292893"/>
                <a:gd name="connsiteX2" fmla="*/ 566738 w 569119"/>
                <a:gd name="connsiteY2" fmla="*/ 0 h 292893"/>
                <a:gd name="connsiteX3" fmla="*/ 566738 w 569119"/>
                <a:gd name="connsiteY3" fmla="*/ 292893 h 292893"/>
                <a:gd name="connsiteX4" fmla="*/ 569119 w 569119"/>
                <a:gd name="connsiteY4" fmla="*/ 292893 h 292893"/>
                <a:gd name="connsiteX0" fmla="*/ 2574 w 565740"/>
                <a:gd name="connsiteY0" fmla="*/ 294084 h 294084"/>
                <a:gd name="connsiteX1" fmla="*/ 193 w 565740"/>
                <a:gd name="connsiteY1" fmla="*/ 0 h 294084"/>
                <a:gd name="connsiteX2" fmla="*/ 563359 w 565740"/>
                <a:gd name="connsiteY2" fmla="*/ 0 h 294084"/>
                <a:gd name="connsiteX3" fmla="*/ 563359 w 565740"/>
                <a:gd name="connsiteY3" fmla="*/ 292893 h 294084"/>
                <a:gd name="connsiteX4" fmla="*/ 565740 w 565740"/>
                <a:gd name="connsiteY4" fmla="*/ 292893 h 294084"/>
                <a:gd name="connsiteX0" fmla="*/ 2574 w 565740"/>
                <a:gd name="connsiteY0" fmla="*/ 294084 h 294084"/>
                <a:gd name="connsiteX1" fmla="*/ 193 w 565740"/>
                <a:gd name="connsiteY1" fmla="*/ 0 h 294084"/>
                <a:gd name="connsiteX2" fmla="*/ 563359 w 565740"/>
                <a:gd name="connsiteY2" fmla="*/ 0 h 294084"/>
                <a:gd name="connsiteX3" fmla="*/ 563875 w 565740"/>
                <a:gd name="connsiteY3" fmla="*/ 87695 h 294084"/>
                <a:gd name="connsiteX4" fmla="*/ 563359 w 565740"/>
                <a:gd name="connsiteY4" fmla="*/ 292893 h 294084"/>
                <a:gd name="connsiteX5" fmla="*/ 565740 w 565740"/>
                <a:gd name="connsiteY5" fmla="*/ 292893 h 294084"/>
                <a:gd name="connsiteX0" fmla="*/ 2574 w 566826"/>
                <a:gd name="connsiteY0" fmla="*/ 294084 h 294084"/>
                <a:gd name="connsiteX1" fmla="*/ 193 w 566826"/>
                <a:gd name="connsiteY1" fmla="*/ 0 h 294084"/>
                <a:gd name="connsiteX2" fmla="*/ 563359 w 566826"/>
                <a:gd name="connsiteY2" fmla="*/ 0 h 294084"/>
                <a:gd name="connsiteX3" fmla="*/ 563875 w 566826"/>
                <a:gd name="connsiteY3" fmla="*/ 87695 h 294084"/>
                <a:gd name="connsiteX4" fmla="*/ 566826 w 566826"/>
                <a:gd name="connsiteY4" fmla="*/ 87127 h 294084"/>
                <a:gd name="connsiteX5" fmla="*/ 563359 w 566826"/>
                <a:gd name="connsiteY5" fmla="*/ 292893 h 294084"/>
                <a:gd name="connsiteX6" fmla="*/ 565740 w 566826"/>
                <a:gd name="connsiteY6" fmla="*/ 292893 h 294084"/>
                <a:gd name="connsiteX0" fmla="*/ 2574 w 1080296"/>
                <a:gd name="connsiteY0" fmla="*/ 294084 h 294084"/>
                <a:gd name="connsiteX1" fmla="*/ 193 w 1080296"/>
                <a:gd name="connsiteY1" fmla="*/ 0 h 294084"/>
                <a:gd name="connsiteX2" fmla="*/ 563359 w 1080296"/>
                <a:gd name="connsiteY2" fmla="*/ 0 h 294084"/>
                <a:gd name="connsiteX3" fmla="*/ 563875 w 1080296"/>
                <a:gd name="connsiteY3" fmla="*/ 87695 h 294084"/>
                <a:gd name="connsiteX4" fmla="*/ 1080296 w 1080296"/>
                <a:gd name="connsiteY4" fmla="*/ 88264 h 294084"/>
                <a:gd name="connsiteX5" fmla="*/ 563359 w 1080296"/>
                <a:gd name="connsiteY5" fmla="*/ 292893 h 294084"/>
                <a:gd name="connsiteX6" fmla="*/ 565740 w 1080296"/>
                <a:gd name="connsiteY6" fmla="*/ 292893 h 294084"/>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563359 w 1080296"/>
                <a:gd name="connsiteY5" fmla="*/ 292893 h 299147"/>
                <a:gd name="connsiteX6" fmla="*/ 553937 w 1080296"/>
                <a:gd name="connsiteY6" fmla="*/ 299147 h 299147"/>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1079780 w 1080296"/>
                <a:gd name="connsiteY5" fmla="*/ 263896 h 299147"/>
                <a:gd name="connsiteX6" fmla="*/ 553937 w 1080296"/>
                <a:gd name="connsiteY6" fmla="*/ 299147 h 299147"/>
                <a:gd name="connsiteX0" fmla="*/ 2574 w 1724001"/>
                <a:gd name="connsiteY0" fmla="*/ 294084 h 294084"/>
                <a:gd name="connsiteX1" fmla="*/ 193 w 1724001"/>
                <a:gd name="connsiteY1" fmla="*/ 0 h 294084"/>
                <a:gd name="connsiteX2" fmla="*/ 563359 w 1724001"/>
                <a:gd name="connsiteY2" fmla="*/ 0 h 294084"/>
                <a:gd name="connsiteX3" fmla="*/ 563875 w 1724001"/>
                <a:gd name="connsiteY3" fmla="*/ 87695 h 294084"/>
                <a:gd name="connsiteX4" fmla="*/ 1080296 w 1724001"/>
                <a:gd name="connsiteY4" fmla="*/ 88264 h 294084"/>
                <a:gd name="connsiteX5" fmla="*/ 1079780 w 1724001"/>
                <a:gd name="connsiteY5" fmla="*/ 263896 h 294084"/>
                <a:gd name="connsiteX6" fmla="*/ 1724001 w 1724001"/>
                <a:gd name="connsiteY6" fmla="*/ 263896 h 294084"/>
                <a:gd name="connsiteX0" fmla="*/ 2574 w 3301300"/>
                <a:gd name="connsiteY0" fmla="*/ 294084 h 294084"/>
                <a:gd name="connsiteX1" fmla="*/ 193 w 3301300"/>
                <a:gd name="connsiteY1" fmla="*/ 0 h 294084"/>
                <a:gd name="connsiteX2" fmla="*/ 563359 w 3301300"/>
                <a:gd name="connsiteY2" fmla="*/ 0 h 294084"/>
                <a:gd name="connsiteX3" fmla="*/ 563875 w 3301300"/>
                <a:gd name="connsiteY3" fmla="*/ 87695 h 294084"/>
                <a:gd name="connsiteX4" fmla="*/ 1080296 w 3301300"/>
                <a:gd name="connsiteY4" fmla="*/ 88264 h 294084"/>
                <a:gd name="connsiteX5" fmla="*/ 1079780 w 3301300"/>
                <a:gd name="connsiteY5" fmla="*/ 263896 h 294084"/>
                <a:gd name="connsiteX6" fmla="*/ 3301300 w 3301300"/>
                <a:gd name="connsiteY6" fmla="*/ 267308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3451800 w 3451800"/>
                <a:gd name="connsiteY6"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3451800 w 3451800"/>
                <a:gd name="connsiteY7"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461356 w 3451800"/>
                <a:gd name="connsiteY7" fmla="*/ 265088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467258 w 3451800"/>
                <a:gd name="connsiteY7" fmla="*/ 267930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977395 w 3451800"/>
                <a:gd name="connsiteY6" fmla="*/ 224151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8037 w 3451800"/>
                <a:gd name="connsiteY6" fmla="*/ 203114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592293 w 3451800"/>
                <a:gd name="connsiteY6" fmla="*/ 215054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6562 w 3451800"/>
                <a:gd name="connsiteY6" fmla="*/ 263951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499713 w 5210961"/>
                <a:gd name="connsiteY1" fmla="*/ 76893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232649 w 5210961"/>
                <a:gd name="connsiteY1" fmla="*/ 262815 h 269014"/>
                <a:gd name="connsiteX2" fmla="*/ 1762350 w 5210961"/>
                <a:gd name="connsiteY2" fmla="*/ 263951 h 269014"/>
                <a:gd name="connsiteX3" fmla="*/ 1759354 w 5210961"/>
                <a:gd name="connsiteY3" fmla="*/ 0 h 269014"/>
                <a:gd name="connsiteX4" fmla="*/ 2322520 w 5210961"/>
                <a:gd name="connsiteY4" fmla="*/ 0 h 269014"/>
                <a:gd name="connsiteX5" fmla="*/ 2323036 w 5210961"/>
                <a:gd name="connsiteY5" fmla="*/ 87695 h 269014"/>
                <a:gd name="connsiteX6" fmla="*/ 2839457 w 5210961"/>
                <a:gd name="connsiteY6" fmla="*/ 88264 h 269014"/>
                <a:gd name="connsiteX7" fmla="*/ 2838941 w 5210961"/>
                <a:gd name="connsiteY7" fmla="*/ 263896 h 269014"/>
                <a:gd name="connsiteX8" fmla="*/ 3485723 w 5210961"/>
                <a:gd name="connsiteY8" fmla="*/ 263951 h 269014"/>
                <a:gd name="connsiteX9" fmla="*/ 3487198 w 5210961"/>
                <a:gd name="connsiteY9" fmla="*/ 203114 h 269014"/>
                <a:gd name="connsiteX10" fmla="*/ 4227894 w 5210961"/>
                <a:gd name="connsiteY10" fmla="*/ 201409 h 269014"/>
                <a:gd name="connsiteX11" fmla="*/ 4226419 w 5210961"/>
                <a:gd name="connsiteY11" fmla="*/ 267930 h 269014"/>
                <a:gd name="connsiteX12" fmla="*/ 5210961 w 5210961"/>
                <a:gd name="connsiteY12" fmla="*/ 269014 h 269014"/>
                <a:gd name="connsiteX0" fmla="*/ 0 w 5210961"/>
                <a:gd name="connsiteY0" fmla="*/ 261676 h 269014"/>
                <a:gd name="connsiteX1" fmla="*/ 524414 w 5210961"/>
                <a:gd name="connsiteY1" fmla="*/ 262246 h 269014"/>
                <a:gd name="connsiteX2" fmla="*/ 1232649 w 5210961"/>
                <a:gd name="connsiteY2" fmla="*/ 262815 h 269014"/>
                <a:gd name="connsiteX3" fmla="*/ 1762350 w 5210961"/>
                <a:gd name="connsiteY3" fmla="*/ 263951 h 269014"/>
                <a:gd name="connsiteX4" fmla="*/ 1759354 w 5210961"/>
                <a:gd name="connsiteY4" fmla="*/ 0 h 269014"/>
                <a:gd name="connsiteX5" fmla="*/ 2322520 w 5210961"/>
                <a:gd name="connsiteY5" fmla="*/ 0 h 269014"/>
                <a:gd name="connsiteX6" fmla="*/ 2323036 w 5210961"/>
                <a:gd name="connsiteY6" fmla="*/ 87695 h 269014"/>
                <a:gd name="connsiteX7" fmla="*/ 2839457 w 5210961"/>
                <a:gd name="connsiteY7" fmla="*/ 88264 h 269014"/>
                <a:gd name="connsiteX8" fmla="*/ 2838941 w 5210961"/>
                <a:gd name="connsiteY8" fmla="*/ 263896 h 269014"/>
                <a:gd name="connsiteX9" fmla="*/ 3485723 w 5210961"/>
                <a:gd name="connsiteY9" fmla="*/ 263951 h 269014"/>
                <a:gd name="connsiteX10" fmla="*/ 3487198 w 5210961"/>
                <a:gd name="connsiteY10" fmla="*/ 203114 h 269014"/>
                <a:gd name="connsiteX11" fmla="*/ 4227894 w 5210961"/>
                <a:gd name="connsiteY11" fmla="*/ 201409 h 269014"/>
                <a:gd name="connsiteX12" fmla="*/ 4226419 w 5210961"/>
                <a:gd name="connsiteY12" fmla="*/ 267930 h 269014"/>
                <a:gd name="connsiteX13" fmla="*/ 5210961 w 5210961"/>
                <a:gd name="connsiteY13" fmla="*/ 269014 h 269014"/>
                <a:gd name="connsiteX0" fmla="*/ 0 w 5210961"/>
                <a:gd name="connsiteY0" fmla="*/ 261676 h 269014"/>
                <a:gd name="connsiteX1" fmla="*/ 524414 w 5210961"/>
                <a:gd name="connsiteY1" fmla="*/ 262246 h 269014"/>
                <a:gd name="connsiteX2" fmla="*/ 559826 w 5210961"/>
                <a:gd name="connsiteY2" fmla="*/ 261677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24414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031982 w 5210961"/>
                <a:gd name="connsiteY3" fmla="*/ 232112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26747 w 5210961"/>
                <a:gd name="connsiteY3" fmla="*/ 161041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0961" h="269014">
                  <a:moveTo>
                    <a:pt x="0" y="261676"/>
                  </a:moveTo>
                  <a:lnTo>
                    <a:pt x="539168" y="262246"/>
                  </a:lnTo>
                  <a:lnTo>
                    <a:pt x="539168" y="158198"/>
                  </a:lnTo>
                  <a:lnTo>
                    <a:pt x="1226747" y="161041"/>
                  </a:lnTo>
                  <a:lnTo>
                    <a:pt x="1232649" y="262815"/>
                  </a:lnTo>
                  <a:lnTo>
                    <a:pt x="1762350" y="263951"/>
                  </a:lnTo>
                  <a:cubicBezTo>
                    <a:pt x="1760852" y="131975"/>
                    <a:pt x="1772721" y="307"/>
                    <a:pt x="1759354" y="0"/>
                  </a:cubicBezTo>
                  <a:lnTo>
                    <a:pt x="2322520" y="0"/>
                  </a:lnTo>
                  <a:lnTo>
                    <a:pt x="2323036" y="87695"/>
                  </a:lnTo>
                  <a:lnTo>
                    <a:pt x="2839457" y="88264"/>
                  </a:lnTo>
                  <a:cubicBezTo>
                    <a:pt x="2838301" y="156853"/>
                    <a:pt x="2840097" y="195307"/>
                    <a:pt x="2838941" y="263896"/>
                  </a:cubicBezTo>
                  <a:lnTo>
                    <a:pt x="3485723" y="263951"/>
                  </a:lnTo>
                  <a:cubicBezTo>
                    <a:pt x="3486215" y="243672"/>
                    <a:pt x="3486706" y="223393"/>
                    <a:pt x="3487198" y="203114"/>
                  </a:cubicBezTo>
                  <a:lnTo>
                    <a:pt x="4227894" y="201409"/>
                  </a:lnTo>
                  <a:cubicBezTo>
                    <a:pt x="4227402" y="223583"/>
                    <a:pt x="4226911" y="245756"/>
                    <a:pt x="4226419" y="267930"/>
                  </a:cubicBezTo>
                  <a:lnTo>
                    <a:pt x="5210961" y="269014"/>
                  </a:lnTo>
                </a:path>
              </a:pathLst>
            </a:custGeom>
            <a:noFill/>
            <a:ln w="1270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6D6F1EF-0C65-42E4-8127-08D8A008BC3F}"/>
              </a:ext>
            </a:extLst>
          </p:cNvPr>
          <p:cNvGrpSpPr/>
          <p:nvPr/>
        </p:nvGrpSpPr>
        <p:grpSpPr>
          <a:xfrm>
            <a:off x="335891" y="4080413"/>
            <a:ext cx="4204908" cy="1066801"/>
            <a:chOff x="344280" y="2438400"/>
            <a:chExt cx="4204908" cy="1066801"/>
          </a:xfrm>
        </p:grpSpPr>
        <p:sp>
          <p:nvSpPr>
            <p:cNvPr id="34" name="Rectangle 33">
              <a:extLst>
                <a:ext uri="{FF2B5EF4-FFF2-40B4-BE49-F238E27FC236}">
                  <a16:creationId xmlns:a16="http://schemas.microsoft.com/office/drawing/2014/main" id="{EA39A7A2-C961-4734-B8A8-730DDCB2C2D5}"/>
                </a:ext>
              </a:extLst>
            </p:cNvPr>
            <p:cNvSpPr/>
            <p:nvPr/>
          </p:nvSpPr>
          <p:spPr>
            <a:xfrm>
              <a:off x="344280" y="3383408"/>
              <a:ext cx="4204908" cy="121791"/>
            </a:xfrm>
            <a:prstGeom prst="rect">
              <a:avLst/>
            </a:prstGeom>
            <a:solidFill>
              <a:srgbClr val="9EAAD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73951063-B510-4FF4-8EE7-CDFC559EB11D}"/>
                </a:ext>
              </a:extLst>
            </p:cNvPr>
            <p:cNvSpPr/>
            <p:nvPr/>
          </p:nvSpPr>
          <p:spPr>
            <a:xfrm>
              <a:off x="1752600" y="2438400"/>
              <a:ext cx="914400" cy="1066801"/>
            </a:xfrm>
            <a:prstGeom prst="rect">
              <a:avLst/>
            </a:prstGeom>
            <a:solidFill>
              <a:srgbClr val="004DA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a:extLst>
                <a:ext uri="{FF2B5EF4-FFF2-40B4-BE49-F238E27FC236}">
                  <a16:creationId xmlns:a16="http://schemas.microsoft.com/office/drawing/2014/main" id="{7975F7DA-7325-4595-97A6-8F5332FD7B91}"/>
                </a:ext>
              </a:extLst>
            </p:cNvPr>
            <p:cNvSpPr/>
            <p:nvPr/>
          </p:nvSpPr>
          <p:spPr>
            <a:xfrm>
              <a:off x="1208484" y="3048000"/>
              <a:ext cx="550933" cy="457200"/>
            </a:xfrm>
            <a:prstGeom prst="rect">
              <a:avLst/>
            </a:pr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19">
              <a:extLst>
                <a:ext uri="{FF2B5EF4-FFF2-40B4-BE49-F238E27FC236}">
                  <a16:creationId xmlns:a16="http://schemas.microsoft.com/office/drawing/2014/main" id="{C6CBA632-7451-4975-A93D-FED746C8612C}"/>
                </a:ext>
              </a:extLst>
            </p:cNvPr>
            <p:cNvSpPr/>
            <p:nvPr/>
          </p:nvSpPr>
          <p:spPr>
            <a:xfrm>
              <a:off x="2648797" y="3017043"/>
              <a:ext cx="598053" cy="488157"/>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19">
              <a:extLst>
                <a:ext uri="{FF2B5EF4-FFF2-40B4-BE49-F238E27FC236}">
                  <a16:creationId xmlns:a16="http://schemas.microsoft.com/office/drawing/2014/main" id="{58FC585A-580F-489D-B491-7AF82001731B}"/>
                </a:ext>
              </a:extLst>
            </p:cNvPr>
            <p:cNvSpPr/>
            <p:nvPr/>
          </p:nvSpPr>
          <p:spPr>
            <a:xfrm>
              <a:off x="3163147" y="2679402"/>
              <a:ext cx="598053" cy="825799"/>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2D61B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19">
              <a:extLst>
                <a:ext uri="{FF2B5EF4-FFF2-40B4-BE49-F238E27FC236}">
                  <a16:creationId xmlns:a16="http://schemas.microsoft.com/office/drawing/2014/main" id="{637840CE-E13C-4EF2-8A21-7C8207735F37}"/>
                </a:ext>
              </a:extLst>
            </p:cNvPr>
            <p:cNvSpPr/>
            <p:nvPr/>
          </p:nvSpPr>
          <p:spPr>
            <a:xfrm>
              <a:off x="3752506" y="3048000"/>
              <a:ext cx="598053" cy="457199"/>
            </a:xfrm>
            <a:custGeom>
              <a:avLst/>
              <a:gdLst>
                <a:gd name="connsiteX0" fmla="*/ 0 w 550932"/>
                <a:gd name="connsiteY0" fmla="*/ 0 h 289179"/>
                <a:gd name="connsiteX1" fmla="*/ 550932 w 550932"/>
                <a:gd name="connsiteY1" fmla="*/ 0 h 289179"/>
                <a:gd name="connsiteX2" fmla="*/ 550932 w 550932"/>
                <a:gd name="connsiteY2" fmla="*/ 289179 h 289179"/>
                <a:gd name="connsiteX3" fmla="*/ 0 w 550932"/>
                <a:gd name="connsiteY3" fmla="*/ 289179 h 289179"/>
                <a:gd name="connsiteX4" fmla="*/ 0 w 550932"/>
                <a:gd name="connsiteY4" fmla="*/ 0 h 289179"/>
                <a:gd name="connsiteX0" fmla="*/ 0 w 591413"/>
                <a:gd name="connsiteY0" fmla="*/ 29765 h 289179"/>
                <a:gd name="connsiteX1" fmla="*/ 591413 w 591413"/>
                <a:gd name="connsiteY1" fmla="*/ 0 h 289179"/>
                <a:gd name="connsiteX2" fmla="*/ 591413 w 591413"/>
                <a:gd name="connsiteY2" fmla="*/ 289179 h 289179"/>
                <a:gd name="connsiteX3" fmla="*/ 40481 w 591413"/>
                <a:gd name="connsiteY3" fmla="*/ 289179 h 289179"/>
                <a:gd name="connsiteX4" fmla="*/ 0 w 591413"/>
                <a:gd name="connsiteY4" fmla="*/ 29765 h 289179"/>
                <a:gd name="connsiteX0" fmla="*/ 0 w 591413"/>
                <a:gd name="connsiteY0" fmla="*/ 29765 h 289179"/>
                <a:gd name="connsiteX1" fmla="*/ 591413 w 591413"/>
                <a:gd name="connsiteY1" fmla="*/ 0 h 289179"/>
                <a:gd name="connsiteX2" fmla="*/ 591413 w 591413"/>
                <a:gd name="connsiteY2" fmla="*/ 289179 h 289179"/>
                <a:gd name="connsiteX3" fmla="*/ 3572 w 591413"/>
                <a:gd name="connsiteY3" fmla="*/ 287988 h 289179"/>
                <a:gd name="connsiteX4" fmla="*/ 0 w 591413"/>
                <a:gd name="connsiteY4" fmla="*/ 29765 h 289179"/>
                <a:gd name="connsiteX0" fmla="*/ 0 w 594985"/>
                <a:gd name="connsiteY0" fmla="*/ 0 h 259414"/>
                <a:gd name="connsiteX1" fmla="*/ 594985 w 594985"/>
                <a:gd name="connsiteY1" fmla="*/ 28576 h 259414"/>
                <a:gd name="connsiteX2" fmla="*/ 591413 w 594985"/>
                <a:gd name="connsiteY2" fmla="*/ 259414 h 259414"/>
                <a:gd name="connsiteX3" fmla="*/ 3572 w 594985"/>
                <a:gd name="connsiteY3" fmla="*/ 258223 h 259414"/>
                <a:gd name="connsiteX4" fmla="*/ 0 w 594985"/>
                <a:gd name="connsiteY4" fmla="*/ 0 h 259414"/>
                <a:gd name="connsiteX0" fmla="*/ 344 w 591757"/>
                <a:gd name="connsiteY0" fmla="*/ 0 h 239174"/>
                <a:gd name="connsiteX1" fmla="*/ 591757 w 591757"/>
                <a:gd name="connsiteY1" fmla="*/ 8336 h 239174"/>
                <a:gd name="connsiteX2" fmla="*/ 588185 w 591757"/>
                <a:gd name="connsiteY2" fmla="*/ 239174 h 239174"/>
                <a:gd name="connsiteX3" fmla="*/ 344 w 591757"/>
                <a:gd name="connsiteY3" fmla="*/ 237983 h 239174"/>
                <a:gd name="connsiteX4" fmla="*/ 344 w 591757"/>
                <a:gd name="connsiteY4" fmla="*/ 0 h 239174"/>
                <a:gd name="connsiteX0" fmla="*/ 344 w 594138"/>
                <a:gd name="connsiteY0" fmla="*/ 5952 h 245126"/>
                <a:gd name="connsiteX1" fmla="*/ 594138 w 594138"/>
                <a:gd name="connsiteY1" fmla="*/ 0 h 245126"/>
                <a:gd name="connsiteX2" fmla="*/ 588185 w 594138"/>
                <a:gd name="connsiteY2" fmla="*/ 245126 h 245126"/>
                <a:gd name="connsiteX3" fmla="*/ 344 w 594138"/>
                <a:gd name="connsiteY3" fmla="*/ 243935 h 245126"/>
                <a:gd name="connsiteX4" fmla="*/ 344 w 594138"/>
                <a:gd name="connsiteY4" fmla="*/ 5952 h 245126"/>
                <a:gd name="connsiteX0" fmla="*/ 344 w 597868"/>
                <a:gd name="connsiteY0" fmla="*/ 5952 h 245126"/>
                <a:gd name="connsiteX1" fmla="*/ 594138 w 597868"/>
                <a:gd name="connsiteY1" fmla="*/ 0 h 245126"/>
                <a:gd name="connsiteX2" fmla="*/ 597710 w 597868"/>
                <a:gd name="connsiteY2" fmla="*/ 245126 h 245126"/>
                <a:gd name="connsiteX3" fmla="*/ 344 w 597868"/>
                <a:gd name="connsiteY3" fmla="*/ 243935 h 245126"/>
                <a:gd name="connsiteX4" fmla="*/ 344 w 597868"/>
                <a:gd name="connsiteY4" fmla="*/ 5952 h 245126"/>
                <a:gd name="connsiteX0" fmla="*/ 344 w 598053"/>
                <a:gd name="connsiteY0" fmla="*/ 0 h 239174"/>
                <a:gd name="connsiteX1" fmla="*/ 597710 w 598053"/>
                <a:gd name="connsiteY1" fmla="*/ 4764 h 239174"/>
                <a:gd name="connsiteX2" fmla="*/ 597710 w 598053"/>
                <a:gd name="connsiteY2" fmla="*/ 239174 h 239174"/>
                <a:gd name="connsiteX3" fmla="*/ 344 w 598053"/>
                <a:gd name="connsiteY3" fmla="*/ 237983 h 239174"/>
                <a:gd name="connsiteX4" fmla="*/ 344 w 598053"/>
                <a:gd name="connsiteY4" fmla="*/ 0 h 239174"/>
                <a:gd name="connsiteX0" fmla="*/ 344 w 598053"/>
                <a:gd name="connsiteY0" fmla="*/ 2380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2380 h 241554"/>
                <a:gd name="connsiteX0" fmla="*/ 344 w 598053"/>
                <a:gd name="connsiteY0" fmla="*/ 3571 h 241554"/>
                <a:gd name="connsiteX1" fmla="*/ 597710 w 598053"/>
                <a:gd name="connsiteY1" fmla="*/ 0 h 241554"/>
                <a:gd name="connsiteX2" fmla="*/ 597710 w 598053"/>
                <a:gd name="connsiteY2" fmla="*/ 241554 h 241554"/>
                <a:gd name="connsiteX3" fmla="*/ 344 w 598053"/>
                <a:gd name="connsiteY3" fmla="*/ 240363 h 241554"/>
                <a:gd name="connsiteX4" fmla="*/ 344 w 598053"/>
                <a:gd name="connsiteY4" fmla="*/ 3571 h 24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53" h="241554">
                  <a:moveTo>
                    <a:pt x="344" y="3571"/>
                  </a:moveTo>
                  <a:lnTo>
                    <a:pt x="597710" y="0"/>
                  </a:lnTo>
                  <a:cubicBezTo>
                    <a:pt x="596519" y="76946"/>
                    <a:pt x="598901" y="164608"/>
                    <a:pt x="597710" y="241554"/>
                  </a:cubicBezTo>
                  <a:lnTo>
                    <a:pt x="344" y="240363"/>
                  </a:lnTo>
                  <a:cubicBezTo>
                    <a:pt x="-847" y="154289"/>
                    <a:pt x="1535" y="89645"/>
                    <a:pt x="344" y="3571"/>
                  </a:cubicBezTo>
                  <a:close/>
                </a:path>
              </a:pathLst>
            </a:custGeom>
            <a:solidFill>
              <a:srgbClr val="627FC7"/>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DEFBC555-99C1-4533-B6E8-8370C60080BD}"/>
                </a:ext>
              </a:extLst>
            </p:cNvPr>
            <p:cNvSpPr/>
            <p:nvPr/>
          </p:nvSpPr>
          <p:spPr>
            <a:xfrm>
              <a:off x="783431" y="2814566"/>
              <a:ext cx="550933" cy="690634"/>
            </a:xfrm>
            <a:prstGeom prst="rect">
              <a:avLst/>
            </a:prstGeom>
            <a:solidFill>
              <a:srgbClr val="2D61B8"/>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 y="1087581"/>
            <a:ext cx="3962400" cy="1371600"/>
          </a:xfrm>
        </p:spPr>
        <p:txBody>
          <a:bodyPr/>
          <a:lstStyle/>
          <a:p>
            <a:r>
              <a:rPr lang="en-US" dirty="0"/>
              <a:t>Overlay supply + demand</a:t>
            </a:r>
          </a:p>
        </p:txBody>
      </p:sp>
      <p:pic>
        <p:nvPicPr>
          <p:cNvPr id="4" name="Picture 3">
            <a:extLst>
              <a:ext uri="{FF2B5EF4-FFF2-40B4-BE49-F238E27FC236}">
                <a16:creationId xmlns:a16="http://schemas.microsoft.com/office/drawing/2014/main" id="{878B4101-D170-4FC6-8FEA-B604089DB0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6"/>
          <a:stretch/>
        </p:blipFill>
        <p:spPr>
          <a:xfrm>
            <a:off x="5337430" y="-15256"/>
            <a:ext cx="6902898" cy="6912988"/>
          </a:xfrm>
          <a:prstGeom prst="rect">
            <a:avLst/>
          </a:prstGeom>
        </p:spPr>
      </p:pic>
      <p:sp>
        <p:nvSpPr>
          <p:cNvPr id="7" name="Text Placeholder 6">
            <a:extLst>
              <a:ext uri="{FF2B5EF4-FFF2-40B4-BE49-F238E27FC236}">
                <a16:creationId xmlns:a16="http://schemas.microsoft.com/office/drawing/2014/main" id="{BB6805CF-474D-4032-B1B6-D46807A8C2F3}"/>
              </a:ext>
            </a:extLst>
          </p:cNvPr>
          <p:cNvSpPr>
            <a:spLocks noGrp="1"/>
          </p:cNvSpPr>
          <p:nvPr>
            <p:ph type="body" sz="quarter" idx="10"/>
          </p:nvPr>
        </p:nvSpPr>
        <p:spPr>
          <a:xfrm>
            <a:off x="448810" y="5638800"/>
            <a:ext cx="4572000" cy="762000"/>
          </a:xfrm>
        </p:spPr>
        <p:txBody>
          <a:bodyPr/>
          <a:lstStyle/>
          <a:p>
            <a:pPr lvl="2"/>
            <a:r>
              <a:rPr lang="en-US" dirty="0"/>
              <a:t>Development Cluster (1 square-mile)</a:t>
            </a:r>
          </a:p>
          <a:p>
            <a:pPr lvl="2"/>
            <a:r>
              <a:rPr lang="en-US" dirty="0"/>
              <a:t>Montgomery County</a:t>
            </a:r>
          </a:p>
        </p:txBody>
      </p:sp>
      <p:sp>
        <p:nvSpPr>
          <p:cNvPr id="8" name="Rectangle 7">
            <a:extLst>
              <a:ext uri="{FF2B5EF4-FFF2-40B4-BE49-F238E27FC236}">
                <a16:creationId xmlns:a16="http://schemas.microsoft.com/office/drawing/2014/main" id="{185DF045-FFF5-46EC-81A8-2E37197B5EA4}"/>
              </a:ext>
            </a:extLst>
          </p:cNvPr>
          <p:cNvSpPr/>
          <p:nvPr/>
        </p:nvSpPr>
        <p:spPr>
          <a:xfrm>
            <a:off x="304800" y="5905720"/>
            <a:ext cx="457200" cy="282110"/>
          </a:xfrm>
          <a:prstGeom prst="rect">
            <a:avLst/>
          </a:prstGeom>
          <a:noFill/>
          <a:ln w="28575">
            <a:solidFill>
              <a:srgbClr val="3176D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03F5A414-E4D8-437E-8BA9-E27299838FF5}"/>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20" name="Freeform: Shape 19">
            <a:extLst>
              <a:ext uri="{FF2B5EF4-FFF2-40B4-BE49-F238E27FC236}">
                <a16:creationId xmlns:a16="http://schemas.microsoft.com/office/drawing/2014/main" id="{D1135E68-274E-4654-84D6-F4060B8FDDD1}"/>
              </a:ext>
            </a:extLst>
          </p:cNvPr>
          <p:cNvSpPr/>
          <p:nvPr/>
        </p:nvSpPr>
        <p:spPr>
          <a:xfrm>
            <a:off x="5317947" y="-5948"/>
            <a:ext cx="6901702" cy="684897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Shape 5">
            <a:extLst>
              <a:ext uri="{FF2B5EF4-FFF2-40B4-BE49-F238E27FC236}">
                <a16:creationId xmlns:a16="http://schemas.microsoft.com/office/drawing/2014/main" id="{A33B7D8B-A457-4BD5-AF93-9F06855CC8C4}"/>
              </a:ext>
            </a:extLst>
          </p:cNvPr>
          <p:cNvSpPr/>
          <p:nvPr/>
        </p:nvSpPr>
        <p:spPr>
          <a:xfrm>
            <a:off x="6392985" y="1649046"/>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78A41C6-68B0-4D18-85D7-E45B2805099F}"/>
              </a:ext>
            </a:extLst>
          </p:cNvPr>
          <p:cNvSpPr/>
          <p:nvPr/>
        </p:nvSpPr>
        <p:spPr>
          <a:xfrm>
            <a:off x="304800" y="5564661"/>
            <a:ext cx="457200" cy="282110"/>
          </a:xfrm>
          <a:prstGeom prst="rect">
            <a:avLst/>
          </a:prstGeom>
          <a:noFill/>
          <a:ln w="19050">
            <a:solidFill>
              <a:schemeClr val="tx1">
                <a:alpha val="8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1E81944F-5166-4185-A2D8-C5F4496DE169}"/>
              </a:ext>
            </a:extLst>
          </p:cNvPr>
          <p:cNvSpPr/>
          <p:nvPr/>
        </p:nvSpPr>
        <p:spPr>
          <a:xfrm>
            <a:off x="635894" y="3597029"/>
            <a:ext cx="2259706" cy="891305"/>
          </a:xfrm>
          <a:prstGeom prst="roundRect">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54391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B4101-D170-4FC6-8FEA-B604089DB07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96"/>
          <a:stretch/>
        </p:blipFill>
        <p:spPr>
          <a:xfrm>
            <a:off x="5334000" y="-15256"/>
            <a:ext cx="6906328" cy="6912988"/>
          </a:xfrm>
          <a:prstGeom prst="rect">
            <a:avLst/>
          </a:prstGeom>
        </p:spPr>
      </p:pic>
      <p:sp>
        <p:nvSpPr>
          <p:cNvPr id="7" name="Text Placeholder 6">
            <a:extLst>
              <a:ext uri="{FF2B5EF4-FFF2-40B4-BE49-F238E27FC236}">
                <a16:creationId xmlns:a16="http://schemas.microsoft.com/office/drawing/2014/main" id="{BB6805CF-474D-4032-B1B6-D46807A8C2F3}"/>
              </a:ext>
            </a:extLst>
          </p:cNvPr>
          <p:cNvSpPr>
            <a:spLocks noGrp="1"/>
          </p:cNvSpPr>
          <p:nvPr>
            <p:ph type="body" sz="quarter" idx="10"/>
          </p:nvPr>
        </p:nvSpPr>
        <p:spPr>
          <a:xfrm>
            <a:off x="448810" y="5638800"/>
            <a:ext cx="4572000" cy="762000"/>
          </a:xfrm>
        </p:spPr>
        <p:txBody>
          <a:bodyPr/>
          <a:lstStyle/>
          <a:p>
            <a:pPr lvl="2"/>
            <a:r>
              <a:rPr lang="en-US" dirty="0"/>
              <a:t>Deficits</a:t>
            </a:r>
          </a:p>
          <a:p>
            <a:pPr lvl="2"/>
            <a:r>
              <a:rPr lang="en-US" dirty="0"/>
              <a:t>Development Cluster (1 square-mile)</a:t>
            </a:r>
          </a:p>
        </p:txBody>
      </p:sp>
      <p:sp>
        <p:nvSpPr>
          <p:cNvPr id="9" name="Rectangle 8">
            <a:extLst>
              <a:ext uri="{FF2B5EF4-FFF2-40B4-BE49-F238E27FC236}">
                <a16:creationId xmlns:a16="http://schemas.microsoft.com/office/drawing/2014/main" id="{6C742583-25F3-4CDA-89B0-0963C1EE6538}"/>
              </a:ext>
            </a:extLst>
          </p:cNvPr>
          <p:cNvSpPr/>
          <p:nvPr/>
        </p:nvSpPr>
        <p:spPr>
          <a:xfrm>
            <a:off x="304800" y="5552632"/>
            <a:ext cx="457200" cy="282110"/>
          </a:xfrm>
          <a:prstGeom prst="rect">
            <a:avLst/>
          </a:prstGeom>
          <a:solidFill>
            <a:srgbClr val="A8000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694FE882-7DFC-49FB-A3AE-89989447AA84}"/>
              </a:ext>
            </a:extLst>
          </p:cNvPr>
          <p:cNvSpPr/>
          <p:nvPr/>
        </p:nvSpPr>
        <p:spPr>
          <a:xfrm>
            <a:off x="304800" y="5889172"/>
            <a:ext cx="457200" cy="282110"/>
          </a:xfrm>
          <a:prstGeom prst="rect">
            <a:avLst/>
          </a:prstGeom>
          <a:noFill/>
          <a:ln w="19050">
            <a:solidFill>
              <a:schemeClr val="tx1">
                <a:alpha val="8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8A988E06-4D89-49FA-95BE-A3BC7FF22D0F}"/>
              </a:ext>
            </a:extLst>
          </p:cNvPr>
          <p:cNvSpPr/>
          <p:nvPr/>
        </p:nvSpPr>
        <p:spPr>
          <a:xfrm>
            <a:off x="8367713" y="2252663"/>
            <a:ext cx="280987" cy="447675"/>
          </a:xfrm>
          <a:custGeom>
            <a:avLst/>
            <a:gdLst>
              <a:gd name="connsiteX0" fmla="*/ 4762 w 280987"/>
              <a:gd name="connsiteY0" fmla="*/ 376237 h 447675"/>
              <a:gd name="connsiteX1" fmla="*/ 0 w 280987"/>
              <a:gd name="connsiteY1" fmla="*/ 209550 h 447675"/>
              <a:gd name="connsiteX2" fmla="*/ 57150 w 280987"/>
              <a:gd name="connsiteY2" fmla="*/ 171450 h 447675"/>
              <a:gd name="connsiteX3" fmla="*/ 61912 w 280987"/>
              <a:gd name="connsiteY3" fmla="*/ 28575 h 447675"/>
              <a:gd name="connsiteX4" fmla="*/ 138112 w 280987"/>
              <a:gd name="connsiteY4" fmla="*/ 0 h 447675"/>
              <a:gd name="connsiteX5" fmla="*/ 233362 w 280987"/>
              <a:gd name="connsiteY5" fmla="*/ 14287 h 447675"/>
              <a:gd name="connsiteX6" fmla="*/ 238125 w 280987"/>
              <a:gd name="connsiteY6" fmla="*/ 342900 h 447675"/>
              <a:gd name="connsiteX7" fmla="*/ 280987 w 280987"/>
              <a:gd name="connsiteY7" fmla="*/ 352425 h 447675"/>
              <a:gd name="connsiteX8" fmla="*/ 252412 w 280987"/>
              <a:gd name="connsiteY8" fmla="*/ 371475 h 447675"/>
              <a:gd name="connsiteX9" fmla="*/ 252412 w 280987"/>
              <a:gd name="connsiteY9" fmla="*/ 419100 h 447675"/>
              <a:gd name="connsiteX10" fmla="*/ 185737 w 280987"/>
              <a:gd name="connsiteY10" fmla="*/ 447675 h 447675"/>
              <a:gd name="connsiteX11" fmla="*/ 85725 w 280987"/>
              <a:gd name="connsiteY11" fmla="*/ 433387 h 447675"/>
              <a:gd name="connsiteX12" fmla="*/ 85725 w 280987"/>
              <a:gd name="connsiteY12" fmla="*/ 404812 h 447675"/>
              <a:gd name="connsiteX13" fmla="*/ 4762 w 280987"/>
              <a:gd name="connsiteY13" fmla="*/ 37623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87" h="447675">
                <a:moveTo>
                  <a:pt x="4762" y="376237"/>
                </a:moveTo>
                <a:lnTo>
                  <a:pt x="0" y="209550"/>
                </a:lnTo>
                <a:lnTo>
                  <a:pt x="57150" y="171450"/>
                </a:lnTo>
                <a:lnTo>
                  <a:pt x="61912" y="28575"/>
                </a:lnTo>
                <a:lnTo>
                  <a:pt x="138112" y="0"/>
                </a:lnTo>
                <a:lnTo>
                  <a:pt x="233362" y="14287"/>
                </a:lnTo>
                <a:cubicBezTo>
                  <a:pt x="234950" y="123825"/>
                  <a:pt x="236537" y="233362"/>
                  <a:pt x="238125" y="342900"/>
                </a:cubicBezTo>
                <a:lnTo>
                  <a:pt x="280987" y="352425"/>
                </a:lnTo>
                <a:lnTo>
                  <a:pt x="252412" y="371475"/>
                </a:lnTo>
                <a:lnTo>
                  <a:pt x="252412" y="419100"/>
                </a:lnTo>
                <a:lnTo>
                  <a:pt x="185737" y="447675"/>
                </a:lnTo>
                <a:lnTo>
                  <a:pt x="85725" y="433387"/>
                </a:lnTo>
                <a:lnTo>
                  <a:pt x="85725" y="404812"/>
                </a:lnTo>
                <a:lnTo>
                  <a:pt x="4762" y="376237"/>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1CE2898C-2A4B-4F89-8918-C882A2AC486F}"/>
              </a:ext>
            </a:extLst>
          </p:cNvPr>
          <p:cNvSpPr/>
          <p:nvPr/>
        </p:nvSpPr>
        <p:spPr>
          <a:xfrm>
            <a:off x="8920163" y="2100263"/>
            <a:ext cx="1095375" cy="471487"/>
          </a:xfrm>
          <a:custGeom>
            <a:avLst/>
            <a:gdLst>
              <a:gd name="connsiteX0" fmla="*/ 0 w 1104900"/>
              <a:gd name="connsiteY0" fmla="*/ 452437 h 471487"/>
              <a:gd name="connsiteX1" fmla="*/ 157162 w 1104900"/>
              <a:gd name="connsiteY1" fmla="*/ 342900 h 471487"/>
              <a:gd name="connsiteX2" fmla="*/ 209550 w 1104900"/>
              <a:gd name="connsiteY2" fmla="*/ 361950 h 471487"/>
              <a:gd name="connsiteX3" fmla="*/ 266700 w 1104900"/>
              <a:gd name="connsiteY3" fmla="*/ 333375 h 471487"/>
              <a:gd name="connsiteX4" fmla="*/ 314325 w 1104900"/>
              <a:gd name="connsiteY4" fmla="*/ 328612 h 471487"/>
              <a:gd name="connsiteX5" fmla="*/ 304800 w 1104900"/>
              <a:gd name="connsiteY5" fmla="*/ 157162 h 471487"/>
              <a:gd name="connsiteX6" fmla="*/ 376237 w 1104900"/>
              <a:gd name="connsiteY6" fmla="*/ 119062 h 471487"/>
              <a:gd name="connsiteX7" fmla="*/ 428625 w 1104900"/>
              <a:gd name="connsiteY7" fmla="*/ 147637 h 471487"/>
              <a:gd name="connsiteX8" fmla="*/ 442912 w 1104900"/>
              <a:gd name="connsiteY8" fmla="*/ 28575 h 471487"/>
              <a:gd name="connsiteX9" fmla="*/ 509587 w 1104900"/>
              <a:gd name="connsiteY9" fmla="*/ 0 h 471487"/>
              <a:gd name="connsiteX10" fmla="*/ 590550 w 1104900"/>
              <a:gd name="connsiteY10" fmla="*/ 23812 h 471487"/>
              <a:gd name="connsiteX11" fmla="*/ 595312 w 1104900"/>
              <a:gd name="connsiteY11" fmla="*/ 100012 h 471487"/>
              <a:gd name="connsiteX12" fmla="*/ 657225 w 1104900"/>
              <a:gd name="connsiteY12" fmla="*/ 95250 h 471487"/>
              <a:gd name="connsiteX13" fmla="*/ 723900 w 1104900"/>
              <a:gd name="connsiteY13" fmla="*/ 57150 h 471487"/>
              <a:gd name="connsiteX14" fmla="*/ 823912 w 1104900"/>
              <a:gd name="connsiteY14" fmla="*/ 80962 h 471487"/>
              <a:gd name="connsiteX15" fmla="*/ 885825 w 1104900"/>
              <a:gd name="connsiteY15" fmla="*/ 61912 h 471487"/>
              <a:gd name="connsiteX16" fmla="*/ 928687 w 1104900"/>
              <a:gd name="connsiteY16" fmla="*/ 66675 h 471487"/>
              <a:gd name="connsiteX17" fmla="*/ 971550 w 1104900"/>
              <a:gd name="connsiteY17" fmla="*/ 42862 h 471487"/>
              <a:gd name="connsiteX18" fmla="*/ 1066800 w 1104900"/>
              <a:gd name="connsiteY18" fmla="*/ 57150 h 471487"/>
              <a:gd name="connsiteX19" fmla="*/ 1066800 w 1104900"/>
              <a:gd name="connsiteY19" fmla="*/ 123825 h 471487"/>
              <a:gd name="connsiteX20" fmla="*/ 1104900 w 1104900"/>
              <a:gd name="connsiteY20" fmla="*/ 133350 h 471487"/>
              <a:gd name="connsiteX21" fmla="*/ 1095375 w 1104900"/>
              <a:gd name="connsiteY21" fmla="*/ 157162 h 471487"/>
              <a:gd name="connsiteX22" fmla="*/ 1023937 w 1104900"/>
              <a:gd name="connsiteY22" fmla="*/ 185737 h 471487"/>
              <a:gd name="connsiteX23" fmla="*/ 938212 w 1104900"/>
              <a:gd name="connsiteY23" fmla="*/ 176212 h 471487"/>
              <a:gd name="connsiteX24" fmla="*/ 823912 w 1104900"/>
              <a:gd name="connsiteY24" fmla="*/ 147637 h 471487"/>
              <a:gd name="connsiteX25" fmla="*/ 814387 w 1104900"/>
              <a:gd name="connsiteY25" fmla="*/ 414337 h 471487"/>
              <a:gd name="connsiteX26" fmla="*/ 657225 w 1104900"/>
              <a:gd name="connsiteY26" fmla="*/ 385762 h 471487"/>
              <a:gd name="connsiteX27" fmla="*/ 657225 w 1104900"/>
              <a:gd name="connsiteY27" fmla="*/ 233362 h 471487"/>
              <a:gd name="connsiteX28" fmla="*/ 595312 w 1104900"/>
              <a:gd name="connsiteY28" fmla="*/ 214312 h 471487"/>
              <a:gd name="connsiteX29" fmla="*/ 581025 w 1104900"/>
              <a:gd name="connsiteY29" fmla="*/ 319087 h 471487"/>
              <a:gd name="connsiteX30" fmla="*/ 523875 w 1104900"/>
              <a:gd name="connsiteY30" fmla="*/ 342900 h 471487"/>
              <a:gd name="connsiteX31" fmla="*/ 461962 w 1104900"/>
              <a:gd name="connsiteY31" fmla="*/ 333375 h 471487"/>
              <a:gd name="connsiteX32" fmla="*/ 385762 w 1104900"/>
              <a:gd name="connsiteY32" fmla="*/ 376237 h 471487"/>
              <a:gd name="connsiteX33" fmla="*/ 319087 w 1104900"/>
              <a:gd name="connsiteY33" fmla="*/ 366712 h 471487"/>
              <a:gd name="connsiteX34" fmla="*/ 247650 w 1104900"/>
              <a:gd name="connsiteY34" fmla="*/ 371475 h 471487"/>
              <a:gd name="connsiteX35" fmla="*/ 114300 w 1104900"/>
              <a:gd name="connsiteY35" fmla="*/ 428625 h 471487"/>
              <a:gd name="connsiteX36" fmla="*/ 95250 w 1104900"/>
              <a:gd name="connsiteY36" fmla="*/ 471487 h 471487"/>
              <a:gd name="connsiteX37" fmla="*/ 0 w 1104900"/>
              <a:gd name="connsiteY37" fmla="*/ 452437 h 471487"/>
              <a:gd name="connsiteX0" fmla="*/ 0 w 1104900"/>
              <a:gd name="connsiteY0" fmla="*/ 452437 h 471487"/>
              <a:gd name="connsiteX1" fmla="*/ 38100 w 1104900"/>
              <a:gd name="connsiteY1" fmla="*/ 426243 h 471487"/>
              <a:gd name="connsiteX2" fmla="*/ 157162 w 1104900"/>
              <a:gd name="connsiteY2" fmla="*/ 342900 h 471487"/>
              <a:gd name="connsiteX3" fmla="*/ 209550 w 1104900"/>
              <a:gd name="connsiteY3" fmla="*/ 361950 h 471487"/>
              <a:gd name="connsiteX4" fmla="*/ 266700 w 1104900"/>
              <a:gd name="connsiteY4" fmla="*/ 333375 h 471487"/>
              <a:gd name="connsiteX5" fmla="*/ 314325 w 1104900"/>
              <a:gd name="connsiteY5" fmla="*/ 328612 h 471487"/>
              <a:gd name="connsiteX6" fmla="*/ 304800 w 1104900"/>
              <a:gd name="connsiteY6" fmla="*/ 157162 h 471487"/>
              <a:gd name="connsiteX7" fmla="*/ 376237 w 1104900"/>
              <a:gd name="connsiteY7" fmla="*/ 119062 h 471487"/>
              <a:gd name="connsiteX8" fmla="*/ 428625 w 1104900"/>
              <a:gd name="connsiteY8" fmla="*/ 147637 h 471487"/>
              <a:gd name="connsiteX9" fmla="*/ 442912 w 1104900"/>
              <a:gd name="connsiteY9" fmla="*/ 28575 h 471487"/>
              <a:gd name="connsiteX10" fmla="*/ 509587 w 1104900"/>
              <a:gd name="connsiteY10" fmla="*/ 0 h 471487"/>
              <a:gd name="connsiteX11" fmla="*/ 590550 w 1104900"/>
              <a:gd name="connsiteY11" fmla="*/ 23812 h 471487"/>
              <a:gd name="connsiteX12" fmla="*/ 595312 w 1104900"/>
              <a:gd name="connsiteY12" fmla="*/ 100012 h 471487"/>
              <a:gd name="connsiteX13" fmla="*/ 657225 w 1104900"/>
              <a:gd name="connsiteY13" fmla="*/ 95250 h 471487"/>
              <a:gd name="connsiteX14" fmla="*/ 723900 w 1104900"/>
              <a:gd name="connsiteY14" fmla="*/ 57150 h 471487"/>
              <a:gd name="connsiteX15" fmla="*/ 823912 w 1104900"/>
              <a:gd name="connsiteY15" fmla="*/ 80962 h 471487"/>
              <a:gd name="connsiteX16" fmla="*/ 885825 w 1104900"/>
              <a:gd name="connsiteY16" fmla="*/ 61912 h 471487"/>
              <a:gd name="connsiteX17" fmla="*/ 928687 w 1104900"/>
              <a:gd name="connsiteY17" fmla="*/ 66675 h 471487"/>
              <a:gd name="connsiteX18" fmla="*/ 971550 w 1104900"/>
              <a:gd name="connsiteY18" fmla="*/ 42862 h 471487"/>
              <a:gd name="connsiteX19" fmla="*/ 1066800 w 1104900"/>
              <a:gd name="connsiteY19" fmla="*/ 57150 h 471487"/>
              <a:gd name="connsiteX20" fmla="*/ 1066800 w 1104900"/>
              <a:gd name="connsiteY20" fmla="*/ 123825 h 471487"/>
              <a:gd name="connsiteX21" fmla="*/ 1104900 w 1104900"/>
              <a:gd name="connsiteY21" fmla="*/ 133350 h 471487"/>
              <a:gd name="connsiteX22" fmla="*/ 1095375 w 1104900"/>
              <a:gd name="connsiteY22" fmla="*/ 157162 h 471487"/>
              <a:gd name="connsiteX23" fmla="*/ 1023937 w 1104900"/>
              <a:gd name="connsiteY23" fmla="*/ 185737 h 471487"/>
              <a:gd name="connsiteX24" fmla="*/ 938212 w 1104900"/>
              <a:gd name="connsiteY24" fmla="*/ 176212 h 471487"/>
              <a:gd name="connsiteX25" fmla="*/ 823912 w 1104900"/>
              <a:gd name="connsiteY25" fmla="*/ 147637 h 471487"/>
              <a:gd name="connsiteX26" fmla="*/ 814387 w 1104900"/>
              <a:gd name="connsiteY26" fmla="*/ 414337 h 471487"/>
              <a:gd name="connsiteX27" fmla="*/ 657225 w 1104900"/>
              <a:gd name="connsiteY27" fmla="*/ 385762 h 471487"/>
              <a:gd name="connsiteX28" fmla="*/ 657225 w 1104900"/>
              <a:gd name="connsiteY28" fmla="*/ 233362 h 471487"/>
              <a:gd name="connsiteX29" fmla="*/ 595312 w 1104900"/>
              <a:gd name="connsiteY29" fmla="*/ 214312 h 471487"/>
              <a:gd name="connsiteX30" fmla="*/ 581025 w 1104900"/>
              <a:gd name="connsiteY30" fmla="*/ 319087 h 471487"/>
              <a:gd name="connsiteX31" fmla="*/ 523875 w 1104900"/>
              <a:gd name="connsiteY31" fmla="*/ 342900 h 471487"/>
              <a:gd name="connsiteX32" fmla="*/ 461962 w 1104900"/>
              <a:gd name="connsiteY32" fmla="*/ 333375 h 471487"/>
              <a:gd name="connsiteX33" fmla="*/ 385762 w 1104900"/>
              <a:gd name="connsiteY33" fmla="*/ 376237 h 471487"/>
              <a:gd name="connsiteX34" fmla="*/ 319087 w 1104900"/>
              <a:gd name="connsiteY34" fmla="*/ 366712 h 471487"/>
              <a:gd name="connsiteX35" fmla="*/ 247650 w 1104900"/>
              <a:gd name="connsiteY35" fmla="*/ 371475 h 471487"/>
              <a:gd name="connsiteX36" fmla="*/ 114300 w 1104900"/>
              <a:gd name="connsiteY36" fmla="*/ 428625 h 471487"/>
              <a:gd name="connsiteX37" fmla="*/ 95250 w 1104900"/>
              <a:gd name="connsiteY37" fmla="*/ 471487 h 471487"/>
              <a:gd name="connsiteX38" fmla="*/ 0 w 1104900"/>
              <a:gd name="connsiteY38" fmla="*/ 452437 h 471487"/>
              <a:gd name="connsiteX0" fmla="*/ 0 w 1104900"/>
              <a:gd name="connsiteY0" fmla="*/ 452437 h 471487"/>
              <a:gd name="connsiteX1" fmla="*/ 11906 w 1104900"/>
              <a:gd name="connsiteY1" fmla="*/ 400049 h 471487"/>
              <a:gd name="connsiteX2" fmla="*/ 157162 w 1104900"/>
              <a:gd name="connsiteY2" fmla="*/ 342900 h 471487"/>
              <a:gd name="connsiteX3" fmla="*/ 209550 w 1104900"/>
              <a:gd name="connsiteY3" fmla="*/ 361950 h 471487"/>
              <a:gd name="connsiteX4" fmla="*/ 266700 w 1104900"/>
              <a:gd name="connsiteY4" fmla="*/ 333375 h 471487"/>
              <a:gd name="connsiteX5" fmla="*/ 314325 w 1104900"/>
              <a:gd name="connsiteY5" fmla="*/ 328612 h 471487"/>
              <a:gd name="connsiteX6" fmla="*/ 304800 w 1104900"/>
              <a:gd name="connsiteY6" fmla="*/ 157162 h 471487"/>
              <a:gd name="connsiteX7" fmla="*/ 376237 w 1104900"/>
              <a:gd name="connsiteY7" fmla="*/ 119062 h 471487"/>
              <a:gd name="connsiteX8" fmla="*/ 428625 w 1104900"/>
              <a:gd name="connsiteY8" fmla="*/ 147637 h 471487"/>
              <a:gd name="connsiteX9" fmla="*/ 442912 w 1104900"/>
              <a:gd name="connsiteY9" fmla="*/ 28575 h 471487"/>
              <a:gd name="connsiteX10" fmla="*/ 509587 w 1104900"/>
              <a:gd name="connsiteY10" fmla="*/ 0 h 471487"/>
              <a:gd name="connsiteX11" fmla="*/ 590550 w 1104900"/>
              <a:gd name="connsiteY11" fmla="*/ 23812 h 471487"/>
              <a:gd name="connsiteX12" fmla="*/ 595312 w 1104900"/>
              <a:gd name="connsiteY12" fmla="*/ 100012 h 471487"/>
              <a:gd name="connsiteX13" fmla="*/ 657225 w 1104900"/>
              <a:gd name="connsiteY13" fmla="*/ 95250 h 471487"/>
              <a:gd name="connsiteX14" fmla="*/ 723900 w 1104900"/>
              <a:gd name="connsiteY14" fmla="*/ 57150 h 471487"/>
              <a:gd name="connsiteX15" fmla="*/ 823912 w 1104900"/>
              <a:gd name="connsiteY15" fmla="*/ 80962 h 471487"/>
              <a:gd name="connsiteX16" fmla="*/ 885825 w 1104900"/>
              <a:gd name="connsiteY16" fmla="*/ 61912 h 471487"/>
              <a:gd name="connsiteX17" fmla="*/ 928687 w 1104900"/>
              <a:gd name="connsiteY17" fmla="*/ 66675 h 471487"/>
              <a:gd name="connsiteX18" fmla="*/ 971550 w 1104900"/>
              <a:gd name="connsiteY18" fmla="*/ 42862 h 471487"/>
              <a:gd name="connsiteX19" fmla="*/ 1066800 w 1104900"/>
              <a:gd name="connsiteY19" fmla="*/ 57150 h 471487"/>
              <a:gd name="connsiteX20" fmla="*/ 1066800 w 1104900"/>
              <a:gd name="connsiteY20" fmla="*/ 123825 h 471487"/>
              <a:gd name="connsiteX21" fmla="*/ 1104900 w 1104900"/>
              <a:gd name="connsiteY21" fmla="*/ 133350 h 471487"/>
              <a:gd name="connsiteX22" fmla="*/ 1095375 w 1104900"/>
              <a:gd name="connsiteY22" fmla="*/ 157162 h 471487"/>
              <a:gd name="connsiteX23" fmla="*/ 1023937 w 1104900"/>
              <a:gd name="connsiteY23" fmla="*/ 185737 h 471487"/>
              <a:gd name="connsiteX24" fmla="*/ 938212 w 1104900"/>
              <a:gd name="connsiteY24" fmla="*/ 176212 h 471487"/>
              <a:gd name="connsiteX25" fmla="*/ 823912 w 1104900"/>
              <a:gd name="connsiteY25" fmla="*/ 147637 h 471487"/>
              <a:gd name="connsiteX26" fmla="*/ 814387 w 1104900"/>
              <a:gd name="connsiteY26" fmla="*/ 414337 h 471487"/>
              <a:gd name="connsiteX27" fmla="*/ 657225 w 1104900"/>
              <a:gd name="connsiteY27" fmla="*/ 385762 h 471487"/>
              <a:gd name="connsiteX28" fmla="*/ 657225 w 1104900"/>
              <a:gd name="connsiteY28" fmla="*/ 233362 h 471487"/>
              <a:gd name="connsiteX29" fmla="*/ 595312 w 1104900"/>
              <a:gd name="connsiteY29" fmla="*/ 214312 h 471487"/>
              <a:gd name="connsiteX30" fmla="*/ 581025 w 1104900"/>
              <a:gd name="connsiteY30" fmla="*/ 319087 h 471487"/>
              <a:gd name="connsiteX31" fmla="*/ 523875 w 1104900"/>
              <a:gd name="connsiteY31" fmla="*/ 342900 h 471487"/>
              <a:gd name="connsiteX32" fmla="*/ 461962 w 1104900"/>
              <a:gd name="connsiteY32" fmla="*/ 333375 h 471487"/>
              <a:gd name="connsiteX33" fmla="*/ 385762 w 1104900"/>
              <a:gd name="connsiteY33" fmla="*/ 376237 h 471487"/>
              <a:gd name="connsiteX34" fmla="*/ 319087 w 1104900"/>
              <a:gd name="connsiteY34" fmla="*/ 366712 h 471487"/>
              <a:gd name="connsiteX35" fmla="*/ 247650 w 1104900"/>
              <a:gd name="connsiteY35" fmla="*/ 371475 h 471487"/>
              <a:gd name="connsiteX36" fmla="*/ 114300 w 1104900"/>
              <a:gd name="connsiteY36" fmla="*/ 428625 h 471487"/>
              <a:gd name="connsiteX37" fmla="*/ 95250 w 1104900"/>
              <a:gd name="connsiteY37" fmla="*/ 471487 h 471487"/>
              <a:gd name="connsiteX38" fmla="*/ 0 w 1104900"/>
              <a:gd name="connsiteY38" fmla="*/ 452437 h 471487"/>
              <a:gd name="connsiteX0" fmla="*/ 0 w 1104900"/>
              <a:gd name="connsiteY0" fmla="*/ 452437 h 471487"/>
              <a:gd name="connsiteX1" fmla="*/ 11906 w 1104900"/>
              <a:gd name="connsiteY1" fmla="*/ 400049 h 471487"/>
              <a:gd name="connsiteX2" fmla="*/ 157162 w 1104900"/>
              <a:gd name="connsiteY2" fmla="*/ 342900 h 471487"/>
              <a:gd name="connsiteX3" fmla="*/ 209550 w 1104900"/>
              <a:gd name="connsiteY3" fmla="*/ 361950 h 471487"/>
              <a:gd name="connsiteX4" fmla="*/ 266700 w 1104900"/>
              <a:gd name="connsiteY4" fmla="*/ 333375 h 471487"/>
              <a:gd name="connsiteX5" fmla="*/ 314325 w 1104900"/>
              <a:gd name="connsiteY5" fmla="*/ 328612 h 471487"/>
              <a:gd name="connsiteX6" fmla="*/ 304800 w 1104900"/>
              <a:gd name="connsiteY6" fmla="*/ 157162 h 471487"/>
              <a:gd name="connsiteX7" fmla="*/ 376237 w 1104900"/>
              <a:gd name="connsiteY7" fmla="*/ 119062 h 471487"/>
              <a:gd name="connsiteX8" fmla="*/ 428625 w 1104900"/>
              <a:gd name="connsiteY8" fmla="*/ 147637 h 471487"/>
              <a:gd name="connsiteX9" fmla="*/ 442912 w 1104900"/>
              <a:gd name="connsiteY9" fmla="*/ 28575 h 471487"/>
              <a:gd name="connsiteX10" fmla="*/ 509587 w 1104900"/>
              <a:gd name="connsiteY10" fmla="*/ 0 h 471487"/>
              <a:gd name="connsiteX11" fmla="*/ 590550 w 1104900"/>
              <a:gd name="connsiteY11" fmla="*/ 23812 h 471487"/>
              <a:gd name="connsiteX12" fmla="*/ 595312 w 1104900"/>
              <a:gd name="connsiteY12" fmla="*/ 100012 h 471487"/>
              <a:gd name="connsiteX13" fmla="*/ 657225 w 1104900"/>
              <a:gd name="connsiteY13" fmla="*/ 95250 h 471487"/>
              <a:gd name="connsiteX14" fmla="*/ 723900 w 1104900"/>
              <a:gd name="connsiteY14" fmla="*/ 57150 h 471487"/>
              <a:gd name="connsiteX15" fmla="*/ 823912 w 1104900"/>
              <a:gd name="connsiteY15" fmla="*/ 80962 h 471487"/>
              <a:gd name="connsiteX16" fmla="*/ 885825 w 1104900"/>
              <a:gd name="connsiteY16" fmla="*/ 61912 h 471487"/>
              <a:gd name="connsiteX17" fmla="*/ 928687 w 1104900"/>
              <a:gd name="connsiteY17" fmla="*/ 66675 h 471487"/>
              <a:gd name="connsiteX18" fmla="*/ 971550 w 1104900"/>
              <a:gd name="connsiteY18" fmla="*/ 42862 h 471487"/>
              <a:gd name="connsiteX19" fmla="*/ 1066800 w 1104900"/>
              <a:gd name="connsiteY19" fmla="*/ 57150 h 471487"/>
              <a:gd name="connsiteX20" fmla="*/ 1066800 w 1104900"/>
              <a:gd name="connsiteY20" fmla="*/ 123825 h 471487"/>
              <a:gd name="connsiteX21" fmla="*/ 1104900 w 1104900"/>
              <a:gd name="connsiteY21" fmla="*/ 133350 h 471487"/>
              <a:gd name="connsiteX22" fmla="*/ 1095375 w 1104900"/>
              <a:gd name="connsiteY22" fmla="*/ 157162 h 471487"/>
              <a:gd name="connsiteX23" fmla="*/ 1023937 w 1104900"/>
              <a:gd name="connsiteY23" fmla="*/ 185737 h 471487"/>
              <a:gd name="connsiteX24" fmla="*/ 938212 w 1104900"/>
              <a:gd name="connsiteY24" fmla="*/ 176212 h 471487"/>
              <a:gd name="connsiteX25" fmla="*/ 823912 w 1104900"/>
              <a:gd name="connsiteY25" fmla="*/ 147637 h 471487"/>
              <a:gd name="connsiteX26" fmla="*/ 814387 w 1104900"/>
              <a:gd name="connsiteY26" fmla="*/ 414337 h 471487"/>
              <a:gd name="connsiteX27" fmla="*/ 657225 w 1104900"/>
              <a:gd name="connsiteY27" fmla="*/ 385762 h 471487"/>
              <a:gd name="connsiteX28" fmla="*/ 657225 w 1104900"/>
              <a:gd name="connsiteY28" fmla="*/ 233362 h 471487"/>
              <a:gd name="connsiteX29" fmla="*/ 595312 w 1104900"/>
              <a:gd name="connsiteY29" fmla="*/ 214312 h 471487"/>
              <a:gd name="connsiteX30" fmla="*/ 581025 w 1104900"/>
              <a:gd name="connsiteY30" fmla="*/ 319087 h 471487"/>
              <a:gd name="connsiteX31" fmla="*/ 523875 w 1104900"/>
              <a:gd name="connsiteY31" fmla="*/ 342900 h 471487"/>
              <a:gd name="connsiteX32" fmla="*/ 461962 w 1104900"/>
              <a:gd name="connsiteY32" fmla="*/ 333375 h 471487"/>
              <a:gd name="connsiteX33" fmla="*/ 385762 w 1104900"/>
              <a:gd name="connsiteY33" fmla="*/ 376237 h 471487"/>
              <a:gd name="connsiteX34" fmla="*/ 319087 w 1104900"/>
              <a:gd name="connsiteY34" fmla="*/ 366712 h 471487"/>
              <a:gd name="connsiteX35" fmla="*/ 247650 w 1104900"/>
              <a:gd name="connsiteY35" fmla="*/ 371475 h 471487"/>
              <a:gd name="connsiteX36" fmla="*/ 104775 w 1104900"/>
              <a:gd name="connsiteY36" fmla="*/ 433387 h 471487"/>
              <a:gd name="connsiteX37" fmla="*/ 95250 w 1104900"/>
              <a:gd name="connsiteY37" fmla="*/ 471487 h 471487"/>
              <a:gd name="connsiteX38" fmla="*/ 0 w 1104900"/>
              <a:gd name="connsiteY38" fmla="*/ 452437 h 471487"/>
              <a:gd name="connsiteX0" fmla="*/ 0 w 1095375"/>
              <a:gd name="connsiteY0" fmla="*/ 454818 h 471487"/>
              <a:gd name="connsiteX1" fmla="*/ 2381 w 1095375"/>
              <a:gd name="connsiteY1" fmla="*/ 400049 h 471487"/>
              <a:gd name="connsiteX2" fmla="*/ 147637 w 1095375"/>
              <a:gd name="connsiteY2" fmla="*/ 342900 h 471487"/>
              <a:gd name="connsiteX3" fmla="*/ 200025 w 1095375"/>
              <a:gd name="connsiteY3" fmla="*/ 361950 h 471487"/>
              <a:gd name="connsiteX4" fmla="*/ 257175 w 1095375"/>
              <a:gd name="connsiteY4" fmla="*/ 333375 h 471487"/>
              <a:gd name="connsiteX5" fmla="*/ 304800 w 1095375"/>
              <a:gd name="connsiteY5" fmla="*/ 328612 h 471487"/>
              <a:gd name="connsiteX6" fmla="*/ 295275 w 1095375"/>
              <a:gd name="connsiteY6" fmla="*/ 157162 h 471487"/>
              <a:gd name="connsiteX7" fmla="*/ 366712 w 1095375"/>
              <a:gd name="connsiteY7" fmla="*/ 119062 h 471487"/>
              <a:gd name="connsiteX8" fmla="*/ 419100 w 1095375"/>
              <a:gd name="connsiteY8" fmla="*/ 147637 h 471487"/>
              <a:gd name="connsiteX9" fmla="*/ 433387 w 1095375"/>
              <a:gd name="connsiteY9" fmla="*/ 28575 h 471487"/>
              <a:gd name="connsiteX10" fmla="*/ 500062 w 1095375"/>
              <a:gd name="connsiteY10" fmla="*/ 0 h 471487"/>
              <a:gd name="connsiteX11" fmla="*/ 581025 w 1095375"/>
              <a:gd name="connsiteY11" fmla="*/ 23812 h 471487"/>
              <a:gd name="connsiteX12" fmla="*/ 585787 w 1095375"/>
              <a:gd name="connsiteY12" fmla="*/ 100012 h 471487"/>
              <a:gd name="connsiteX13" fmla="*/ 647700 w 1095375"/>
              <a:gd name="connsiteY13" fmla="*/ 95250 h 471487"/>
              <a:gd name="connsiteX14" fmla="*/ 714375 w 1095375"/>
              <a:gd name="connsiteY14" fmla="*/ 57150 h 471487"/>
              <a:gd name="connsiteX15" fmla="*/ 814387 w 1095375"/>
              <a:gd name="connsiteY15" fmla="*/ 80962 h 471487"/>
              <a:gd name="connsiteX16" fmla="*/ 876300 w 1095375"/>
              <a:gd name="connsiteY16" fmla="*/ 61912 h 471487"/>
              <a:gd name="connsiteX17" fmla="*/ 919162 w 1095375"/>
              <a:gd name="connsiteY17" fmla="*/ 66675 h 471487"/>
              <a:gd name="connsiteX18" fmla="*/ 962025 w 1095375"/>
              <a:gd name="connsiteY18" fmla="*/ 42862 h 471487"/>
              <a:gd name="connsiteX19" fmla="*/ 1057275 w 1095375"/>
              <a:gd name="connsiteY19" fmla="*/ 57150 h 471487"/>
              <a:gd name="connsiteX20" fmla="*/ 1057275 w 1095375"/>
              <a:gd name="connsiteY20" fmla="*/ 123825 h 471487"/>
              <a:gd name="connsiteX21" fmla="*/ 1095375 w 1095375"/>
              <a:gd name="connsiteY21" fmla="*/ 133350 h 471487"/>
              <a:gd name="connsiteX22" fmla="*/ 1085850 w 1095375"/>
              <a:gd name="connsiteY22" fmla="*/ 157162 h 471487"/>
              <a:gd name="connsiteX23" fmla="*/ 1014412 w 1095375"/>
              <a:gd name="connsiteY23" fmla="*/ 185737 h 471487"/>
              <a:gd name="connsiteX24" fmla="*/ 928687 w 1095375"/>
              <a:gd name="connsiteY24" fmla="*/ 176212 h 471487"/>
              <a:gd name="connsiteX25" fmla="*/ 814387 w 1095375"/>
              <a:gd name="connsiteY25" fmla="*/ 147637 h 471487"/>
              <a:gd name="connsiteX26" fmla="*/ 804862 w 1095375"/>
              <a:gd name="connsiteY26" fmla="*/ 414337 h 471487"/>
              <a:gd name="connsiteX27" fmla="*/ 647700 w 1095375"/>
              <a:gd name="connsiteY27" fmla="*/ 385762 h 471487"/>
              <a:gd name="connsiteX28" fmla="*/ 647700 w 1095375"/>
              <a:gd name="connsiteY28" fmla="*/ 233362 h 471487"/>
              <a:gd name="connsiteX29" fmla="*/ 585787 w 1095375"/>
              <a:gd name="connsiteY29" fmla="*/ 214312 h 471487"/>
              <a:gd name="connsiteX30" fmla="*/ 571500 w 1095375"/>
              <a:gd name="connsiteY30" fmla="*/ 319087 h 471487"/>
              <a:gd name="connsiteX31" fmla="*/ 514350 w 1095375"/>
              <a:gd name="connsiteY31" fmla="*/ 342900 h 471487"/>
              <a:gd name="connsiteX32" fmla="*/ 452437 w 1095375"/>
              <a:gd name="connsiteY32" fmla="*/ 333375 h 471487"/>
              <a:gd name="connsiteX33" fmla="*/ 376237 w 1095375"/>
              <a:gd name="connsiteY33" fmla="*/ 376237 h 471487"/>
              <a:gd name="connsiteX34" fmla="*/ 309562 w 1095375"/>
              <a:gd name="connsiteY34" fmla="*/ 366712 h 471487"/>
              <a:gd name="connsiteX35" fmla="*/ 238125 w 1095375"/>
              <a:gd name="connsiteY35" fmla="*/ 371475 h 471487"/>
              <a:gd name="connsiteX36" fmla="*/ 95250 w 1095375"/>
              <a:gd name="connsiteY36" fmla="*/ 433387 h 471487"/>
              <a:gd name="connsiteX37" fmla="*/ 85725 w 1095375"/>
              <a:gd name="connsiteY37" fmla="*/ 471487 h 471487"/>
              <a:gd name="connsiteX38" fmla="*/ 0 w 1095375"/>
              <a:gd name="connsiteY38" fmla="*/ 454818 h 471487"/>
              <a:gd name="connsiteX0" fmla="*/ 0 w 1095375"/>
              <a:gd name="connsiteY0" fmla="*/ 454818 h 471487"/>
              <a:gd name="connsiteX1" fmla="*/ 2381 w 1095375"/>
              <a:gd name="connsiteY1" fmla="*/ 400049 h 471487"/>
              <a:gd name="connsiteX2" fmla="*/ 147637 w 1095375"/>
              <a:gd name="connsiteY2" fmla="*/ 342900 h 471487"/>
              <a:gd name="connsiteX3" fmla="*/ 200025 w 1095375"/>
              <a:gd name="connsiteY3" fmla="*/ 361950 h 471487"/>
              <a:gd name="connsiteX4" fmla="*/ 257175 w 1095375"/>
              <a:gd name="connsiteY4" fmla="*/ 333375 h 471487"/>
              <a:gd name="connsiteX5" fmla="*/ 297657 w 1095375"/>
              <a:gd name="connsiteY5" fmla="*/ 328612 h 471487"/>
              <a:gd name="connsiteX6" fmla="*/ 295275 w 1095375"/>
              <a:gd name="connsiteY6" fmla="*/ 157162 h 471487"/>
              <a:gd name="connsiteX7" fmla="*/ 366712 w 1095375"/>
              <a:gd name="connsiteY7" fmla="*/ 119062 h 471487"/>
              <a:gd name="connsiteX8" fmla="*/ 419100 w 1095375"/>
              <a:gd name="connsiteY8" fmla="*/ 147637 h 471487"/>
              <a:gd name="connsiteX9" fmla="*/ 433387 w 1095375"/>
              <a:gd name="connsiteY9" fmla="*/ 28575 h 471487"/>
              <a:gd name="connsiteX10" fmla="*/ 500062 w 1095375"/>
              <a:gd name="connsiteY10" fmla="*/ 0 h 471487"/>
              <a:gd name="connsiteX11" fmla="*/ 581025 w 1095375"/>
              <a:gd name="connsiteY11" fmla="*/ 23812 h 471487"/>
              <a:gd name="connsiteX12" fmla="*/ 585787 w 1095375"/>
              <a:gd name="connsiteY12" fmla="*/ 100012 h 471487"/>
              <a:gd name="connsiteX13" fmla="*/ 647700 w 1095375"/>
              <a:gd name="connsiteY13" fmla="*/ 95250 h 471487"/>
              <a:gd name="connsiteX14" fmla="*/ 714375 w 1095375"/>
              <a:gd name="connsiteY14" fmla="*/ 57150 h 471487"/>
              <a:gd name="connsiteX15" fmla="*/ 814387 w 1095375"/>
              <a:gd name="connsiteY15" fmla="*/ 80962 h 471487"/>
              <a:gd name="connsiteX16" fmla="*/ 876300 w 1095375"/>
              <a:gd name="connsiteY16" fmla="*/ 61912 h 471487"/>
              <a:gd name="connsiteX17" fmla="*/ 919162 w 1095375"/>
              <a:gd name="connsiteY17" fmla="*/ 66675 h 471487"/>
              <a:gd name="connsiteX18" fmla="*/ 962025 w 1095375"/>
              <a:gd name="connsiteY18" fmla="*/ 42862 h 471487"/>
              <a:gd name="connsiteX19" fmla="*/ 1057275 w 1095375"/>
              <a:gd name="connsiteY19" fmla="*/ 57150 h 471487"/>
              <a:gd name="connsiteX20" fmla="*/ 1057275 w 1095375"/>
              <a:gd name="connsiteY20" fmla="*/ 123825 h 471487"/>
              <a:gd name="connsiteX21" fmla="*/ 1095375 w 1095375"/>
              <a:gd name="connsiteY21" fmla="*/ 133350 h 471487"/>
              <a:gd name="connsiteX22" fmla="*/ 1085850 w 1095375"/>
              <a:gd name="connsiteY22" fmla="*/ 157162 h 471487"/>
              <a:gd name="connsiteX23" fmla="*/ 1014412 w 1095375"/>
              <a:gd name="connsiteY23" fmla="*/ 185737 h 471487"/>
              <a:gd name="connsiteX24" fmla="*/ 928687 w 1095375"/>
              <a:gd name="connsiteY24" fmla="*/ 176212 h 471487"/>
              <a:gd name="connsiteX25" fmla="*/ 814387 w 1095375"/>
              <a:gd name="connsiteY25" fmla="*/ 147637 h 471487"/>
              <a:gd name="connsiteX26" fmla="*/ 804862 w 1095375"/>
              <a:gd name="connsiteY26" fmla="*/ 414337 h 471487"/>
              <a:gd name="connsiteX27" fmla="*/ 647700 w 1095375"/>
              <a:gd name="connsiteY27" fmla="*/ 385762 h 471487"/>
              <a:gd name="connsiteX28" fmla="*/ 647700 w 1095375"/>
              <a:gd name="connsiteY28" fmla="*/ 233362 h 471487"/>
              <a:gd name="connsiteX29" fmla="*/ 585787 w 1095375"/>
              <a:gd name="connsiteY29" fmla="*/ 214312 h 471487"/>
              <a:gd name="connsiteX30" fmla="*/ 571500 w 1095375"/>
              <a:gd name="connsiteY30" fmla="*/ 319087 h 471487"/>
              <a:gd name="connsiteX31" fmla="*/ 514350 w 1095375"/>
              <a:gd name="connsiteY31" fmla="*/ 342900 h 471487"/>
              <a:gd name="connsiteX32" fmla="*/ 452437 w 1095375"/>
              <a:gd name="connsiteY32" fmla="*/ 333375 h 471487"/>
              <a:gd name="connsiteX33" fmla="*/ 376237 w 1095375"/>
              <a:gd name="connsiteY33" fmla="*/ 376237 h 471487"/>
              <a:gd name="connsiteX34" fmla="*/ 309562 w 1095375"/>
              <a:gd name="connsiteY34" fmla="*/ 366712 h 471487"/>
              <a:gd name="connsiteX35" fmla="*/ 238125 w 1095375"/>
              <a:gd name="connsiteY35" fmla="*/ 371475 h 471487"/>
              <a:gd name="connsiteX36" fmla="*/ 95250 w 1095375"/>
              <a:gd name="connsiteY36" fmla="*/ 433387 h 471487"/>
              <a:gd name="connsiteX37" fmla="*/ 85725 w 1095375"/>
              <a:gd name="connsiteY37" fmla="*/ 471487 h 471487"/>
              <a:gd name="connsiteX38" fmla="*/ 0 w 1095375"/>
              <a:gd name="connsiteY38" fmla="*/ 454818 h 471487"/>
              <a:gd name="connsiteX0" fmla="*/ 0 w 1095375"/>
              <a:gd name="connsiteY0" fmla="*/ 454818 h 471487"/>
              <a:gd name="connsiteX1" fmla="*/ 2381 w 1095375"/>
              <a:gd name="connsiteY1" fmla="*/ 400049 h 471487"/>
              <a:gd name="connsiteX2" fmla="*/ 147637 w 1095375"/>
              <a:gd name="connsiteY2" fmla="*/ 342900 h 471487"/>
              <a:gd name="connsiteX3" fmla="*/ 200025 w 1095375"/>
              <a:gd name="connsiteY3" fmla="*/ 361950 h 471487"/>
              <a:gd name="connsiteX4" fmla="*/ 257175 w 1095375"/>
              <a:gd name="connsiteY4" fmla="*/ 333375 h 471487"/>
              <a:gd name="connsiteX5" fmla="*/ 297657 w 1095375"/>
              <a:gd name="connsiteY5" fmla="*/ 328612 h 471487"/>
              <a:gd name="connsiteX6" fmla="*/ 295275 w 1095375"/>
              <a:gd name="connsiteY6" fmla="*/ 157162 h 471487"/>
              <a:gd name="connsiteX7" fmla="*/ 366712 w 1095375"/>
              <a:gd name="connsiteY7" fmla="*/ 119062 h 471487"/>
              <a:gd name="connsiteX8" fmla="*/ 419100 w 1095375"/>
              <a:gd name="connsiteY8" fmla="*/ 138112 h 471487"/>
              <a:gd name="connsiteX9" fmla="*/ 433387 w 1095375"/>
              <a:gd name="connsiteY9" fmla="*/ 28575 h 471487"/>
              <a:gd name="connsiteX10" fmla="*/ 500062 w 1095375"/>
              <a:gd name="connsiteY10" fmla="*/ 0 h 471487"/>
              <a:gd name="connsiteX11" fmla="*/ 581025 w 1095375"/>
              <a:gd name="connsiteY11" fmla="*/ 23812 h 471487"/>
              <a:gd name="connsiteX12" fmla="*/ 585787 w 1095375"/>
              <a:gd name="connsiteY12" fmla="*/ 100012 h 471487"/>
              <a:gd name="connsiteX13" fmla="*/ 647700 w 1095375"/>
              <a:gd name="connsiteY13" fmla="*/ 95250 h 471487"/>
              <a:gd name="connsiteX14" fmla="*/ 714375 w 1095375"/>
              <a:gd name="connsiteY14" fmla="*/ 57150 h 471487"/>
              <a:gd name="connsiteX15" fmla="*/ 814387 w 1095375"/>
              <a:gd name="connsiteY15" fmla="*/ 80962 h 471487"/>
              <a:gd name="connsiteX16" fmla="*/ 876300 w 1095375"/>
              <a:gd name="connsiteY16" fmla="*/ 61912 h 471487"/>
              <a:gd name="connsiteX17" fmla="*/ 919162 w 1095375"/>
              <a:gd name="connsiteY17" fmla="*/ 66675 h 471487"/>
              <a:gd name="connsiteX18" fmla="*/ 962025 w 1095375"/>
              <a:gd name="connsiteY18" fmla="*/ 42862 h 471487"/>
              <a:gd name="connsiteX19" fmla="*/ 1057275 w 1095375"/>
              <a:gd name="connsiteY19" fmla="*/ 57150 h 471487"/>
              <a:gd name="connsiteX20" fmla="*/ 1057275 w 1095375"/>
              <a:gd name="connsiteY20" fmla="*/ 123825 h 471487"/>
              <a:gd name="connsiteX21" fmla="*/ 1095375 w 1095375"/>
              <a:gd name="connsiteY21" fmla="*/ 133350 h 471487"/>
              <a:gd name="connsiteX22" fmla="*/ 1085850 w 1095375"/>
              <a:gd name="connsiteY22" fmla="*/ 157162 h 471487"/>
              <a:gd name="connsiteX23" fmla="*/ 1014412 w 1095375"/>
              <a:gd name="connsiteY23" fmla="*/ 185737 h 471487"/>
              <a:gd name="connsiteX24" fmla="*/ 928687 w 1095375"/>
              <a:gd name="connsiteY24" fmla="*/ 176212 h 471487"/>
              <a:gd name="connsiteX25" fmla="*/ 814387 w 1095375"/>
              <a:gd name="connsiteY25" fmla="*/ 147637 h 471487"/>
              <a:gd name="connsiteX26" fmla="*/ 804862 w 1095375"/>
              <a:gd name="connsiteY26" fmla="*/ 414337 h 471487"/>
              <a:gd name="connsiteX27" fmla="*/ 647700 w 1095375"/>
              <a:gd name="connsiteY27" fmla="*/ 385762 h 471487"/>
              <a:gd name="connsiteX28" fmla="*/ 647700 w 1095375"/>
              <a:gd name="connsiteY28" fmla="*/ 233362 h 471487"/>
              <a:gd name="connsiteX29" fmla="*/ 585787 w 1095375"/>
              <a:gd name="connsiteY29" fmla="*/ 214312 h 471487"/>
              <a:gd name="connsiteX30" fmla="*/ 571500 w 1095375"/>
              <a:gd name="connsiteY30" fmla="*/ 319087 h 471487"/>
              <a:gd name="connsiteX31" fmla="*/ 514350 w 1095375"/>
              <a:gd name="connsiteY31" fmla="*/ 342900 h 471487"/>
              <a:gd name="connsiteX32" fmla="*/ 452437 w 1095375"/>
              <a:gd name="connsiteY32" fmla="*/ 333375 h 471487"/>
              <a:gd name="connsiteX33" fmla="*/ 376237 w 1095375"/>
              <a:gd name="connsiteY33" fmla="*/ 376237 h 471487"/>
              <a:gd name="connsiteX34" fmla="*/ 309562 w 1095375"/>
              <a:gd name="connsiteY34" fmla="*/ 366712 h 471487"/>
              <a:gd name="connsiteX35" fmla="*/ 238125 w 1095375"/>
              <a:gd name="connsiteY35" fmla="*/ 371475 h 471487"/>
              <a:gd name="connsiteX36" fmla="*/ 95250 w 1095375"/>
              <a:gd name="connsiteY36" fmla="*/ 433387 h 471487"/>
              <a:gd name="connsiteX37" fmla="*/ 85725 w 1095375"/>
              <a:gd name="connsiteY37" fmla="*/ 471487 h 471487"/>
              <a:gd name="connsiteX38" fmla="*/ 0 w 1095375"/>
              <a:gd name="connsiteY38" fmla="*/ 454818 h 471487"/>
              <a:gd name="connsiteX0" fmla="*/ 0 w 1095375"/>
              <a:gd name="connsiteY0" fmla="*/ 454818 h 471487"/>
              <a:gd name="connsiteX1" fmla="*/ 2381 w 1095375"/>
              <a:gd name="connsiteY1" fmla="*/ 400049 h 471487"/>
              <a:gd name="connsiteX2" fmla="*/ 147637 w 1095375"/>
              <a:gd name="connsiteY2" fmla="*/ 342900 h 471487"/>
              <a:gd name="connsiteX3" fmla="*/ 200025 w 1095375"/>
              <a:gd name="connsiteY3" fmla="*/ 361950 h 471487"/>
              <a:gd name="connsiteX4" fmla="*/ 257175 w 1095375"/>
              <a:gd name="connsiteY4" fmla="*/ 333375 h 471487"/>
              <a:gd name="connsiteX5" fmla="*/ 297657 w 1095375"/>
              <a:gd name="connsiteY5" fmla="*/ 328612 h 471487"/>
              <a:gd name="connsiteX6" fmla="*/ 295275 w 1095375"/>
              <a:gd name="connsiteY6" fmla="*/ 157162 h 471487"/>
              <a:gd name="connsiteX7" fmla="*/ 366712 w 1095375"/>
              <a:gd name="connsiteY7" fmla="*/ 119062 h 471487"/>
              <a:gd name="connsiteX8" fmla="*/ 419100 w 1095375"/>
              <a:gd name="connsiteY8" fmla="*/ 138112 h 471487"/>
              <a:gd name="connsiteX9" fmla="*/ 433387 w 1095375"/>
              <a:gd name="connsiteY9" fmla="*/ 28575 h 471487"/>
              <a:gd name="connsiteX10" fmla="*/ 500062 w 1095375"/>
              <a:gd name="connsiteY10" fmla="*/ 0 h 471487"/>
              <a:gd name="connsiteX11" fmla="*/ 581025 w 1095375"/>
              <a:gd name="connsiteY11" fmla="*/ 23812 h 471487"/>
              <a:gd name="connsiteX12" fmla="*/ 585787 w 1095375"/>
              <a:gd name="connsiteY12" fmla="*/ 100012 h 471487"/>
              <a:gd name="connsiteX13" fmla="*/ 647700 w 1095375"/>
              <a:gd name="connsiteY13" fmla="*/ 92869 h 471487"/>
              <a:gd name="connsiteX14" fmla="*/ 714375 w 1095375"/>
              <a:gd name="connsiteY14" fmla="*/ 57150 h 471487"/>
              <a:gd name="connsiteX15" fmla="*/ 814387 w 1095375"/>
              <a:gd name="connsiteY15" fmla="*/ 80962 h 471487"/>
              <a:gd name="connsiteX16" fmla="*/ 876300 w 1095375"/>
              <a:gd name="connsiteY16" fmla="*/ 61912 h 471487"/>
              <a:gd name="connsiteX17" fmla="*/ 919162 w 1095375"/>
              <a:gd name="connsiteY17" fmla="*/ 66675 h 471487"/>
              <a:gd name="connsiteX18" fmla="*/ 962025 w 1095375"/>
              <a:gd name="connsiteY18" fmla="*/ 42862 h 471487"/>
              <a:gd name="connsiteX19" fmla="*/ 1057275 w 1095375"/>
              <a:gd name="connsiteY19" fmla="*/ 57150 h 471487"/>
              <a:gd name="connsiteX20" fmla="*/ 1057275 w 1095375"/>
              <a:gd name="connsiteY20" fmla="*/ 123825 h 471487"/>
              <a:gd name="connsiteX21" fmla="*/ 1095375 w 1095375"/>
              <a:gd name="connsiteY21" fmla="*/ 133350 h 471487"/>
              <a:gd name="connsiteX22" fmla="*/ 1085850 w 1095375"/>
              <a:gd name="connsiteY22" fmla="*/ 157162 h 471487"/>
              <a:gd name="connsiteX23" fmla="*/ 1014412 w 1095375"/>
              <a:gd name="connsiteY23" fmla="*/ 185737 h 471487"/>
              <a:gd name="connsiteX24" fmla="*/ 928687 w 1095375"/>
              <a:gd name="connsiteY24" fmla="*/ 176212 h 471487"/>
              <a:gd name="connsiteX25" fmla="*/ 814387 w 1095375"/>
              <a:gd name="connsiteY25" fmla="*/ 147637 h 471487"/>
              <a:gd name="connsiteX26" fmla="*/ 804862 w 1095375"/>
              <a:gd name="connsiteY26" fmla="*/ 414337 h 471487"/>
              <a:gd name="connsiteX27" fmla="*/ 647700 w 1095375"/>
              <a:gd name="connsiteY27" fmla="*/ 385762 h 471487"/>
              <a:gd name="connsiteX28" fmla="*/ 647700 w 1095375"/>
              <a:gd name="connsiteY28" fmla="*/ 233362 h 471487"/>
              <a:gd name="connsiteX29" fmla="*/ 585787 w 1095375"/>
              <a:gd name="connsiteY29" fmla="*/ 214312 h 471487"/>
              <a:gd name="connsiteX30" fmla="*/ 571500 w 1095375"/>
              <a:gd name="connsiteY30" fmla="*/ 319087 h 471487"/>
              <a:gd name="connsiteX31" fmla="*/ 514350 w 1095375"/>
              <a:gd name="connsiteY31" fmla="*/ 342900 h 471487"/>
              <a:gd name="connsiteX32" fmla="*/ 452437 w 1095375"/>
              <a:gd name="connsiteY32" fmla="*/ 333375 h 471487"/>
              <a:gd name="connsiteX33" fmla="*/ 376237 w 1095375"/>
              <a:gd name="connsiteY33" fmla="*/ 376237 h 471487"/>
              <a:gd name="connsiteX34" fmla="*/ 309562 w 1095375"/>
              <a:gd name="connsiteY34" fmla="*/ 366712 h 471487"/>
              <a:gd name="connsiteX35" fmla="*/ 238125 w 1095375"/>
              <a:gd name="connsiteY35" fmla="*/ 371475 h 471487"/>
              <a:gd name="connsiteX36" fmla="*/ 95250 w 1095375"/>
              <a:gd name="connsiteY36" fmla="*/ 433387 h 471487"/>
              <a:gd name="connsiteX37" fmla="*/ 85725 w 1095375"/>
              <a:gd name="connsiteY37" fmla="*/ 471487 h 471487"/>
              <a:gd name="connsiteX38" fmla="*/ 0 w 1095375"/>
              <a:gd name="connsiteY38" fmla="*/ 454818 h 471487"/>
              <a:gd name="connsiteX0" fmla="*/ 0 w 1095375"/>
              <a:gd name="connsiteY0" fmla="*/ 454818 h 471487"/>
              <a:gd name="connsiteX1" fmla="*/ 2381 w 1095375"/>
              <a:gd name="connsiteY1" fmla="*/ 400049 h 471487"/>
              <a:gd name="connsiteX2" fmla="*/ 147637 w 1095375"/>
              <a:gd name="connsiteY2" fmla="*/ 342900 h 471487"/>
              <a:gd name="connsiteX3" fmla="*/ 200025 w 1095375"/>
              <a:gd name="connsiteY3" fmla="*/ 361950 h 471487"/>
              <a:gd name="connsiteX4" fmla="*/ 257175 w 1095375"/>
              <a:gd name="connsiteY4" fmla="*/ 333375 h 471487"/>
              <a:gd name="connsiteX5" fmla="*/ 297657 w 1095375"/>
              <a:gd name="connsiteY5" fmla="*/ 328612 h 471487"/>
              <a:gd name="connsiteX6" fmla="*/ 295275 w 1095375"/>
              <a:gd name="connsiteY6" fmla="*/ 157162 h 471487"/>
              <a:gd name="connsiteX7" fmla="*/ 366712 w 1095375"/>
              <a:gd name="connsiteY7" fmla="*/ 119062 h 471487"/>
              <a:gd name="connsiteX8" fmla="*/ 419100 w 1095375"/>
              <a:gd name="connsiteY8" fmla="*/ 138112 h 471487"/>
              <a:gd name="connsiteX9" fmla="*/ 433387 w 1095375"/>
              <a:gd name="connsiteY9" fmla="*/ 28575 h 471487"/>
              <a:gd name="connsiteX10" fmla="*/ 500062 w 1095375"/>
              <a:gd name="connsiteY10" fmla="*/ 0 h 471487"/>
              <a:gd name="connsiteX11" fmla="*/ 581025 w 1095375"/>
              <a:gd name="connsiteY11" fmla="*/ 23812 h 471487"/>
              <a:gd name="connsiteX12" fmla="*/ 585787 w 1095375"/>
              <a:gd name="connsiteY12" fmla="*/ 100012 h 471487"/>
              <a:gd name="connsiteX13" fmla="*/ 647700 w 1095375"/>
              <a:gd name="connsiteY13" fmla="*/ 92869 h 471487"/>
              <a:gd name="connsiteX14" fmla="*/ 714375 w 1095375"/>
              <a:gd name="connsiteY14" fmla="*/ 57150 h 471487"/>
              <a:gd name="connsiteX15" fmla="*/ 814387 w 1095375"/>
              <a:gd name="connsiteY15" fmla="*/ 80962 h 471487"/>
              <a:gd name="connsiteX16" fmla="*/ 876300 w 1095375"/>
              <a:gd name="connsiteY16" fmla="*/ 61912 h 471487"/>
              <a:gd name="connsiteX17" fmla="*/ 919162 w 1095375"/>
              <a:gd name="connsiteY17" fmla="*/ 66675 h 471487"/>
              <a:gd name="connsiteX18" fmla="*/ 962025 w 1095375"/>
              <a:gd name="connsiteY18" fmla="*/ 42862 h 471487"/>
              <a:gd name="connsiteX19" fmla="*/ 1057275 w 1095375"/>
              <a:gd name="connsiteY19" fmla="*/ 57150 h 471487"/>
              <a:gd name="connsiteX20" fmla="*/ 1057275 w 1095375"/>
              <a:gd name="connsiteY20" fmla="*/ 123825 h 471487"/>
              <a:gd name="connsiteX21" fmla="*/ 1095375 w 1095375"/>
              <a:gd name="connsiteY21" fmla="*/ 133350 h 471487"/>
              <a:gd name="connsiteX22" fmla="*/ 1085850 w 1095375"/>
              <a:gd name="connsiteY22" fmla="*/ 157162 h 471487"/>
              <a:gd name="connsiteX23" fmla="*/ 1014412 w 1095375"/>
              <a:gd name="connsiteY23" fmla="*/ 185737 h 471487"/>
              <a:gd name="connsiteX24" fmla="*/ 928687 w 1095375"/>
              <a:gd name="connsiteY24" fmla="*/ 176212 h 471487"/>
              <a:gd name="connsiteX25" fmla="*/ 814387 w 1095375"/>
              <a:gd name="connsiteY25" fmla="*/ 147637 h 471487"/>
              <a:gd name="connsiteX26" fmla="*/ 800099 w 1095375"/>
              <a:gd name="connsiteY26" fmla="*/ 421480 h 471487"/>
              <a:gd name="connsiteX27" fmla="*/ 647700 w 1095375"/>
              <a:gd name="connsiteY27" fmla="*/ 385762 h 471487"/>
              <a:gd name="connsiteX28" fmla="*/ 647700 w 1095375"/>
              <a:gd name="connsiteY28" fmla="*/ 233362 h 471487"/>
              <a:gd name="connsiteX29" fmla="*/ 585787 w 1095375"/>
              <a:gd name="connsiteY29" fmla="*/ 214312 h 471487"/>
              <a:gd name="connsiteX30" fmla="*/ 571500 w 1095375"/>
              <a:gd name="connsiteY30" fmla="*/ 319087 h 471487"/>
              <a:gd name="connsiteX31" fmla="*/ 514350 w 1095375"/>
              <a:gd name="connsiteY31" fmla="*/ 342900 h 471487"/>
              <a:gd name="connsiteX32" fmla="*/ 452437 w 1095375"/>
              <a:gd name="connsiteY32" fmla="*/ 333375 h 471487"/>
              <a:gd name="connsiteX33" fmla="*/ 376237 w 1095375"/>
              <a:gd name="connsiteY33" fmla="*/ 376237 h 471487"/>
              <a:gd name="connsiteX34" fmla="*/ 309562 w 1095375"/>
              <a:gd name="connsiteY34" fmla="*/ 366712 h 471487"/>
              <a:gd name="connsiteX35" fmla="*/ 238125 w 1095375"/>
              <a:gd name="connsiteY35" fmla="*/ 371475 h 471487"/>
              <a:gd name="connsiteX36" fmla="*/ 95250 w 1095375"/>
              <a:gd name="connsiteY36" fmla="*/ 433387 h 471487"/>
              <a:gd name="connsiteX37" fmla="*/ 85725 w 1095375"/>
              <a:gd name="connsiteY37" fmla="*/ 471487 h 471487"/>
              <a:gd name="connsiteX38" fmla="*/ 0 w 1095375"/>
              <a:gd name="connsiteY38" fmla="*/ 454818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5375" h="471487">
                <a:moveTo>
                  <a:pt x="0" y="454818"/>
                </a:moveTo>
                <a:cubicBezTo>
                  <a:pt x="794" y="436562"/>
                  <a:pt x="1587" y="418305"/>
                  <a:pt x="2381" y="400049"/>
                </a:cubicBezTo>
                <a:lnTo>
                  <a:pt x="147637" y="342900"/>
                </a:lnTo>
                <a:lnTo>
                  <a:pt x="200025" y="361950"/>
                </a:lnTo>
                <a:lnTo>
                  <a:pt x="257175" y="333375"/>
                </a:lnTo>
                <a:lnTo>
                  <a:pt x="297657" y="328612"/>
                </a:lnTo>
                <a:lnTo>
                  <a:pt x="295275" y="157162"/>
                </a:lnTo>
                <a:lnTo>
                  <a:pt x="366712" y="119062"/>
                </a:lnTo>
                <a:lnTo>
                  <a:pt x="419100" y="138112"/>
                </a:lnTo>
                <a:lnTo>
                  <a:pt x="433387" y="28575"/>
                </a:lnTo>
                <a:lnTo>
                  <a:pt x="500062" y="0"/>
                </a:lnTo>
                <a:lnTo>
                  <a:pt x="581025" y="23812"/>
                </a:lnTo>
                <a:lnTo>
                  <a:pt x="585787" y="100012"/>
                </a:lnTo>
                <a:lnTo>
                  <a:pt x="647700" y="92869"/>
                </a:lnTo>
                <a:lnTo>
                  <a:pt x="714375" y="57150"/>
                </a:lnTo>
                <a:lnTo>
                  <a:pt x="814387" y="80962"/>
                </a:lnTo>
                <a:lnTo>
                  <a:pt x="876300" y="61912"/>
                </a:lnTo>
                <a:lnTo>
                  <a:pt x="919162" y="66675"/>
                </a:lnTo>
                <a:lnTo>
                  <a:pt x="962025" y="42862"/>
                </a:lnTo>
                <a:lnTo>
                  <a:pt x="1057275" y="57150"/>
                </a:lnTo>
                <a:lnTo>
                  <a:pt x="1057275" y="123825"/>
                </a:lnTo>
                <a:lnTo>
                  <a:pt x="1095375" y="133350"/>
                </a:lnTo>
                <a:lnTo>
                  <a:pt x="1085850" y="157162"/>
                </a:lnTo>
                <a:lnTo>
                  <a:pt x="1014412" y="185737"/>
                </a:lnTo>
                <a:lnTo>
                  <a:pt x="928687" y="176212"/>
                </a:lnTo>
                <a:lnTo>
                  <a:pt x="814387" y="147637"/>
                </a:lnTo>
                <a:lnTo>
                  <a:pt x="800099" y="421480"/>
                </a:lnTo>
                <a:lnTo>
                  <a:pt x="647700" y="385762"/>
                </a:lnTo>
                <a:lnTo>
                  <a:pt x="647700" y="233362"/>
                </a:lnTo>
                <a:lnTo>
                  <a:pt x="585787" y="214312"/>
                </a:lnTo>
                <a:lnTo>
                  <a:pt x="571500" y="319087"/>
                </a:lnTo>
                <a:lnTo>
                  <a:pt x="514350" y="342900"/>
                </a:lnTo>
                <a:lnTo>
                  <a:pt x="452437" y="333375"/>
                </a:lnTo>
                <a:lnTo>
                  <a:pt x="376237" y="376237"/>
                </a:lnTo>
                <a:lnTo>
                  <a:pt x="309562" y="366712"/>
                </a:lnTo>
                <a:lnTo>
                  <a:pt x="238125" y="371475"/>
                </a:lnTo>
                <a:lnTo>
                  <a:pt x="95250" y="433387"/>
                </a:lnTo>
                <a:lnTo>
                  <a:pt x="85725" y="471487"/>
                </a:lnTo>
                <a:lnTo>
                  <a:pt x="0" y="454818"/>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6982CDB-30E0-4D48-B0AE-B8F6F751D6E0}"/>
              </a:ext>
            </a:extLst>
          </p:cNvPr>
          <p:cNvSpPr/>
          <p:nvPr/>
        </p:nvSpPr>
        <p:spPr>
          <a:xfrm>
            <a:off x="9003506" y="2581275"/>
            <a:ext cx="661988" cy="197644"/>
          </a:xfrm>
          <a:custGeom>
            <a:avLst/>
            <a:gdLst>
              <a:gd name="connsiteX0" fmla="*/ 2382 w 661988"/>
              <a:gd name="connsiteY0" fmla="*/ 157163 h 197644"/>
              <a:gd name="connsiteX1" fmla="*/ 0 w 661988"/>
              <a:gd name="connsiteY1" fmla="*/ 85725 h 197644"/>
              <a:gd name="connsiteX2" fmla="*/ 66675 w 661988"/>
              <a:gd name="connsiteY2" fmla="*/ 50006 h 197644"/>
              <a:gd name="connsiteX3" fmla="*/ 166688 w 661988"/>
              <a:gd name="connsiteY3" fmla="*/ 78581 h 197644"/>
              <a:gd name="connsiteX4" fmla="*/ 161925 w 661988"/>
              <a:gd name="connsiteY4" fmla="*/ 100013 h 197644"/>
              <a:gd name="connsiteX5" fmla="*/ 266700 w 661988"/>
              <a:gd name="connsiteY5" fmla="*/ 123825 h 197644"/>
              <a:gd name="connsiteX6" fmla="*/ 266700 w 661988"/>
              <a:gd name="connsiteY6" fmla="*/ 35719 h 197644"/>
              <a:gd name="connsiteX7" fmla="*/ 345282 w 661988"/>
              <a:gd name="connsiteY7" fmla="*/ 0 h 197644"/>
              <a:gd name="connsiteX8" fmla="*/ 440532 w 661988"/>
              <a:gd name="connsiteY8" fmla="*/ 23813 h 197644"/>
              <a:gd name="connsiteX9" fmla="*/ 435769 w 661988"/>
              <a:gd name="connsiteY9" fmla="*/ 57150 h 197644"/>
              <a:gd name="connsiteX10" fmla="*/ 514350 w 661988"/>
              <a:gd name="connsiteY10" fmla="*/ 76200 h 197644"/>
              <a:gd name="connsiteX11" fmla="*/ 573882 w 661988"/>
              <a:gd name="connsiteY11" fmla="*/ 50006 h 197644"/>
              <a:gd name="connsiteX12" fmla="*/ 659607 w 661988"/>
              <a:gd name="connsiteY12" fmla="*/ 73819 h 197644"/>
              <a:gd name="connsiteX13" fmla="*/ 661988 w 661988"/>
              <a:gd name="connsiteY13" fmla="*/ 100013 h 197644"/>
              <a:gd name="connsiteX14" fmla="*/ 607219 w 661988"/>
              <a:gd name="connsiteY14" fmla="*/ 138113 h 197644"/>
              <a:gd name="connsiteX15" fmla="*/ 504825 w 661988"/>
              <a:gd name="connsiteY15" fmla="*/ 107156 h 197644"/>
              <a:gd name="connsiteX16" fmla="*/ 359569 w 661988"/>
              <a:gd name="connsiteY16" fmla="*/ 169069 h 197644"/>
              <a:gd name="connsiteX17" fmla="*/ 359569 w 661988"/>
              <a:gd name="connsiteY17" fmla="*/ 188119 h 197644"/>
              <a:gd name="connsiteX18" fmla="*/ 264319 w 661988"/>
              <a:gd name="connsiteY18" fmla="*/ 161925 h 197644"/>
              <a:gd name="connsiteX19" fmla="*/ 185738 w 661988"/>
              <a:gd name="connsiteY19" fmla="*/ 197644 h 197644"/>
              <a:gd name="connsiteX20" fmla="*/ 2382 w 661988"/>
              <a:gd name="connsiteY20" fmla="*/ 157163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988" h="197644">
                <a:moveTo>
                  <a:pt x="2382" y="157163"/>
                </a:moveTo>
                <a:lnTo>
                  <a:pt x="0" y="85725"/>
                </a:lnTo>
                <a:lnTo>
                  <a:pt x="66675" y="50006"/>
                </a:lnTo>
                <a:lnTo>
                  <a:pt x="166688" y="78581"/>
                </a:lnTo>
                <a:lnTo>
                  <a:pt x="161925" y="100013"/>
                </a:lnTo>
                <a:lnTo>
                  <a:pt x="266700" y="123825"/>
                </a:lnTo>
                <a:lnTo>
                  <a:pt x="266700" y="35719"/>
                </a:lnTo>
                <a:lnTo>
                  <a:pt x="345282" y="0"/>
                </a:lnTo>
                <a:lnTo>
                  <a:pt x="440532" y="23813"/>
                </a:lnTo>
                <a:lnTo>
                  <a:pt x="435769" y="57150"/>
                </a:lnTo>
                <a:lnTo>
                  <a:pt x="514350" y="76200"/>
                </a:lnTo>
                <a:lnTo>
                  <a:pt x="573882" y="50006"/>
                </a:lnTo>
                <a:lnTo>
                  <a:pt x="659607" y="73819"/>
                </a:lnTo>
                <a:lnTo>
                  <a:pt x="661988" y="100013"/>
                </a:lnTo>
                <a:lnTo>
                  <a:pt x="607219" y="138113"/>
                </a:lnTo>
                <a:lnTo>
                  <a:pt x="504825" y="107156"/>
                </a:lnTo>
                <a:lnTo>
                  <a:pt x="359569" y="169069"/>
                </a:lnTo>
                <a:lnTo>
                  <a:pt x="359569" y="188119"/>
                </a:lnTo>
                <a:lnTo>
                  <a:pt x="264319" y="161925"/>
                </a:lnTo>
                <a:lnTo>
                  <a:pt x="185738" y="197644"/>
                </a:lnTo>
                <a:lnTo>
                  <a:pt x="2382" y="157163"/>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2C9429F0-CCB9-4F34-8233-A6063626D92C}"/>
              </a:ext>
            </a:extLst>
          </p:cNvPr>
          <p:cNvSpPr/>
          <p:nvPr/>
        </p:nvSpPr>
        <p:spPr>
          <a:xfrm>
            <a:off x="10213181" y="2557463"/>
            <a:ext cx="166688" cy="242887"/>
          </a:xfrm>
          <a:custGeom>
            <a:avLst/>
            <a:gdLst>
              <a:gd name="connsiteX0" fmla="*/ 4763 w 166688"/>
              <a:gd name="connsiteY0" fmla="*/ 28575 h 242887"/>
              <a:gd name="connsiteX1" fmla="*/ 0 w 166688"/>
              <a:gd name="connsiteY1" fmla="*/ 211931 h 242887"/>
              <a:gd name="connsiteX2" fmla="*/ 104775 w 166688"/>
              <a:gd name="connsiteY2" fmla="*/ 242887 h 242887"/>
              <a:gd name="connsiteX3" fmla="*/ 159544 w 166688"/>
              <a:gd name="connsiteY3" fmla="*/ 209550 h 242887"/>
              <a:gd name="connsiteX4" fmla="*/ 166688 w 166688"/>
              <a:gd name="connsiteY4" fmla="*/ 28575 h 242887"/>
              <a:gd name="connsiteX5" fmla="*/ 69057 w 166688"/>
              <a:gd name="connsiteY5" fmla="*/ 0 h 242887"/>
              <a:gd name="connsiteX6" fmla="*/ 4763 w 166688"/>
              <a:gd name="connsiteY6" fmla="*/ 28575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88" h="242887">
                <a:moveTo>
                  <a:pt x="4763" y="28575"/>
                </a:moveTo>
                <a:lnTo>
                  <a:pt x="0" y="211931"/>
                </a:lnTo>
                <a:lnTo>
                  <a:pt x="104775" y="242887"/>
                </a:lnTo>
                <a:lnTo>
                  <a:pt x="159544" y="209550"/>
                </a:lnTo>
                <a:lnTo>
                  <a:pt x="166688" y="28575"/>
                </a:lnTo>
                <a:lnTo>
                  <a:pt x="69057" y="0"/>
                </a:lnTo>
                <a:lnTo>
                  <a:pt x="4763" y="28575"/>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Shape 24">
            <a:extLst>
              <a:ext uri="{FF2B5EF4-FFF2-40B4-BE49-F238E27FC236}">
                <a16:creationId xmlns:a16="http://schemas.microsoft.com/office/drawing/2014/main" id="{7287BA15-9665-4D29-8D50-1F0EFAB82FD7}"/>
              </a:ext>
            </a:extLst>
          </p:cNvPr>
          <p:cNvSpPr/>
          <p:nvPr/>
        </p:nvSpPr>
        <p:spPr>
          <a:xfrm>
            <a:off x="9158288" y="2788439"/>
            <a:ext cx="173831" cy="147642"/>
          </a:xfrm>
          <a:custGeom>
            <a:avLst/>
            <a:gdLst>
              <a:gd name="connsiteX0" fmla="*/ 0 w 173831"/>
              <a:gd name="connsiteY0" fmla="*/ 78581 h 147637"/>
              <a:gd name="connsiteX1" fmla="*/ 71437 w 173831"/>
              <a:gd name="connsiteY1" fmla="*/ 0 h 147637"/>
              <a:gd name="connsiteX2" fmla="*/ 173831 w 173831"/>
              <a:gd name="connsiteY2" fmla="*/ 28575 h 147637"/>
              <a:gd name="connsiteX3" fmla="*/ 169068 w 173831"/>
              <a:gd name="connsiteY3" fmla="*/ 111919 h 147637"/>
              <a:gd name="connsiteX4" fmla="*/ 104775 w 173831"/>
              <a:gd name="connsiteY4" fmla="*/ 147637 h 147637"/>
              <a:gd name="connsiteX5" fmla="*/ 100012 w 173831"/>
              <a:gd name="connsiteY5" fmla="*/ 104775 h 147637"/>
              <a:gd name="connsiteX6" fmla="*/ 0 w 173831"/>
              <a:gd name="connsiteY6" fmla="*/ 78581 h 147637"/>
              <a:gd name="connsiteX0" fmla="*/ 0 w 173831"/>
              <a:gd name="connsiteY0" fmla="*/ 78581 h 147637"/>
              <a:gd name="connsiteX1" fmla="*/ 45243 w 173831"/>
              <a:gd name="connsiteY1" fmla="*/ 28575 h 147637"/>
              <a:gd name="connsiteX2" fmla="*/ 71437 w 173831"/>
              <a:gd name="connsiteY2" fmla="*/ 0 h 147637"/>
              <a:gd name="connsiteX3" fmla="*/ 173831 w 173831"/>
              <a:gd name="connsiteY3" fmla="*/ 28575 h 147637"/>
              <a:gd name="connsiteX4" fmla="*/ 169068 w 173831"/>
              <a:gd name="connsiteY4" fmla="*/ 111919 h 147637"/>
              <a:gd name="connsiteX5" fmla="*/ 104775 w 173831"/>
              <a:gd name="connsiteY5" fmla="*/ 147637 h 147637"/>
              <a:gd name="connsiteX6" fmla="*/ 100012 w 173831"/>
              <a:gd name="connsiteY6" fmla="*/ 104775 h 147637"/>
              <a:gd name="connsiteX7" fmla="*/ 0 w 173831"/>
              <a:gd name="connsiteY7" fmla="*/ 78581 h 147637"/>
              <a:gd name="connsiteX0" fmla="*/ 0 w 173831"/>
              <a:gd name="connsiteY0" fmla="*/ 78586 h 147642"/>
              <a:gd name="connsiteX1" fmla="*/ 4762 w 173831"/>
              <a:gd name="connsiteY1" fmla="*/ 30962 h 147642"/>
              <a:gd name="connsiteX2" fmla="*/ 71437 w 173831"/>
              <a:gd name="connsiteY2" fmla="*/ 5 h 147642"/>
              <a:gd name="connsiteX3" fmla="*/ 173831 w 173831"/>
              <a:gd name="connsiteY3" fmla="*/ 28580 h 147642"/>
              <a:gd name="connsiteX4" fmla="*/ 169068 w 173831"/>
              <a:gd name="connsiteY4" fmla="*/ 111924 h 147642"/>
              <a:gd name="connsiteX5" fmla="*/ 104775 w 173831"/>
              <a:gd name="connsiteY5" fmla="*/ 147642 h 147642"/>
              <a:gd name="connsiteX6" fmla="*/ 100012 w 173831"/>
              <a:gd name="connsiteY6" fmla="*/ 104780 h 147642"/>
              <a:gd name="connsiteX7" fmla="*/ 0 w 173831"/>
              <a:gd name="connsiteY7" fmla="*/ 78586 h 14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831" h="147642">
                <a:moveTo>
                  <a:pt x="0" y="78586"/>
                </a:moveTo>
                <a:lnTo>
                  <a:pt x="4762" y="30962"/>
                </a:lnTo>
                <a:cubicBezTo>
                  <a:pt x="26987" y="20643"/>
                  <a:pt x="43259" y="402"/>
                  <a:pt x="71437" y="5"/>
                </a:cubicBezTo>
                <a:cubicBezTo>
                  <a:pt x="99615" y="-392"/>
                  <a:pt x="139700" y="19055"/>
                  <a:pt x="173831" y="28580"/>
                </a:cubicBezTo>
                <a:lnTo>
                  <a:pt x="169068" y="111924"/>
                </a:lnTo>
                <a:lnTo>
                  <a:pt x="104775" y="147642"/>
                </a:lnTo>
                <a:lnTo>
                  <a:pt x="100012" y="104780"/>
                </a:lnTo>
                <a:lnTo>
                  <a:pt x="0" y="78586"/>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Shape 25">
            <a:extLst>
              <a:ext uri="{FF2B5EF4-FFF2-40B4-BE49-F238E27FC236}">
                <a16:creationId xmlns:a16="http://schemas.microsoft.com/office/drawing/2014/main" id="{770E76F2-5F58-4C2B-9856-D46E1335997C}"/>
              </a:ext>
            </a:extLst>
          </p:cNvPr>
          <p:cNvSpPr/>
          <p:nvPr/>
        </p:nvSpPr>
        <p:spPr>
          <a:xfrm>
            <a:off x="9637255" y="2540734"/>
            <a:ext cx="161924" cy="100077"/>
          </a:xfrm>
          <a:custGeom>
            <a:avLst/>
            <a:gdLst>
              <a:gd name="connsiteX0" fmla="*/ 0 w 173831"/>
              <a:gd name="connsiteY0" fmla="*/ 78581 h 147637"/>
              <a:gd name="connsiteX1" fmla="*/ 71437 w 173831"/>
              <a:gd name="connsiteY1" fmla="*/ 0 h 147637"/>
              <a:gd name="connsiteX2" fmla="*/ 173831 w 173831"/>
              <a:gd name="connsiteY2" fmla="*/ 28575 h 147637"/>
              <a:gd name="connsiteX3" fmla="*/ 169068 w 173831"/>
              <a:gd name="connsiteY3" fmla="*/ 111919 h 147637"/>
              <a:gd name="connsiteX4" fmla="*/ 104775 w 173831"/>
              <a:gd name="connsiteY4" fmla="*/ 147637 h 147637"/>
              <a:gd name="connsiteX5" fmla="*/ 100012 w 173831"/>
              <a:gd name="connsiteY5" fmla="*/ 104775 h 147637"/>
              <a:gd name="connsiteX6" fmla="*/ 0 w 173831"/>
              <a:gd name="connsiteY6" fmla="*/ 78581 h 147637"/>
              <a:gd name="connsiteX0" fmla="*/ 0 w 173831"/>
              <a:gd name="connsiteY0" fmla="*/ 78581 h 147637"/>
              <a:gd name="connsiteX1" fmla="*/ 45243 w 173831"/>
              <a:gd name="connsiteY1" fmla="*/ 28575 h 147637"/>
              <a:gd name="connsiteX2" fmla="*/ 71437 w 173831"/>
              <a:gd name="connsiteY2" fmla="*/ 0 h 147637"/>
              <a:gd name="connsiteX3" fmla="*/ 173831 w 173831"/>
              <a:gd name="connsiteY3" fmla="*/ 28575 h 147637"/>
              <a:gd name="connsiteX4" fmla="*/ 169068 w 173831"/>
              <a:gd name="connsiteY4" fmla="*/ 111919 h 147637"/>
              <a:gd name="connsiteX5" fmla="*/ 104775 w 173831"/>
              <a:gd name="connsiteY5" fmla="*/ 147637 h 147637"/>
              <a:gd name="connsiteX6" fmla="*/ 100012 w 173831"/>
              <a:gd name="connsiteY6" fmla="*/ 104775 h 147637"/>
              <a:gd name="connsiteX7" fmla="*/ 0 w 173831"/>
              <a:gd name="connsiteY7" fmla="*/ 78581 h 147637"/>
              <a:gd name="connsiteX0" fmla="*/ 0 w 173831"/>
              <a:gd name="connsiteY0" fmla="*/ 78586 h 147642"/>
              <a:gd name="connsiteX1" fmla="*/ 4762 w 173831"/>
              <a:gd name="connsiteY1" fmla="*/ 30962 h 147642"/>
              <a:gd name="connsiteX2" fmla="*/ 71437 w 173831"/>
              <a:gd name="connsiteY2" fmla="*/ 5 h 147642"/>
              <a:gd name="connsiteX3" fmla="*/ 173831 w 173831"/>
              <a:gd name="connsiteY3" fmla="*/ 28580 h 147642"/>
              <a:gd name="connsiteX4" fmla="*/ 169068 w 173831"/>
              <a:gd name="connsiteY4" fmla="*/ 111924 h 147642"/>
              <a:gd name="connsiteX5" fmla="*/ 104775 w 173831"/>
              <a:gd name="connsiteY5" fmla="*/ 147642 h 147642"/>
              <a:gd name="connsiteX6" fmla="*/ 100012 w 173831"/>
              <a:gd name="connsiteY6" fmla="*/ 104780 h 147642"/>
              <a:gd name="connsiteX7" fmla="*/ 0 w 173831"/>
              <a:gd name="connsiteY7" fmla="*/ 78586 h 147642"/>
              <a:gd name="connsiteX0" fmla="*/ 0 w 173831"/>
              <a:gd name="connsiteY0" fmla="*/ 66690 h 135746"/>
              <a:gd name="connsiteX1" fmla="*/ 4762 w 173831"/>
              <a:gd name="connsiteY1" fmla="*/ 19066 h 135746"/>
              <a:gd name="connsiteX2" fmla="*/ 69056 w 173831"/>
              <a:gd name="connsiteY2" fmla="*/ 15 h 135746"/>
              <a:gd name="connsiteX3" fmla="*/ 173831 w 173831"/>
              <a:gd name="connsiteY3" fmla="*/ 16684 h 135746"/>
              <a:gd name="connsiteX4" fmla="*/ 169068 w 173831"/>
              <a:gd name="connsiteY4" fmla="*/ 100028 h 135746"/>
              <a:gd name="connsiteX5" fmla="*/ 104775 w 173831"/>
              <a:gd name="connsiteY5" fmla="*/ 135746 h 135746"/>
              <a:gd name="connsiteX6" fmla="*/ 100012 w 173831"/>
              <a:gd name="connsiteY6" fmla="*/ 92884 h 135746"/>
              <a:gd name="connsiteX7" fmla="*/ 0 w 173831"/>
              <a:gd name="connsiteY7" fmla="*/ 66690 h 135746"/>
              <a:gd name="connsiteX0" fmla="*/ 0 w 169068"/>
              <a:gd name="connsiteY0" fmla="*/ 66721 h 135777"/>
              <a:gd name="connsiteX1" fmla="*/ 4762 w 169068"/>
              <a:gd name="connsiteY1" fmla="*/ 19097 h 135777"/>
              <a:gd name="connsiteX2" fmla="*/ 69056 w 169068"/>
              <a:gd name="connsiteY2" fmla="*/ 46 h 135777"/>
              <a:gd name="connsiteX3" fmla="*/ 157162 w 169068"/>
              <a:gd name="connsiteY3" fmla="*/ 23858 h 135777"/>
              <a:gd name="connsiteX4" fmla="*/ 169068 w 169068"/>
              <a:gd name="connsiteY4" fmla="*/ 100059 h 135777"/>
              <a:gd name="connsiteX5" fmla="*/ 104775 w 169068"/>
              <a:gd name="connsiteY5" fmla="*/ 135777 h 135777"/>
              <a:gd name="connsiteX6" fmla="*/ 100012 w 169068"/>
              <a:gd name="connsiteY6" fmla="*/ 92915 h 135777"/>
              <a:gd name="connsiteX7" fmla="*/ 0 w 169068"/>
              <a:gd name="connsiteY7" fmla="*/ 66721 h 135777"/>
              <a:gd name="connsiteX0" fmla="*/ 0 w 161924"/>
              <a:gd name="connsiteY0" fmla="*/ 66721 h 135777"/>
              <a:gd name="connsiteX1" fmla="*/ 4762 w 161924"/>
              <a:gd name="connsiteY1" fmla="*/ 19097 h 135777"/>
              <a:gd name="connsiteX2" fmla="*/ 69056 w 161924"/>
              <a:gd name="connsiteY2" fmla="*/ 46 h 135777"/>
              <a:gd name="connsiteX3" fmla="*/ 157162 w 161924"/>
              <a:gd name="connsiteY3" fmla="*/ 23858 h 135777"/>
              <a:gd name="connsiteX4" fmla="*/ 161924 w 161924"/>
              <a:gd name="connsiteY4" fmla="*/ 73865 h 135777"/>
              <a:gd name="connsiteX5" fmla="*/ 104775 w 161924"/>
              <a:gd name="connsiteY5" fmla="*/ 135777 h 135777"/>
              <a:gd name="connsiteX6" fmla="*/ 100012 w 161924"/>
              <a:gd name="connsiteY6" fmla="*/ 92915 h 135777"/>
              <a:gd name="connsiteX7" fmla="*/ 0 w 161924"/>
              <a:gd name="connsiteY7" fmla="*/ 66721 h 135777"/>
              <a:gd name="connsiteX0" fmla="*/ 0 w 161924"/>
              <a:gd name="connsiteY0" fmla="*/ 66721 h 100059"/>
              <a:gd name="connsiteX1" fmla="*/ 4762 w 161924"/>
              <a:gd name="connsiteY1" fmla="*/ 19097 h 100059"/>
              <a:gd name="connsiteX2" fmla="*/ 69056 w 161924"/>
              <a:gd name="connsiteY2" fmla="*/ 46 h 100059"/>
              <a:gd name="connsiteX3" fmla="*/ 157162 w 161924"/>
              <a:gd name="connsiteY3" fmla="*/ 23858 h 100059"/>
              <a:gd name="connsiteX4" fmla="*/ 161924 w 161924"/>
              <a:gd name="connsiteY4" fmla="*/ 73865 h 100059"/>
              <a:gd name="connsiteX5" fmla="*/ 97632 w 161924"/>
              <a:gd name="connsiteY5" fmla="*/ 100059 h 100059"/>
              <a:gd name="connsiteX6" fmla="*/ 100012 w 161924"/>
              <a:gd name="connsiteY6" fmla="*/ 92915 h 100059"/>
              <a:gd name="connsiteX7" fmla="*/ 0 w 161924"/>
              <a:gd name="connsiteY7" fmla="*/ 66721 h 100059"/>
              <a:gd name="connsiteX0" fmla="*/ 0 w 161924"/>
              <a:gd name="connsiteY0" fmla="*/ 66739 h 100077"/>
              <a:gd name="connsiteX1" fmla="*/ 4762 w 161924"/>
              <a:gd name="connsiteY1" fmla="*/ 31021 h 100077"/>
              <a:gd name="connsiteX2" fmla="*/ 69056 w 161924"/>
              <a:gd name="connsiteY2" fmla="*/ 64 h 100077"/>
              <a:gd name="connsiteX3" fmla="*/ 157162 w 161924"/>
              <a:gd name="connsiteY3" fmla="*/ 23876 h 100077"/>
              <a:gd name="connsiteX4" fmla="*/ 161924 w 161924"/>
              <a:gd name="connsiteY4" fmla="*/ 73883 h 100077"/>
              <a:gd name="connsiteX5" fmla="*/ 97632 w 161924"/>
              <a:gd name="connsiteY5" fmla="*/ 100077 h 100077"/>
              <a:gd name="connsiteX6" fmla="*/ 100012 w 161924"/>
              <a:gd name="connsiteY6" fmla="*/ 92933 h 100077"/>
              <a:gd name="connsiteX7" fmla="*/ 0 w 161924"/>
              <a:gd name="connsiteY7" fmla="*/ 66739 h 10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4" h="100077">
                <a:moveTo>
                  <a:pt x="0" y="66739"/>
                </a:moveTo>
                <a:lnTo>
                  <a:pt x="4762" y="31021"/>
                </a:lnTo>
                <a:cubicBezTo>
                  <a:pt x="26987" y="20702"/>
                  <a:pt x="43656" y="1255"/>
                  <a:pt x="69056" y="64"/>
                </a:cubicBezTo>
                <a:cubicBezTo>
                  <a:pt x="94456" y="-1127"/>
                  <a:pt x="123031" y="14351"/>
                  <a:pt x="157162" y="23876"/>
                </a:cubicBezTo>
                <a:lnTo>
                  <a:pt x="161924" y="73883"/>
                </a:lnTo>
                <a:lnTo>
                  <a:pt x="97632" y="100077"/>
                </a:lnTo>
                <a:lnTo>
                  <a:pt x="100012" y="92933"/>
                </a:lnTo>
                <a:lnTo>
                  <a:pt x="0" y="66739"/>
                </a:lnTo>
                <a:close/>
              </a:path>
            </a:pathLst>
          </a:custGeom>
          <a:solidFill>
            <a:srgbClr val="A8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a:extLst>
              <a:ext uri="{FF2B5EF4-FFF2-40B4-BE49-F238E27FC236}">
                <a16:creationId xmlns:a16="http://schemas.microsoft.com/office/drawing/2014/main" id="{C2BB3045-C3C5-4BEF-9AA2-F1F523502C9A}"/>
              </a:ext>
            </a:extLst>
          </p:cNvPr>
          <p:cNvSpPr txBox="1"/>
          <p:nvPr/>
        </p:nvSpPr>
        <p:spPr>
          <a:xfrm>
            <a:off x="7467600" y="6400800"/>
            <a:ext cx="4724400" cy="307777"/>
          </a:xfrm>
          <a:prstGeom prst="rect">
            <a:avLst/>
          </a:prstGeom>
          <a:noFill/>
        </p:spPr>
        <p:txBody>
          <a:bodyPr wrap="square" rtlCol="0">
            <a:spAutoFit/>
          </a:bodyPr>
          <a:lstStyle/>
          <a:p>
            <a:pPr algn="r"/>
            <a:r>
              <a:rPr lang="en-US" sz="1400" dirty="0"/>
              <a:t>* Graphics represent preliminary results</a:t>
            </a:r>
          </a:p>
        </p:txBody>
      </p:sp>
      <p:sp>
        <p:nvSpPr>
          <p:cNvPr id="21" name="Title 1">
            <a:extLst>
              <a:ext uri="{FF2B5EF4-FFF2-40B4-BE49-F238E27FC236}">
                <a16:creationId xmlns:a16="http://schemas.microsoft.com/office/drawing/2014/main" id="{04E4455B-9DBA-4EE2-8E8A-4984A8300F78}"/>
              </a:ext>
            </a:extLst>
          </p:cNvPr>
          <p:cNvSpPr txBox="1">
            <a:spLocks/>
          </p:cNvSpPr>
          <p:nvPr/>
        </p:nvSpPr>
        <p:spPr bwMode="auto">
          <a:xfrm>
            <a:off x="-7394" y="594646"/>
            <a:ext cx="6338887" cy="1371600"/>
          </a:xfrm>
          <a:prstGeom prst="rect">
            <a:avLst/>
          </a:prstGeom>
          <a:noFill/>
          <a:ln>
            <a:noFill/>
          </a:ln>
          <a:extLst/>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r>
              <a:rPr lang="en-US" dirty="0"/>
              <a:t>Deficits/ </a:t>
            </a:r>
          </a:p>
          <a:p>
            <a:r>
              <a:rPr lang="en-US" sz="4400" dirty="0"/>
              <a:t>&lt; level of service</a:t>
            </a:r>
          </a:p>
        </p:txBody>
      </p:sp>
      <p:sp>
        <p:nvSpPr>
          <p:cNvPr id="30" name="Freeform: Shape 29">
            <a:extLst>
              <a:ext uri="{FF2B5EF4-FFF2-40B4-BE49-F238E27FC236}">
                <a16:creationId xmlns:a16="http://schemas.microsoft.com/office/drawing/2014/main" id="{8D77D18E-1855-4E80-82EF-3288E69365E7}"/>
              </a:ext>
            </a:extLst>
          </p:cNvPr>
          <p:cNvSpPr/>
          <p:nvPr/>
        </p:nvSpPr>
        <p:spPr>
          <a:xfrm>
            <a:off x="5334000" y="16749"/>
            <a:ext cx="6848979" cy="6848978"/>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0" h="2460640">
                <a:moveTo>
                  <a:pt x="668334" y="1047971"/>
                </a:moveTo>
                <a:lnTo>
                  <a:pt x="2348096" y="1393597"/>
                </a:lnTo>
                <a:lnTo>
                  <a:pt x="3923162" y="807684"/>
                </a:lnTo>
                <a:lnTo>
                  <a:pt x="2354993" y="597529"/>
                </a:lnTo>
                <a:lnTo>
                  <a:pt x="668334" y="1047971"/>
                </a:lnTo>
                <a:close/>
                <a:moveTo>
                  <a:pt x="0" y="0"/>
                </a:moveTo>
                <a:lnTo>
                  <a:pt x="4267200" y="0"/>
                </a:lnTo>
                <a:lnTo>
                  <a:pt x="4267200" y="2460640"/>
                </a:lnTo>
                <a:lnTo>
                  <a:pt x="0" y="2460640"/>
                </a:lnTo>
                <a:lnTo>
                  <a:pt x="0" y="0"/>
                </a:ln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Shape 5">
            <a:extLst>
              <a:ext uri="{FF2B5EF4-FFF2-40B4-BE49-F238E27FC236}">
                <a16:creationId xmlns:a16="http://schemas.microsoft.com/office/drawing/2014/main" id="{A33B7D8B-A457-4BD5-AF93-9F06855CC8C4}"/>
              </a:ext>
            </a:extLst>
          </p:cNvPr>
          <p:cNvSpPr/>
          <p:nvPr/>
        </p:nvSpPr>
        <p:spPr>
          <a:xfrm>
            <a:off x="6392985" y="1649046"/>
            <a:ext cx="5244123" cy="2219569"/>
          </a:xfrm>
          <a:custGeom>
            <a:avLst/>
            <a:gdLst>
              <a:gd name="connsiteX0" fmla="*/ 0 w 5244123"/>
              <a:gd name="connsiteY0" fmla="*/ 1273908 h 2219569"/>
              <a:gd name="connsiteX1" fmla="*/ 2704123 w 5244123"/>
              <a:gd name="connsiteY1" fmla="*/ 2219569 h 2219569"/>
              <a:gd name="connsiteX2" fmla="*/ 5244123 w 5244123"/>
              <a:gd name="connsiteY2" fmla="*/ 601785 h 2219569"/>
              <a:gd name="connsiteX3" fmla="*/ 2704123 w 5244123"/>
              <a:gd name="connsiteY3" fmla="*/ 0 h 2219569"/>
              <a:gd name="connsiteX4" fmla="*/ 0 w 5244123"/>
              <a:gd name="connsiteY4" fmla="*/ 1273908 h 221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123" h="2219569">
                <a:moveTo>
                  <a:pt x="0" y="1273908"/>
                </a:moveTo>
                <a:lnTo>
                  <a:pt x="2704123" y="2219569"/>
                </a:lnTo>
                <a:lnTo>
                  <a:pt x="5244123" y="601785"/>
                </a:lnTo>
                <a:lnTo>
                  <a:pt x="2704123" y="0"/>
                </a:lnTo>
                <a:lnTo>
                  <a:pt x="0" y="1273908"/>
                </a:lnTo>
                <a:close/>
              </a:path>
            </a:pathLst>
          </a:custGeom>
          <a:no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169389C4-F2AA-4470-BF84-1E5F12049B4B}"/>
              </a:ext>
            </a:extLst>
          </p:cNvPr>
          <p:cNvGrpSpPr/>
          <p:nvPr/>
        </p:nvGrpSpPr>
        <p:grpSpPr>
          <a:xfrm>
            <a:off x="338758" y="3810000"/>
            <a:ext cx="4215951" cy="1246707"/>
            <a:chOff x="339865" y="2220731"/>
            <a:chExt cx="4215951" cy="1246707"/>
          </a:xfrm>
        </p:grpSpPr>
        <p:sp>
          <p:nvSpPr>
            <p:cNvPr id="34" name="Rectangle 33">
              <a:extLst>
                <a:ext uri="{FF2B5EF4-FFF2-40B4-BE49-F238E27FC236}">
                  <a16:creationId xmlns:a16="http://schemas.microsoft.com/office/drawing/2014/main" id="{CBE26C80-ECFA-46D9-B112-0A181C75879E}"/>
                </a:ext>
              </a:extLst>
            </p:cNvPr>
            <p:cNvSpPr/>
            <p:nvPr/>
          </p:nvSpPr>
          <p:spPr>
            <a:xfrm>
              <a:off x="339865" y="3384238"/>
              <a:ext cx="4215951" cy="76378"/>
            </a:xfrm>
            <a:prstGeom prst="rect">
              <a:avLst/>
            </a:prstGeom>
            <a:solidFill>
              <a:srgbClr val="FEEBC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21">
              <a:extLst>
                <a:ext uri="{FF2B5EF4-FFF2-40B4-BE49-F238E27FC236}">
                  <a16:creationId xmlns:a16="http://schemas.microsoft.com/office/drawing/2014/main" id="{6C16888E-AE61-4210-934D-CFFD2934ABC8}"/>
                </a:ext>
              </a:extLst>
            </p:cNvPr>
            <p:cNvSpPr/>
            <p:nvPr/>
          </p:nvSpPr>
          <p:spPr>
            <a:xfrm>
              <a:off x="2613180" y="3253360"/>
              <a:ext cx="544798" cy="214078"/>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04" h="137399">
                  <a:moveTo>
                    <a:pt x="3763" y="2382"/>
                  </a:moveTo>
                  <a:lnTo>
                    <a:pt x="602304" y="0"/>
                  </a:lnTo>
                  <a:lnTo>
                    <a:pt x="602304" y="137399"/>
                  </a:lnTo>
                  <a:lnTo>
                    <a:pt x="191" y="133827"/>
                  </a:lnTo>
                  <a:cubicBezTo>
                    <a:pt x="-1000" y="134463"/>
                    <a:pt x="3763" y="13653"/>
                    <a:pt x="3763" y="2382"/>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21">
              <a:extLst>
                <a:ext uri="{FF2B5EF4-FFF2-40B4-BE49-F238E27FC236}">
                  <a16:creationId xmlns:a16="http://schemas.microsoft.com/office/drawing/2014/main" id="{986FF9F4-9E94-4E17-8BA7-AA9BA5E77188}"/>
                </a:ext>
              </a:extLst>
            </p:cNvPr>
            <p:cNvSpPr/>
            <p:nvPr/>
          </p:nvSpPr>
          <p:spPr>
            <a:xfrm>
              <a:off x="3158146" y="3124200"/>
              <a:ext cx="599071" cy="340466"/>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530 w 599071"/>
                <a:gd name="connsiteY0" fmla="*/ 2382 h 137399"/>
                <a:gd name="connsiteX1" fmla="*/ 599071 w 599071"/>
                <a:gd name="connsiteY1" fmla="*/ 0 h 137399"/>
                <a:gd name="connsiteX2" fmla="*/ 599071 w 599071"/>
                <a:gd name="connsiteY2" fmla="*/ 137399 h 137399"/>
                <a:gd name="connsiteX3" fmla="*/ 530 w 599071"/>
                <a:gd name="connsiteY3" fmla="*/ 136399 h 137399"/>
                <a:gd name="connsiteX4" fmla="*/ 530 w 599071"/>
                <a:gd name="connsiteY4" fmla="*/ 2382 h 137399"/>
                <a:gd name="connsiteX0" fmla="*/ 530 w 599071"/>
                <a:gd name="connsiteY0" fmla="*/ 2382 h 136401"/>
                <a:gd name="connsiteX1" fmla="*/ 599071 w 599071"/>
                <a:gd name="connsiteY1" fmla="*/ 0 h 136401"/>
                <a:gd name="connsiteX2" fmla="*/ 597881 w 599071"/>
                <a:gd name="connsiteY2" fmla="*/ 135684 h 136401"/>
                <a:gd name="connsiteX3" fmla="*/ 530 w 599071"/>
                <a:gd name="connsiteY3" fmla="*/ 136399 h 136401"/>
                <a:gd name="connsiteX4" fmla="*/ 530 w 599071"/>
                <a:gd name="connsiteY4" fmla="*/ 2382 h 13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71" h="136401">
                  <a:moveTo>
                    <a:pt x="530" y="2382"/>
                  </a:moveTo>
                  <a:lnTo>
                    <a:pt x="599071" y="0"/>
                  </a:lnTo>
                  <a:cubicBezTo>
                    <a:pt x="598674" y="45228"/>
                    <a:pt x="598278" y="90456"/>
                    <a:pt x="597881" y="135684"/>
                  </a:cubicBezTo>
                  <a:lnTo>
                    <a:pt x="530" y="136399"/>
                  </a:lnTo>
                  <a:cubicBezTo>
                    <a:pt x="-661" y="137035"/>
                    <a:pt x="530" y="13653"/>
                    <a:pt x="530" y="2382"/>
                  </a:cubicBezTo>
                  <a:close/>
                </a:path>
              </a:pathLst>
            </a:custGeom>
            <a:solidFill>
              <a:srgbClr val="D54232"/>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60705A7E-3E8E-4704-A783-12511C9F6484}"/>
                </a:ext>
              </a:extLst>
            </p:cNvPr>
            <p:cNvSpPr/>
            <p:nvPr/>
          </p:nvSpPr>
          <p:spPr>
            <a:xfrm>
              <a:off x="1771651" y="2220731"/>
              <a:ext cx="438149" cy="1239885"/>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0F32A0E2-9338-487E-8044-ECF75AB7D5BC}"/>
                </a:ext>
              </a:extLst>
            </p:cNvPr>
            <p:cNvSpPr/>
            <p:nvPr/>
          </p:nvSpPr>
          <p:spPr>
            <a:xfrm>
              <a:off x="2209800" y="2296931"/>
              <a:ext cx="426243" cy="1163685"/>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17A15B92-785D-4803-AA7E-A22B13B04B59}"/>
                </a:ext>
              </a:extLst>
            </p:cNvPr>
            <p:cNvSpPr/>
            <p:nvPr/>
          </p:nvSpPr>
          <p:spPr>
            <a:xfrm>
              <a:off x="763347" y="2694543"/>
              <a:ext cx="570166" cy="766074"/>
            </a:xfrm>
            <a:prstGeom prst="rect">
              <a:avLst/>
            </a:prstGeom>
            <a:solidFill>
              <a:srgbClr val="A50F15"/>
            </a:solidFill>
            <a:ln w="317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21">
              <a:extLst>
                <a:ext uri="{FF2B5EF4-FFF2-40B4-BE49-F238E27FC236}">
                  <a16:creationId xmlns:a16="http://schemas.microsoft.com/office/drawing/2014/main" id="{A70B838B-2E56-4CE3-AABD-5DB262A7CD4B}"/>
                </a:ext>
              </a:extLst>
            </p:cNvPr>
            <p:cNvSpPr/>
            <p:nvPr/>
          </p:nvSpPr>
          <p:spPr>
            <a:xfrm>
              <a:off x="1329510" y="3255792"/>
              <a:ext cx="447667" cy="205312"/>
            </a:xfrm>
            <a:custGeom>
              <a:avLst/>
              <a:gdLst>
                <a:gd name="connsiteX0" fmla="*/ 0 w 573538"/>
                <a:gd name="connsiteY0" fmla="*/ 0 h 240983"/>
                <a:gd name="connsiteX1" fmla="*/ 573538 w 573538"/>
                <a:gd name="connsiteY1" fmla="*/ 0 h 240983"/>
                <a:gd name="connsiteX2" fmla="*/ 573538 w 573538"/>
                <a:gd name="connsiteY2" fmla="*/ 240983 h 240983"/>
                <a:gd name="connsiteX3" fmla="*/ 0 w 573538"/>
                <a:gd name="connsiteY3" fmla="*/ 240983 h 240983"/>
                <a:gd name="connsiteX4" fmla="*/ 0 w 573538"/>
                <a:gd name="connsiteY4" fmla="*/ 0 h 240983"/>
                <a:gd name="connsiteX0" fmla="*/ 0 w 608066"/>
                <a:gd name="connsiteY0" fmla="*/ 0 h 244555"/>
                <a:gd name="connsiteX1" fmla="*/ 573538 w 608066"/>
                <a:gd name="connsiteY1" fmla="*/ 0 h 244555"/>
                <a:gd name="connsiteX2" fmla="*/ 608066 w 608066"/>
                <a:gd name="connsiteY2" fmla="*/ 244555 h 244555"/>
                <a:gd name="connsiteX3" fmla="*/ 0 w 608066"/>
                <a:gd name="connsiteY3" fmla="*/ 240983 h 244555"/>
                <a:gd name="connsiteX4" fmla="*/ 0 w 608066"/>
                <a:gd name="connsiteY4" fmla="*/ 0 h 244555"/>
                <a:gd name="connsiteX0" fmla="*/ 0 w 608066"/>
                <a:gd name="connsiteY0" fmla="*/ 0 h 244555"/>
                <a:gd name="connsiteX1" fmla="*/ 608066 w 608066"/>
                <a:gd name="connsiteY1" fmla="*/ 107156 h 244555"/>
                <a:gd name="connsiteX2" fmla="*/ 608066 w 608066"/>
                <a:gd name="connsiteY2" fmla="*/ 244555 h 244555"/>
                <a:gd name="connsiteX3" fmla="*/ 0 w 608066"/>
                <a:gd name="connsiteY3" fmla="*/ 240983 h 244555"/>
                <a:gd name="connsiteX4" fmla="*/ 0 w 608066"/>
                <a:gd name="connsiteY4" fmla="*/ 0 h 244555"/>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28575 w 608066"/>
                <a:gd name="connsiteY0" fmla="*/ 42863 h 137399"/>
                <a:gd name="connsiteX1" fmla="*/ 608066 w 608066"/>
                <a:gd name="connsiteY1" fmla="*/ 0 h 137399"/>
                <a:gd name="connsiteX2" fmla="*/ 608066 w 608066"/>
                <a:gd name="connsiteY2" fmla="*/ 137399 h 137399"/>
                <a:gd name="connsiteX3" fmla="*/ 0 w 608066"/>
                <a:gd name="connsiteY3" fmla="*/ 133827 h 137399"/>
                <a:gd name="connsiteX4" fmla="*/ 28575 w 608066"/>
                <a:gd name="connsiteY4" fmla="*/ 42863 h 137399"/>
                <a:gd name="connsiteX0" fmla="*/ 9525 w 608066"/>
                <a:gd name="connsiteY0" fmla="*/ 2382 h 137399"/>
                <a:gd name="connsiteX1" fmla="*/ 608066 w 608066"/>
                <a:gd name="connsiteY1" fmla="*/ 0 h 137399"/>
                <a:gd name="connsiteX2" fmla="*/ 608066 w 608066"/>
                <a:gd name="connsiteY2" fmla="*/ 137399 h 137399"/>
                <a:gd name="connsiteX3" fmla="*/ 0 w 608066"/>
                <a:gd name="connsiteY3" fmla="*/ 133827 h 137399"/>
                <a:gd name="connsiteX4" fmla="*/ 9525 w 608066"/>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381 w 598541"/>
                <a:gd name="connsiteY3" fmla="*/ 132636 h 137399"/>
                <a:gd name="connsiteX4" fmla="*/ 0 w 598541"/>
                <a:gd name="connsiteY4" fmla="*/ 2382 h 137399"/>
                <a:gd name="connsiteX0" fmla="*/ 2059 w 600600"/>
                <a:gd name="connsiteY0" fmla="*/ 2382 h 137399"/>
                <a:gd name="connsiteX1" fmla="*/ 600600 w 600600"/>
                <a:gd name="connsiteY1" fmla="*/ 0 h 137399"/>
                <a:gd name="connsiteX2" fmla="*/ 600600 w 600600"/>
                <a:gd name="connsiteY2" fmla="*/ 137399 h 137399"/>
                <a:gd name="connsiteX3" fmla="*/ 4440 w 600600"/>
                <a:gd name="connsiteY3" fmla="*/ 132636 h 137399"/>
                <a:gd name="connsiteX4" fmla="*/ 2059 w 600600"/>
                <a:gd name="connsiteY4" fmla="*/ 2382 h 137399"/>
                <a:gd name="connsiteX0" fmla="*/ 5554 w 604095"/>
                <a:gd name="connsiteY0" fmla="*/ 2382 h 137399"/>
                <a:gd name="connsiteX1" fmla="*/ 604095 w 604095"/>
                <a:gd name="connsiteY1" fmla="*/ 0 h 137399"/>
                <a:gd name="connsiteX2" fmla="*/ 604095 w 604095"/>
                <a:gd name="connsiteY2" fmla="*/ 137399 h 137399"/>
                <a:gd name="connsiteX3" fmla="*/ 3173 w 604095"/>
                <a:gd name="connsiteY3" fmla="*/ 130255 h 137399"/>
                <a:gd name="connsiteX4" fmla="*/ 5554 w 604095"/>
                <a:gd name="connsiteY4" fmla="*/ 2382 h 137399"/>
                <a:gd name="connsiteX0" fmla="*/ 2625 w 601166"/>
                <a:gd name="connsiteY0" fmla="*/ 2382 h 137399"/>
                <a:gd name="connsiteX1" fmla="*/ 601166 w 601166"/>
                <a:gd name="connsiteY1" fmla="*/ 0 h 137399"/>
                <a:gd name="connsiteX2" fmla="*/ 601166 w 601166"/>
                <a:gd name="connsiteY2" fmla="*/ 137399 h 137399"/>
                <a:gd name="connsiteX3" fmla="*/ 244 w 601166"/>
                <a:gd name="connsiteY3" fmla="*/ 130255 h 137399"/>
                <a:gd name="connsiteX4" fmla="*/ 2625 w 601166"/>
                <a:gd name="connsiteY4" fmla="*/ 2382 h 137399"/>
                <a:gd name="connsiteX0" fmla="*/ 3763 w 602304"/>
                <a:gd name="connsiteY0" fmla="*/ 2382 h 137399"/>
                <a:gd name="connsiteX1" fmla="*/ 602304 w 602304"/>
                <a:gd name="connsiteY1" fmla="*/ 0 h 137399"/>
                <a:gd name="connsiteX2" fmla="*/ 602304 w 602304"/>
                <a:gd name="connsiteY2" fmla="*/ 137399 h 137399"/>
                <a:gd name="connsiteX3" fmla="*/ 191 w 602304"/>
                <a:gd name="connsiteY3" fmla="*/ 133827 h 137399"/>
                <a:gd name="connsiteX4" fmla="*/ 3763 w 602304"/>
                <a:gd name="connsiteY4" fmla="*/ 2382 h 137399"/>
                <a:gd name="connsiteX0" fmla="*/ 0 w 598541"/>
                <a:gd name="connsiteY0" fmla="*/ 2382 h 137399"/>
                <a:gd name="connsiteX1" fmla="*/ 598541 w 598541"/>
                <a:gd name="connsiteY1" fmla="*/ 0 h 137399"/>
                <a:gd name="connsiteX2" fmla="*/ 598541 w 598541"/>
                <a:gd name="connsiteY2" fmla="*/ 137399 h 137399"/>
                <a:gd name="connsiteX3" fmla="*/ 29765 w 598541"/>
                <a:gd name="connsiteY3" fmla="*/ 133827 h 137399"/>
                <a:gd name="connsiteX4" fmla="*/ 0 w 598541"/>
                <a:gd name="connsiteY4" fmla="*/ 2382 h 137399"/>
                <a:gd name="connsiteX0" fmla="*/ 1525 w 569110"/>
                <a:gd name="connsiteY0" fmla="*/ 1599 h 137399"/>
                <a:gd name="connsiteX1" fmla="*/ 569110 w 569110"/>
                <a:gd name="connsiteY1" fmla="*/ 0 h 137399"/>
                <a:gd name="connsiteX2" fmla="*/ 569110 w 569110"/>
                <a:gd name="connsiteY2" fmla="*/ 137399 h 137399"/>
                <a:gd name="connsiteX3" fmla="*/ 334 w 569110"/>
                <a:gd name="connsiteY3" fmla="*/ 133827 h 137399"/>
                <a:gd name="connsiteX4" fmla="*/ 1525 w 569110"/>
                <a:gd name="connsiteY4" fmla="*/ 1599 h 137399"/>
                <a:gd name="connsiteX0" fmla="*/ 1525 w 569110"/>
                <a:gd name="connsiteY0" fmla="*/ 0 h 135800"/>
                <a:gd name="connsiteX1" fmla="*/ 447667 w 569110"/>
                <a:gd name="connsiteY1" fmla="*/ 750 h 135800"/>
                <a:gd name="connsiteX2" fmla="*/ 569110 w 569110"/>
                <a:gd name="connsiteY2" fmla="*/ 135800 h 135800"/>
                <a:gd name="connsiteX3" fmla="*/ 334 w 569110"/>
                <a:gd name="connsiteY3" fmla="*/ 132228 h 135800"/>
                <a:gd name="connsiteX4" fmla="*/ 1525 w 569110"/>
                <a:gd name="connsiteY4" fmla="*/ 0 h 135800"/>
                <a:gd name="connsiteX0" fmla="*/ 1525 w 447667"/>
                <a:gd name="connsiteY0" fmla="*/ 0 h 135017"/>
                <a:gd name="connsiteX1" fmla="*/ 447667 w 447667"/>
                <a:gd name="connsiteY1" fmla="*/ 750 h 135017"/>
                <a:gd name="connsiteX2" fmla="*/ 441713 w 447667"/>
                <a:gd name="connsiteY2" fmla="*/ 135017 h 135017"/>
                <a:gd name="connsiteX3" fmla="*/ 334 w 447667"/>
                <a:gd name="connsiteY3" fmla="*/ 132228 h 135017"/>
                <a:gd name="connsiteX4" fmla="*/ 1525 w 447667"/>
                <a:gd name="connsiteY4" fmla="*/ 0 h 13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67" h="135017">
                  <a:moveTo>
                    <a:pt x="1525" y="0"/>
                  </a:moveTo>
                  <a:lnTo>
                    <a:pt x="447667" y="750"/>
                  </a:lnTo>
                  <a:lnTo>
                    <a:pt x="441713" y="135017"/>
                  </a:lnTo>
                  <a:lnTo>
                    <a:pt x="334" y="132228"/>
                  </a:lnTo>
                  <a:cubicBezTo>
                    <a:pt x="-857" y="132864"/>
                    <a:pt x="1525" y="11271"/>
                    <a:pt x="1525" y="0"/>
                  </a:cubicBezTo>
                  <a:close/>
                </a:path>
              </a:pathLst>
            </a:custGeom>
            <a:solidFill>
              <a:srgbClr val="FFA77F"/>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Shape 40">
              <a:extLst>
                <a:ext uri="{FF2B5EF4-FFF2-40B4-BE49-F238E27FC236}">
                  <a16:creationId xmlns:a16="http://schemas.microsoft.com/office/drawing/2014/main" id="{0D86B3CC-761D-4F33-A38A-89C99C92E401}"/>
                </a:ext>
              </a:extLst>
            </p:cNvPr>
            <p:cNvSpPr/>
            <p:nvPr/>
          </p:nvSpPr>
          <p:spPr>
            <a:xfrm>
              <a:off x="339865" y="2832212"/>
              <a:ext cx="4215951" cy="558351"/>
            </a:xfrm>
            <a:custGeom>
              <a:avLst/>
              <a:gdLst>
                <a:gd name="connsiteX0" fmla="*/ 0 w 4215951"/>
                <a:gd name="connsiteY0" fmla="*/ 550259 h 558351"/>
                <a:gd name="connsiteX1" fmla="*/ 436970 w 4215951"/>
                <a:gd name="connsiteY1" fmla="*/ 550259 h 558351"/>
                <a:gd name="connsiteX2" fmla="*/ 436970 w 4215951"/>
                <a:gd name="connsiteY2" fmla="*/ 331774 h 558351"/>
                <a:gd name="connsiteX3" fmla="*/ 995321 w 4215951"/>
                <a:gd name="connsiteY3" fmla="*/ 331774 h 558351"/>
                <a:gd name="connsiteX4" fmla="*/ 995321 w 4215951"/>
                <a:gd name="connsiteY4" fmla="*/ 550259 h 558351"/>
                <a:gd name="connsiteX5" fmla="*/ 1432291 w 4215951"/>
                <a:gd name="connsiteY5" fmla="*/ 550259 h 558351"/>
                <a:gd name="connsiteX6" fmla="*/ 1432291 w 4215951"/>
                <a:gd name="connsiteY6" fmla="*/ 0 h 558351"/>
                <a:gd name="connsiteX7" fmla="*/ 1885445 w 4215951"/>
                <a:gd name="connsiteY7" fmla="*/ 0 h 558351"/>
                <a:gd name="connsiteX8" fmla="*/ 1885445 w 4215951"/>
                <a:gd name="connsiteY8" fmla="*/ 186117 h 558351"/>
                <a:gd name="connsiteX9" fmla="*/ 2298139 w 4215951"/>
                <a:gd name="connsiteY9" fmla="*/ 186117 h 558351"/>
                <a:gd name="connsiteX10" fmla="*/ 2298139 w 4215951"/>
                <a:gd name="connsiteY10" fmla="*/ 550259 h 558351"/>
                <a:gd name="connsiteX11" fmla="*/ 2816029 w 4215951"/>
                <a:gd name="connsiteY11" fmla="*/ 550259 h 558351"/>
                <a:gd name="connsiteX12" fmla="*/ 2816029 w 4215951"/>
                <a:gd name="connsiteY12" fmla="*/ 420786 h 558351"/>
                <a:gd name="connsiteX13" fmla="*/ 3414839 w 4215951"/>
                <a:gd name="connsiteY13" fmla="*/ 420786 h 558351"/>
                <a:gd name="connsiteX14" fmla="*/ 3414839 w 4215951"/>
                <a:gd name="connsiteY14" fmla="*/ 558351 h 558351"/>
                <a:gd name="connsiteX15" fmla="*/ 4215951 w 4215951"/>
                <a:gd name="connsiteY15" fmla="*/ 558351 h 5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5951" h="558351">
                  <a:moveTo>
                    <a:pt x="0" y="550259"/>
                  </a:moveTo>
                  <a:lnTo>
                    <a:pt x="436970" y="550259"/>
                  </a:lnTo>
                  <a:lnTo>
                    <a:pt x="436970" y="331774"/>
                  </a:lnTo>
                  <a:lnTo>
                    <a:pt x="995321" y="331774"/>
                  </a:lnTo>
                  <a:lnTo>
                    <a:pt x="995321" y="550259"/>
                  </a:lnTo>
                  <a:lnTo>
                    <a:pt x="1432291" y="550259"/>
                  </a:lnTo>
                  <a:lnTo>
                    <a:pt x="1432291" y="0"/>
                  </a:lnTo>
                  <a:lnTo>
                    <a:pt x="1885445" y="0"/>
                  </a:lnTo>
                  <a:lnTo>
                    <a:pt x="1885445" y="186117"/>
                  </a:lnTo>
                  <a:lnTo>
                    <a:pt x="2298139" y="186117"/>
                  </a:lnTo>
                  <a:lnTo>
                    <a:pt x="2298139" y="550259"/>
                  </a:lnTo>
                  <a:lnTo>
                    <a:pt x="2816029" y="550259"/>
                  </a:lnTo>
                  <a:lnTo>
                    <a:pt x="2816029" y="420786"/>
                  </a:lnTo>
                  <a:lnTo>
                    <a:pt x="3414839" y="420786"/>
                  </a:lnTo>
                  <a:lnTo>
                    <a:pt x="3414839" y="558351"/>
                  </a:lnTo>
                  <a:lnTo>
                    <a:pt x="4215951" y="558351"/>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Shape 41">
              <a:extLst>
                <a:ext uri="{FF2B5EF4-FFF2-40B4-BE49-F238E27FC236}">
                  <a16:creationId xmlns:a16="http://schemas.microsoft.com/office/drawing/2014/main" id="{82656692-D916-487D-ADDB-15D6F9C682FF}"/>
                </a:ext>
              </a:extLst>
            </p:cNvPr>
            <p:cNvSpPr/>
            <p:nvPr/>
          </p:nvSpPr>
          <p:spPr>
            <a:xfrm>
              <a:off x="344785" y="2832211"/>
              <a:ext cx="4204908" cy="563337"/>
            </a:xfrm>
            <a:custGeom>
              <a:avLst/>
              <a:gdLst>
                <a:gd name="connsiteX0" fmla="*/ 0 w 565547"/>
                <a:gd name="connsiteY0" fmla="*/ 219075 h 292893"/>
                <a:gd name="connsiteX1" fmla="*/ 0 w 565547"/>
                <a:gd name="connsiteY1" fmla="*/ 0 h 292893"/>
                <a:gd name="connsiteX2" fmla="*/ 563166 w 565547"/>
                <a:gd name="connsiteY2" fmla="*/ 0 h 292893"/>
                <a:gd name="connsiteX3" fmla="*/ 563166 w 565547"/>
                <a:gd name="connsiteY3" fmla="*/ 292893 h 292893"/>
                <a:gd name="connsiteX4" fmla="*/ 565547 w 565547"/>
                <a:gd name="connsiteY4" fmla="*/ 292893 h 292893"/>
                <a:gd name="connsiteX0" fmla="*/ 0 w 569119"/>
                <a:gd name="connsiteY0" fmla="*/ 285750 h 292893"/>
                <a:gd name="connsiteX1" fmla="*/ 3572 w 569119"/>
                <a:gd name="connsiteY1" fmla="*/ 0 h 292893"/>
                <a:gd name="connsiteX2" fmla="*/ 566738 w 569119"/>
                <a:gd name="connsiteY2" fmla="*/ 0 h 292893"/>
                <a:gd name="connsiteX3" fmla="*/ 566738 w 569119"/>
                <a:gd name="connsiteY3" fmla="*/ 292893 h 292893"/>
                <a:gd name="connsiteX4" fmla="*/ 569119 w 569119"/>
                <a:gd name="connsiteY4" fmla="*/ 292893 h 292893"/>
                <a:gd name="connsiteX0" fmla="*/ 2574 w 565740"/>
                <a:gd name="connsiteY0" fmla="*/ 294084 h 294084"/>
                <a:gd name="connsiteX1" fmla="*/ 193 w 565740"/>
                <a:gd name="connsiteY1" fmla="*/ 0 h 294084"/>
                <a:gd name="connsiteX2" fmla="*/ 563359 w 565740"/>
                <a:gd name="connsiteY2" fmla="*/ 0 h 294084"/>
                <a:gd name="connsiteX3" fmla="*/ 563359 w 565740"/>
                <a:gd name="connsiteY3" fmla="*/ 292893 h 294084"/>
                <a:gd name="connsiteX4" fmla="*/ 565740 w 565740"/>
                <a:gd name="connsiteY4" fmla="*/ 292893 h 294084"/>
                <a:gd name="connsiteX0" fmla="*/ 2574 w 565740"/>
                <a:gd name="connsiteY0" fmla="*/ 294084 h 294084"/>
                <a:gd name="connsiteX1" fmla="*/ 193 w 565740"/>
                <a:gd name="connsiteY1" fmla="*/ 0 h 294084"/>
                <a:gd name="connsiteX2" fmla="*/ 563359 w 565740"/>
                <a:gd name="connsiteY2" fmla="*/ 0 h 294084"/>
                <a:gd name="connsiteX3" fmla="*/ 563875 w 565740"/>
                <a:gd name="connsiteY3" fmla="*/ 87695 h 294084"/>
                <a:gd name="connsiteX4" fmla="*/ 563359 w 565740"/>
                <a:gd name="connsiteY4" fmla="*/ 292893 h 294084"/>
                <a:gd name="connsiteX5" fmla="*/ 565740 w 565740"/>
                <a:gd name="connsiteY5" fmla="*/ 292893 h 294084"/>
                <a:gd name="connsiteX0" fmla="*/ 2574 w 566826"/>
                <a:gd name="connsiteY0" fmla="*/ 294084 h 294084"/>
                <a:gd name="connsiteX1" fmla="*/ 193 w 566826"/>
                <a:gd name="connsiteY1" fmla="*/ 0 h 294084"/>
                <a:gd name="connsiteX2" fmla="*/ 563359 w 566826"/>
                <a:gd name="connsiteY2" fmla="*/ 0 h 294084"/>
                <a:gd name="connsiteX3" fmla="*/ 563875 w 566826"/>
                <a:gd name="connsiteY3" fmla="*/ 87695 h 294084"/>
                <a:gd name="connsiteX4" fmla="*/ 566826 w 566826"/>
                <a:gd name="connsiteY4" fmla="*/ 87127 h 294084"/>
                <a:gd name="connsiteX5" fmla="*/ 563359 w 566826"/>
                <a:gd name="connsiteY5" fmla="*/ 292893 h 294084"/>
                <a:gd name="connsiteX6" fmla="*/ 565740 w 566826"/>
                <a:gd name="connsiteY6" fmla="*/ 292893 h 294084"/>
                <a:gd name="connsiteX0" fmla="*/ 2574 w 1080296"/>
                <a:gd name="connsiteY0" fmla="*/ 294084 h 294084"/>
                <a:gd name="connsiteX1" fmla="*/ 193 w 1080296"/>
                <a:gd name="connsiteY1" fmla="*/ 0 h 294084"/>
                <a:gd name="connsiteX2" fmla="*/ 563359 w 1080296"/>
                <a:gd name="connsiteY2" fmla="*/ 0 h 294084"/>
                <a:gd name="connsiteX3" fmla="*/ 563875 w 1080296"/>
                <a:gd name="connsiteY3" fmla="*/ 87695 h 294084"/>
                <a:gd name="connsiteX4" fmla="*/ 1080296 w 1080296"/>
                <a:gd name="connsiteY4" fmla="*/ 88264 h 294084"/>
                <a:gd name="connsiteX5" fmla="*/ 563359 w 1080296"/>
                <a:gd name="connsiteY5" fmla="*/ 292893 h 294084"/>
                <a:gd name="connsiteX6" fmla="*/ 565740 w 1080296"/>
                <a:gd name="connsiteY6" fmla="*/ 292893 h 294084"/>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563359 w 1080296"/>
                <a:gd name="connsiteY5" fmla="*/ 292893 h 299147"/>
                <a:gd name="connsiteX6" fmla="*/ 553937 w 1080296"/>
                <a:gd name="connsiteY6" fmla="*/ 299147 h 299147"/>
                <a:gd name="connsiteX0" fmla="*/ 2574 w 1080296"/>
                <a:gd name="connsiteY0" fmla="*/ 294084 h 299147"/>
                <a:gd name="connsiteX1" fmla="*/ 193 w 1080296"/>
                <a:gd name="connsiteY1" fmla="*/ 0 h 299147"/>
                <a:gd name="connsiteX2" fmla="*/ 563359 w 1080296"/>
                <a:gd name="connsiteY2" fmla="*/ 0 h 299147"/>
                <a:gd name="connsiteX3" fmla="*/ 563875 w 1080296"/>
                <a:gd name="connsiteY3" fmla="*/ 87695 h 299147"/>
                <a:gd name="connsiteX4" fmla="*/ 1080296 w 1080296"/>
                <a:gd name="connsiteY4" fmla="*/ 88264 h 299147"/>
                <a:gd name="connsiteX5" fmla="*/ 1079780 w 1080296"/>
                <a:gd name="connsiteY5" fmla="*/ 263896 h 299147"/>
                <a:gd name="connsiteX6" fmla="*/ 553937 w 1080296"/>
                <a:gd name="connsiteY6" fmla="*/ 299147 h 299147"/>
                <a:gd name="connsiteX0" fmla="*/ 2574 w 1724001"/>
                <a:gd name="connsiteY0" fmla="*/ 294084 h 294084"/>
                <a:gd name="connsiteX1" fmla="*/ 193 w 1724001"/>
                <a:gd name="connsiteY1" fmla="*/ 0 h 294084"/>
                <a:gd name="connsiteX2" fmla="*/ 563359 w 1724001"/>
                <a:gd name="connsiteY2" fmla="*/ 0 h 294084"/>
                <a:gd name="connsiteX3" fmla="*/ 563875 w 1724001"/>
                <a:gd name="connsiteY3" fmla="*/ 87695 h 294084"/>
                <a:gd name="connsiteX4" fmla="*/ 1080296 w 1724001"/>
                <a:gd name="connsiteY4" fmla="*/ 88264 h 294084"/>
                <a:gd name="connsiteX5" fmla="*/ 1079780 w 1724001"/>
                <a:gd name="connsiteY5" fmla="*/ 263896 h 294084"/>
                <a:gd name="connsiteX6" fmla="*/ 1724001 w 1724001"/>
                <a:gd name="connsiteY6" fmla="*/ 263896 h 294084"/>
                <a:gd name="connsiteX0" fmla="*/ 2574 w 3301300"/>
                <a:gd name="connsiteY0" fmla="*/ 294084 h 294084"/>
                <a:gd name="connsiteX1" fmla="*/ 193 w 3301300"/>
                <a:gd name="connsiteY1" fmla="*/ 0 h 294084"/>
                <a:gd name="connsiteX2" fmla="*/ 563359 w 3301300"/>
                <a:gd name="connsiteY2" fmla="*/ 0 h 294084"/>
                <a:gd name="connsiteX3" fmla="*/ 563875 w 3301300"/>
                <a:gd name="connsiteY3" fmla="*/ 87695 h 294084"/>
                <a:gd name="connsiteX4" fmla="*/ 1080296 w 3301300"/>
                <a:gd name="connsiteY4" fmla="*/ 88264 h 294084"/>
                <a:gd name="connsiteX5" fmla="*/ 1079780 w 3301300"/>
                <a:gd name="connsiteY5" fmla="*/ 263896 h 294084"/>
                <a:gd name="connsiteX6" fmla="*/ 3301300 w 3301300"/>
                <a:gd name="connsiteY6" fmla="*/ 267308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3451800 w 3451800"/>
                <a:gd name="connsiteY6"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3451800 w 3451800"/>
                <a:gd name="connsiteY7"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461356 w 3451800"/>
                <a:gd name="connsiteY7" fmla="*/ 265088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66225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510048 w 3451800"/>
                <a:gd name="connsiteY7" fmla="*/ 267362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2468733 w 3451800"/>
                <a:gd name="connsiteY6" fmla="*/ 201409 h 294084"/>
                <a:gd name="connsiteX7" fmla="*/ 2467258 w 3451800"/>
                <a:gd name="connsiteY7" fmla="*/ 267930 h 294084"/>
                <a:gd name="connsiteX8" fmla="*/ 3451800 w 3451800"/>
                <a:gd name="connsiteY8"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977395 w 3451800"/>
                <a:gd name="connsiteY6" fmla="*/ 224151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8037 w 3451800"/>
                <a:gd name="connsiteY6" fmla="*/ 203114 h 294084"/>
                <a:gd name="connsiteX7" fmla="*/ 2468733 w 3451800"/>
                <a:gd name="connsiteY7" fmla="*/ 201409 h 294084"/>
                <a:gd name="connsiteX8" fmla="*/ 2467258 w 3451800"/>
                <a:gd name="connsiteY8" fmla="*/ 267930 h 294084"/>
                <a:gd name="connsiteX9" fmla="*/ 3451800 w 3451800"/>
                <a:gd name="connsiteY9"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592293 w 3451800"/>
                <a:gd name="connsiteY6" fmla="*/ 215054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2574 w 3451800"/>
                <a:gd name="connsiteY0" fmla="*/ 294084 h 294084"/>
                <a:gd name="connsiteX1" fmla="*/ 193 w 3451800"/>
                <a:gd name="connsiteY1" fmla="*/ 0 h 294084"/>
                <a:gd name="connsiteX2" fmla="*/ 563359 w 3451800"/>
                <a:gd name="connsiteY2" fmla="*/ 0 h 294084"/>
                <a:gd name="connsiteX3" fmla="*/ 563875 w 3451800"/>
                <a:gd name="connsiteY3" fmla="*/ 87695 h 294084"/>
                <a:gd name="connsiteX4" fmla="*/ 1080296 w 3451800"/>
                <a:gd name="connsiteY4" fmla="*/ 88264 h 294084"/>
                <a:gd name="connsiteX5" fmla="*/ 1079780 w 3451800"/>
                <a:gd name="connsiteY5" fmla="*/ 263896 h 294084"/>
                <a:gd name="connsiteX6" fmla="*/ 1726562 w 3451800"/>
                <a:gd name="connsiteY6" fmla="*/ 263951 h 294084"/>
                <a:gd name="connsiteX7" fmla="*/ 1728037 w 3451800"/>
                <a:gd name="connsiteY7" fmla="*/ 203114 h 294084"/>
                <a:gd name="connsiteX8" fmla="*/ 2468733 w 3451800"/>
                <a:gd name="connsiteY8" fmla="*/ 201409 h 294084"/>
                <a:gd name="connsiteX9" fmla="*/ 2467258 w 3451800"/>
                <a:gd name="connsiteY9" fmla="*/ 267930 h 294084"/>
                <a:gd name="connsiteX10" fmla="*/ 3451800 w 3451800"/>
                <a:gd name="connsiteY10" fmla="*/ 269014 h 29408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759354 w 5210961"/>
                <a:gd name="connsiteY1" fmla="*/ 0 h 269014"/>
                <a:gd name="connsiteX2" fmla="*/ 2322520 w 5210961"/>
                <a:gd name="connsiteY2" fmla="*/ 0 h 269014"/>
                <a:gd name="connsiteX3" fmla="*/ 2323036 w 5210961"/>
                <a:gd name="connsiteY3" fmla="*/ 87695 h 269014"/>
                <a:gd name="connsiteX4" fmla="*/ 2839457 w 5210961"/>
                <a:gd name="connsiteY4" fmla="*/ 88264 h 269014"/>
                <a:gd name="connsiteX5" fmla="*/ 2838941 w 5210961"/>
                <a:gd name="connsiteY5" fmla="*/ 263896 h 269014"/>
                <a:gd name="connsiteX6" fmla="*/ 3485723 w 5210961"/>
                <a:gd name="connsiteY6" fmla="*/ 263951 h 269014"/>
                <a:gd name="connsiteX7" fmla="*/ 3487198 w 5210961"/>
                <a:gd name="connsiteY7" fmla="*/ 203114 h 269014"/>
                <a:gd name="connsiteX8" fmla="*/ 4227894 w 5210961"/>
                <a:gd name="connsiteY8" fmla="*/ 201409 h 269014"/>
                <a:gd name="connsiteX9" fmla="*/ 4226419 w 5210961"/>
                <a:gd name="connsiteY9" fmla="*/ 267930 h 269014"/>
                <a:gd name="connsiteX10" fmla="*/ 5210961 w 5210961"/>
                <a:gd name="connsiteY10" fmla="*/ 269014 h 269014"/>
                <a:gd name="connsiteX0" fmla="*/ 0 w 5210961"/>
                <a:gd name="connsiteY0" fmla="*/ 261676 h 269014"/>
                <a:gd name="connsiteX1" fmla="*/ 1499713 w 5210961"/>
                <a:gd name="connsiteY1" fmla="*/ 76893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762350 w 5210961"/>
                <a:gd name="connsiteY1" fmla="*/ 263951 h 269014"/>
                <a:gd name="connsiteX2" fmla="*/ 1759354 w 5210961"/>
                <a:gd name="connsiteY2" fmla="*/ 0 h 269014"/>
                <a:gd name="connsiteX3" fmla="*/ 2322520 w 5210961"/>
                <a:gd name="connsiteY3" fmla="*/ 0 h 269014"/>
                <a:gd name="connsiteX4" fmla="*/ 2323036 w 5210961"/>
                <a:gd name="connsiteY4" fmla="*/ 87695 h 269014"/>
                <a:gd name="connsiteX5" fmla="*/ 2839457 w 5210961"/>
                <a:gd name="connsiteY5" fmla="*/ 88264 h 269014"/>
                <a:gd name="connsiteX6" fmla="*/ 2838941 w 5210961"/>
                <a:gd name="connsiteY6" fmla="*/ 263896 h 269014"/>
                <a:gd name="connsiteX7" fmla="*/ 3485723 w 5210961"/>
                <a:gd name="connsiteY7" fmla="*/ 263951 h 269014"/>
                <a:gd name="connsiteX8" fmla="*/ 3487198 w 5210961"/>
                <a:gd name="connsiteY8" fmla="*/ 203114 h 269014"/>
                <a:gd name="connsiteX9" fmla="*/ 4227894 w 5210961"/>
                <a:gd name="connsiteY9" fmla="*/ 201409 h 269014"/>
                <a:gd name="connsiteX10" fmla="*/ 4226419 w 5210961"/>
                <a:gd name="connsiteY10" fmla="*/ 267930 h 269014"/>
                <a:gd name="connsiteX11" fmla="*/ 5210961 w 5210961"/>
                <a:gd name="connsiteY11" fmla="*/ 269014 h 269014"/>
                <a:gd name="connsiteX0" fmla="*/ 0 w 5210961"/>
                <a:gd name="connsiteY0" fmla="*/ 261676 h 269014"/>
                <a:gd name="connsiteX1" fmla="*/ 1232649 w 5210961"/>
                <a:gd name="connsiteY1" fmla="*/ 262815 h 269014"/>
                <a:gd name="connsiteX2" fmla="*/ 1762350 w 5210961"/>
                <a:gd name="connsiteY2" fmla="*/ 263951 h 269014"/>
                <a:gd name="connsiteX3" fmla="*/ 1759354 w 5210961"/>
                <a:gd name="connsiteY3" fmla="*/ 0 h 269014"/>
                <a:gd name="connsiteX4" fmla="*/ 2322520 w 5210961"/>
                <a:gd name="connsiteY4" fmla="*/ 0 h 269014"/>
                <a:gd name="connsiteX5" fmla="*/ 2323036 w 5210961"/>
                <a:gd name="connsiteY5" fmla="*/ 87695 h 269014"/>
                <a:gd name="connsiteX6" fmla="*/ 2839457 w 5210961"/>
                <a:gd name="connsiteY6" fmla="*/ 88264 h 269014"/>
                <a:gd name="connsiteX7" fmla="*/ 2838941 w 5210961"/>
                <a:gd name="connsiteY7" fmla="*/ 263896 h 269014"/>
                <a:gd name="connsiteX8" fmla="*/ 3485723 w 5210961"/>
                <a:gd name="connsiteY8" fmla="*/ 263951 h 269014"/>
                <a:gd name="connsiteX9" fmla="*/ 3487198 w 5210961"/>
                <a:gd name="connsiteY9" fmla="*/ 203114 h 269014"/>
                <a:gd name="connsiteX10" fmla="*/ 4227894 w 5210961"/>
                <a:gd name="connsiteY10" fmla="*/ 201409 h 269014"/>
                <a:gd name="connsiteX11" fmla="*/ 4226419 w 5210961"/>
                <a:gd name="connsiteY11" fmla="*/ 267930 h 269014"/>
                <a:gd name="connsiteX12" fmla="*/ 5210961 w 5210961"/>
                <a:gd name="connsiteY12" fmla="*/ 269014 h 269014"/>
                <a:gd name="connsiteX0" fmla="*/ 0 w 5210961"/>
                <a:gd name="connsiteY0" fmla="*/ 261676 h 269014"/>
                <a:gd name="connsiteX1" fmla="*/ 524414 w 5210961"/>
                <a:gd name="connsiteY1" fmla="*/ 262246 h 269014"/>
                <a:gd name="connsiteX2" fmla="*/ 1232649 w 5210961"/>
                <a:gd name="connsiteY2" fmla="*/ 262815 h 269014"/>
                <a:gd name="connsiteX3" fmla="*/ 1762350 w 5210961"/>
                <a:gd name="connsiteY3" fmla="*/ 263951 h 269014"/>
                <a:gd name="connsiteX4" fmla="*/ 1759354 w 5210961"/>
                <a:gd name="connsiteY4" fmla="*/ 0 h 269014"/>
                <a:gd name="connsiteX5" fmla="*/ 2322520 w 5210961"/>
                <a:gd name="connsiteY5" fmla="*/ 0 h 269014"/>
                <a:gd name="connsiteX6" fmla="*/ 2323036 w 5210961"/>
                <a:gd name="connsiteY6" fmla="*/ 87695 h 269014"/>
                <a:gd name="connsiteX7" fmla="*/ 2839457 w 5210961"/>
                <a:gd name="connsiteY7" fmla="*/ 88264 h 269014"/>
                <a:gd name="connsiteX8" fmla="*/ 2838941 w 5210961"/>
                <a:gd name="connsiteY8" fmla="*/ 263896 h 269014"/>
                <a:gd name="connsiteX9" fmla="*/ 3485723 w 5210961"/>
                <a:gd name="connsiteY9" fmla="*/ 263951 h 269014"/>
                <a:gd name="connsiteX10" fmla="*/ 3487198 w 5210961"/>
                <a:gd name="connsiteY10" fmla="*/ 203114 h 269014"/>
                <a:gd name="connsiteX11" fmla="*/ 4227894 w 5210961"/>
                <a:gd name="connsiteY11" fmla="*/ 201409 h 269014"/>
                <a:gd name="connsiteX12" fmla="*/ 4226419 w 5210961"/>
                <a:gd name="connsiteY12" fmla="*/ 267930 h 269014"/>
                <a:gd name="connsiteX13" fmla="*/ 5210961 w 5210961"/>
                <a:gd name="connsiteY13" fmla="*/ 269014 h 269014"/>
                <a:gd name="connsiteX0" fmla="*/ 0 w 5210961"/>
                <a:gd name="connsiteY0" fmla="*/ 261676 h 269014"/>
                <a:gd name="connsiteX1" fmla="*/ 524414 w 5210961"/>
                <a:gd name="connsiteY1" fmla="*/ 262246 h 269014"/>
                <a:gd name="connsiteX2" fmla="*/ 559826 w 5210961"/>
                <a:gd name="connsiteY2" fmla="*/ 261677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24414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32649 w 5210961"/>
                <a:gd name="connsiteY3" fmla="*/ 262815 h 269014"/>
                <a:gd name="connsiteX4" fmla="*/ 1762350 w 5210961"/>
                <a:gd name="connsiteY4" fmla="*/ 263951 h 269014"/>
                <a:gd name="connsiteX5" fmla="*/ 1759354 w 5210961"/>
                <a:gd name="connsiteY5" fmla="*/ 0 h 269014"/>
                <a:gd name="connsiteX6" fmla="*/ 2322520 w 5210961"/>
                <a:gd name="connsiteY6" fmla="*/ 0 h 269014"/>
                <a:gd name="connsiteX7" fmla="*/ 2323036 w 5210961"/>
                <a:gd name="connsiteY7" fmla="*/ 87695 h 269014"/>
                <a:gd name="connsiteX8" fmla="*/ 2839457 w 5210961"/>
                <a:gd name="connsiteY8" fmla="*/ 88264 h 269014"/>
                <a:gd name="connsiteX9" fmla="*/ 2838941 w 5210961"/>
                <a:gd name="connsiteY9" fmla="*/ 263896 h 269014"/>
                <a:gd name="connsiteX10" fmla="*/ 3485723 w 5210961"/>
                <a:gd name="connsiteY10" fmla="*/ 263951 h 269014"/>
                <a:gd name="connsiteX11" fmla="*/ 3487198 w 5210961"/>
                <a:gd name="connsiteY11" fmla="*/ 203114 h 269014"/>
                <a:gd name="connsiteX12" fmla="*/ 4227894 w 5210961"/>
                <a:gd name="connsiteY12" fmla="*/ 201409 h 269014"/>
                <a:gd name="connsiteX13" fmla="*/ 4226419 w 5210961"/>
                <a:gd name="connsiteY13" fmla="*/ 267930 h 269014"/>
                <a:gd name="connsiteX14" fmla="*/ 5210961 w 5210961"/>
                <a:gd name="connsiteY14"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031982 w 5210961"/>
                <a:gd name="connsiteY3" fmla="*/ 232112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 name="connsiteX0" fmla="*/ 0 w 5210961"/>
                <a:gd name="connsiteY0" fmla="*/ 261676 h 269014"/>
                <a:gd name="connsiteX1" fmla="*/ 539168 w 5210961"/>
                <a:gd name="connsiteY1" fmla="*/ 262246 h 269014"/>
                <a:gd name="connsiteX2" fmla="*/ 539168 w 5210961"/>
                <a:gd name="connsiteY2" fmla="*/ 158198 h 269014"/>
                <a:gd name="connsiteX3" fmla="*/ 1226747 w 5210961"/>
                <a:gd name="connsiteY3" fmla="*/ 161041 h 269014"/>
                <a:gd name="connsiteX4" fmla="*/ 1232649 w 5210961"/>
                <a:gd name="connsiteY4" fmla="*/ 262815 h 269014"/>
                <a:gd name="connsiteX5" fmla="*/ 1762350 w 5210961"/>
                <a:gd name="connsiteY5" fmla="*/ 263951 h 269014"/>
                <a:gd name="connsiteX6" fmla="*/ 1759354 w 5210961"/>
                <a:gd name="connsiteY6" fmla="*/ 0 h 269014"/>
                <a:gd name="connsiteX7" fmla="*/ 2322520 w 5210961"/>
                <a:gd name="connsiteY7" fmla="*/ 0 h 269014"/>
                <a:gd name="connsiteX8" fmla="*/ 2323036 w 5210961"/>
                <a:gd name="connsiteY8" fmla="*/ 87695 h 269014"/>
                <a:gd name="connsiteX9" fmla="*/ 2839457 w 5210961"/>
                <a:gd name="connsiteY9" fmla="*/ 88264 h 269014"/>
                <a:gd name="connsiteX10" fmla="*/ 2838941 w 5210961"/>
                <a:gd name="connsiteY10" fmla="*/ 263896 h 269014"/>
                <a:gd name="connsiteX11" fmla="*/ 3485723 w 5210961"/>
                <a:gd name="connsiteY11" fmla="*/ 263951 h 269014"/>
                <a:gd name="connsiteX12" fmla="*/ 3487198 w 5210961"/>
                <a:gd name="connsiteY12" fmla="*/ 203114 h 269014"/>
                <a:gd name="connsiteX13" fmla="*/ 4227894 w 5210961"/>
                <a:gd name="connsiteY13" fmla="*/ 201409 h 269014"/>
                <a:gd name="connsiteX14" fmla="*/ 4226419 w 5210961"/>
                <a:gd name="connsiteY14" fmla="*/ 267930 h 269014"/>
                <a:gd name="connsiteX15" fmla="*/ 5210961 w 5210961"/>
                <a:gd name="connsiteY15" fmla="*/ 269014 h 26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0961" h="269014">
                  <a:moveTo>
                    <a:pt x="0" y="261676"/>
                  </a:moveTo>
                  <a:lnTo>
                    <a:pt x="539168" y="262246"/>
                  </a:lnTo>
                  <a:lnTo>
                    <a:pt x="539168" y="158198"/>
                  </a:lnTo>
                  <a:lnTo>
                    <a:pt x="1226747" y="161041"/>
                  </a:lnTo>
                  <a:lnTo>
                    <a:pt x="1232649" y="262815"/>
                  </a:lnTo>
                  <a:lnTo>
                    <a:pt x="1762350" y="263951"/>
                  </a:lnTo>
                  <a:cubicBezTo>
                    <a:pt x="1760852" y="131975"/>
                    <a:pt x="1772721" y="307"/>
                    <a:pt x="1759354" y="0"/>
                  </a:cubicBezTo>
                  <a:lnTo>
                    <a:pt x="2322520" y="0"/>
                  </a:lnTo>
                  <a:lnTo>
                    <a:pt x="2323036" y="87695"/>
                  </a:lnTo>
                  <a:lnTo>
                    <a:pt x="2839457" y="88264"/>
                  </a:lnTo>
                  <a:cubicBezTo>
                    <a:pt x="2838301" y="156853"/>
                    <a:pt x="2840097" y="195307"/>
                    <a:pt x="2838941" y="263896"/>
                  </a:cubicBezTo>
                  <a:lnTo>
                    <a:pt x="3485723" y="263951"/>
                  </a:lnTo>
                  <a:cubicBezTo>
                    <a:pt x="3486215" y="243672"/>
                    <a:pt x="3486706" y="223393"/>
                    <a:pt x="3487198" y="203114"/>
                  </a:cubicBezTo>
                  <a:lnTo>
                    <a:pt x="4227894" y="201409"/>
                  </a:lnTo>
                  <a:cubicBezTo>
                    <a:pt x="4227402" y="223583"/>
                    <a:pt x="4226911" y="245756"/>
                    <a:pt x="4226419" y="267930"/>
                  </a:cubicBezTo>
                  <a:lnTo>
                    <a:pt x="5210961" y="269014"/>
                  </a:lnTo>
                </a:path>
              </a:pathLst>
            </a:custGeom>
            <a:noFill/>
            <a:ln w="1270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A940E00E-D5A4-4B25-A714-441512DF8BA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96705" y="3953836"/>
            <a:ext cx="2523146" cy="2370765"/>
          </a:xfrm>
          <a:prstGeom prst="rect">
            <a:avLst/>
          </a:prstGeom>
        </p:spPr>
      </p:pic>
      <p:pic>
        <p:nvPicPr>
          <p:cNvPr id="43" name="Picture 42">
            <a:extLst>
              <a:ext uri="{FF2B5EF4-FFF2-40B4-BE49-F238E27FC236}">
                <a16:creationId xmlns:a16="http://schemas.microsoft.com/office/drawing/2014/main" id="{D8446A94-0861-47FF-A7FC-DA61E4E51021}"/>
              </a:ext>
            </a:extLst>
          </p:cNvPr>
          <p:cNvPicPr>
            <a:picLocks/>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11939" y="3941442"/>
            <a:ext cx="4671536" cy="1403265"/>
          </a:xfrm>
          <a:prstGeom prst="rect">
            <a:avLst/>
          </a:prstGeom>
        </p:spPr>
      </p:pic>
      <p:sp>
        <p:nvSpPr>
          <p:cNvPr id="52" name="Rectangle: Rounded Corners 51">
            <a:extLst>
              <a:ext uri="{FF2B5EF4-FFF2-40B4-BE49-F238E27FC236}">
                <a16:creationId xmlns:a16="http://schemas.microsoft.com/office/drawing/2014/main" id="{DB7CDDBF-97AD-4663-86A8-20DDE380420F}"/>
              </a:ext>
            </a:extLst>
          </p:cNvPr>
          <p:cNvSpPr/>
          <p:nvPr/>
        </p:nvSpPr>
        <p:spPr>
          <a:xfrm>
            <a:off x="635894" y="3597029"/>
            <a:ext cx="2259706" cy="891305"/>
          </a:xfrm>
          <a:prstGeom prst="roundRect">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4254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58F195B-465F-4974-87B5-AE4981F167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19037" y="0"/>
            <a:ext cx="6096000" cy="6018882"/>
          </a:xfrm>
          <a:prstGeom prst="rect">
            <a:avLst/>
          </a:prstGeom>
        </p:spPr>
      </p:pic>
      <p:sp>
        <p:nvSpPr>
          <p:cNvPr id="33" name="Freeform: Shape 32">
            <a:extLst>
              <a:ext uri="{FF2B5EF4-FFF2-40B4-BE49-F238E27FC236}">
                <a16:creationId xmlns:a16="http://schemas.microsoft.com/office/drawing/2014/main" id="{85AFEE3C-9F59-4CC4-A422-83FE6A6DF28C}"/>
              </a:ext>
            </a:extLst>
          </p:cNvPr>
          <p:cNvSpPr/>
          <p:nvPr/>
        </p:nvSpPr>
        <p:spPr>
          <a:xfrm>
            <a:off x="6087610" y="-12406"/>
            <a:ext cx="6169837" cy="6031287"/>
          </a:xfrm>
          <a:custGeom>
            <a:avLst/>
            <a:gdLst>
              <a:gd name="connsiteX0" fmla="*/ 1272364 w 6119037"/>
              <a:gd name="connsiteY0" fmla="*/ 687572 h 6018882"/>
              <a:gd name="connsiteX1" fmla="*/ 1272364 w 6119037"/>
              <a:gd name="connsiteY1" fmla="*/ 5411972 h 6018882"/>
              <a:gd name="connsiteX2" fmla="*/ 4777564 w 6119037"/>
              <a:gd name="connsiteY2" fmla="*/ 5411972 h 6018882"/>
              <a:gd name="connsiteX3" fmla="*/ 4777564 w 6119037"/>
              <a:gd name="connsiteY3" fmla="*/ 687572 h 6018882"/>
              <a:gd name="connsiteX4" fmla="*/ 0 w 6119037"/>
              <a:gd name="connsiteY4" fmla="*/ 0 h 6018882"/>
              <a:gd name="connsiteX5" fmla="*/ 6119037 w 6119037"/>
              <a:gd name="connsiteY5" fmla="*/ 0 h 6018882"/>
              <a:gd name="connsiteX6" fmla="*/ 6119037 w 6119037"/>
              <a:gd name="connsiteY6" fmla="*/ 6018882 h 6018882"/>
              <a:gd name="connsiteX7" fmla="*/ 0 w 6119037"/>
              <a:gd name="connsiteY7" fmla="*/ 6018882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50800 w 6169837"/>
              <a:gd name="connsiteY8" fmla="*/ 601888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292684 w 6169837"/>
              <a:gd name="connsiteY0" fmla="*/ 74853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1292684 w 6169837"/>
              <a:gd name="connsiteY4" fmla="*/ 74853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837" h="6018882">
                <a:moveTo>
                  <a:pt x="1292684" y="748532"/>
                </a:moveTo>
                <a:cubicBezTo>
                  <a:pt x="1289297" y="2306399"/>
                  <a:pt x="1285911" y="3864265"/>
                  <a:pt x="1282524" y="5422132"/>
                </a:cubicBezTo>
                <a:lnTo>
                  <a:pt x="4797884" y="5351012"/>
                </a:lnTo>
                <a:cubicBezTo>
                  <a:pt x="4791111" y="3793145"/>
                  <a:pt x="4784337" y="2235279"/>
                  <a:pt x="4777564" y="677412"/>
                </a:cubicBezTo>
                <a:lnTo>
                  <a:pt x="1292684" y="748532"/>
                </a:lnTo>
                <a:close/>
                <a:moveTo>
                  <a:pt x="0" y="10160"/>
                </a:moveTo>
                <a:lnTo>
                  <a:pt x="6169837" y="0"/>
                </a:lnTo>
                <a:lnTo>
                  <a:pt x="6169837" y="6018882"/>
                </a:lnTo>
                <a:lnTo>
                  <a:pt x="20320" y="6008722"/>
                </a:lnTo>
                <a:cubicBezTo>
                  <a:pt x="20320" y="4002428"/>
                  <a:pt x="0" y="2016454"/>
                  <a:pt x="0" y="1016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 Placeholder 6">
            <a:extLst>
              <a:ext uri="{FF2B5EF4-FFF2-40B4-BE49-F238E27FC236}">
                <a16:creationId xmlns:a16="http://schemas.microsoft.com/office/drawing/2014/main" id="{0C211E85-F480-4338-84F8-61A1A96E53AF}"/>
              </a:ext>
            </a:extLst>
          </p:cNvPr>
          <p:cNvSpPr>
            <a:spLocks noGrp="1"/>
          </p:cNvSpPr>
          <p:nvPr>
            <p:ph type="body" sz="quarter" idx="10"/>
          </p:nvPr>
        </p:nvSpPr>
        <p:spPr>
          <a:xfrm>
            <a:off x="4495800" y="6442230"/>
            <a:ext cx="7391400" cy="355732"/>
          </a:xfrm>
        </p:spPr>
        <p:txBody>
          <a:bodyPr/>
          <a:lstStyle/>
          <a:p>
            <a:pPr lvl="2"/>
            <a:r>
              <a:rPr lang="en-US" dirty="0"/>
              <a:t>Deficits (1 square-acre) 		Development Cluster (1 square-mile)</a:t>
            </a:r>
          </a:p>
        </p:txBody>
      </p:sp>
      <p:sp>
        <p:nvSpPr>
          <p:cNvPr id="16" name="Rectangle 15">
            <a:extLst>
              <a:ext uri="{FF2B5EF4-FFF2-40B4-BE49-F238E27FC236}">
                <a16:creationId xmlns:a16="http://schemas.microsoft.com/office/drawing/2014/main" id="{F9D362FF-0A8E-4816-9552-41BEFD728B1C}"/>
              </a:ext>
            </a:extLst>
          </p:cNvPr>
          <p:cNvSpPr/>
          <p:nvPr/>
        </p:nvSpPr>
        <p:spPr>
          <a:xfrm>
            <a:off x="7620000" y="6399423"/>
            <a:ext cx="457200" cy="282110"/>
          </a:xfrm>
          <a:prstGeom prst="rect">
            <a:avLst/>
          </a:prstGeom>
          <a:noFill/>
          <a:ln w="28575">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E39F9239-1FB9-4D5C-8EB1-A322646C62E4}"/>
              </a:ext>
            </a:extLst>
          </p:cNvPr>
          <p:cNvSpPr/>
          <p:nvPr/>
        </p:nvSpPr>
        <p:spPr>
          <a:xfrm>
            <a:off x="4573773" y="6433447"/>
            <a:ext cx="229977" cy="229977"/>
          </a:xfrm>
          <a:prstGeom prst="rect">
            <a:avLst/>
          </a:prstGeom>
          <a:solidFill>
            <a:srgbClr val="A800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5D627263-DF9F-4158-A52A-8C75C30F5115}"/>
              </a:ext>
            </a:extLst>
          </p:cNvPr>
          <p:cNvSpPr/>
          <p:nvPr/>
        </p:nvSpPr>
        <p:spPr>
          <a:xfrm>
            <a:off x="7410448" y="691671"/>
            <a:ext cx="3514725" cy="4698209"/>
          </a:xfrm>
          <a:custGeom>
            <a:avLst/>
            <a:gdLst>
              <a:gd name="connsiteX0" fmla="*/ 0 w 3514725"/>
              <a:gd name="connsiteY0" fmla="*/ 0 h 4698209"/>
              <a:gd name="connsiteX1" fmla="*/ 3514725 w 3514725"/>
              <a:gd name="connsiteY1" fmla="*/ 0 h 4698209"/>
              <a:gd name="connsiteX2" fmla="*/ 3514725 w 3514725"/>
              <a:gd name="connsiteY2" fmla="*/ 4698209 h 4698209"/>
              <a:gd name="connsiteX3" fmla="*/ 0 w 3514725"/>
              <a:gd name="connsiteY3" fmla="*/ 4698209 h 4698209"/>
              <a:gd name="connsiteX4" fmla="*/ 0 w 3514725"/>
              <a:gd name="connsiteY4" fmla="*/ 0 h 4698209"/>
              <a:gd name="connsiteX0" fmla="*/ 0 w 3514725"/>
              <a:gd name="connsiteY0" fmla="*/ 0 h 4698209"/>
              <a:gd name="connsiteX1" fmla="*/ 3514725 w 3514725"/>
              <a:gd name="connsiteY1" fmla="*/ 0 h 4698209"/>
              <a:gd name="connsiteX2" fmla="*/ 3514725 w 3514725"/>
              <a:gd name="connsiteY2" fmla="*/ 4698209 h 4698209"/>
              <a:gd name="connsiteX3" fmla="*/ 0 w 3514725"/>
              <a:gd name="connsiteY3" fmla="*/ 4698209 h 4698209"/>
              <a:gd name="connsiteX4" fmla="*/ 0 w 3514725"/>
              <a:gd name="connsiteY4" fmla="*/ 0 h 4698209"/>
              <a:gd name="connsiteX0" fmla="*/ 10160 w 3514725"/>
              <a:gd name="connsiteY0" fmla="*/ 30480 h 4698209"/>
              <a:gd name="connsiteX1" fmla="*/ 3514725 w 3514725"/>
              <a:gd name="connsiteY1" fmla="*/ 0 h 4698209"/>
              <a:gd name="connsiteX2" fmla="*/ 3514725 w 3514725"/>
              <a:gd name="connsiteY2" fmla="*/ 4698209 h 4698209"/>
              <a:gd name="connsiteX3" fmla="*/ 0 w 3514725"/>
              <a:gd name="connsiteY3" fmla="*/ 4698209 h 4698209"/>
              <a:gd name="connsiteX4" fmla="*/ 10160 w 3514725"/>
              <a:gd name="connsiteY4" fmla="*/ 30480 h 469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725" h="4698209">
                <a:moveTo>
                  <a:pt x="10160" y="30480"/>
                </a:moveTo>
                <a:lnTo>
                  <a:pt x="3514725" y="0"/>
                </a:lnTo>
                <a:lnTo>
                  <a:pt x="3514725" y="4698209"/>
                </a:lnTo>
                <a:lnTo>
                  <a:pt x="0" y="4698209"/>
                </a:lnTo>
                <a:cubicBezTo>
                  <a:pt x="3387" y="3142299"/>
                  <a:pt x="6773" y="1586390"/>
                  <a:pt x="10160" y="30480"/>
                </a:cubicBezTo>
                <a:close/>
              </a:path>
            </a:pathLst>
          </a:custGeom>
          <a:no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E718BA42-67E7-487D-BC46-2F8D96BBA9CB}"/>
              </a:ext>
            </a:extLst>
          </p:cNvPr>
          <p:cNvSpPr txBox="1"/>
          <p:nvPr/>
        </p:nvSpPr>
        <p:spPr>
          <a:xfrm>
            <a:off x="243214" y="5294293"/>
            <a:ext cx="3684854" cy="954107"/>
          </a:xfrm>
          <a:prstGeom prst="rect">
            <a:avLst/>
          </a:prstGeom>
          <a:noFill/>
        </p:spPr>
        <p:txBody>
          <a:bodyPr wrap="square" rtlCol="0">
            <a:spAutoFit/>
          </a:bodyPr>
          <a:lstStyle/>
          <a:p>
            <a:r>
              <a:rPr lang="en-US" sz="3200" b="1" dirty="0">
                <a:solidFill>
                  <a:schemeClr val="tx2">
                    <a:lumMod val="75000"/>
                  </a:schemeClr>
                </a:solidFill>
              </a:rPr>
              <a:t>40 </a:t>
            </a:r>
            <a:r>
              <a:rPr lang="en-US" sz="2400" b="1" dirty="0">
                <a:solidFill>
                  <a:schemeClr val="tx2">
                    <a:lumMod val="75000"/>
                  </a:schemeClr>
                </a:solidFill>
              </a:rPr>
              <a:t>deficit squares</a:t>
            </a:r>
          </a:p>
          <a:p>
            <a:endParaRPr lang="en-US" sz="2400" b="1" dirty="0"/>
          </a:p>
        </p:txBody>
      </p:sp>
      <p:sp>
        <p:nvSpPr>
          <p:cNvPr id="36" name="TextBox 35">
            <a:extLst>
              <a:ext uri="{FF2B5EF4-FFF2-40B4-BE49-F238E27FC236}">
                <a16:creationId xmlns:a16="http://schemas.microsoft.com/office/drawing/2014/main" id="{4E536BD1-82DD-4A9D-967D-CC8CD1FE0CE5}"/>
              </a:ext>
            </a:extLst>
          </p:cNvPr>
          <p:cNvSpPr txBox="1"/>
          <p:nvPr/>
        </p:nvSpPr>
        <p:spPr>
          <a:xfrm>
            <a:off x="7442346" y="5686690"/>
            <a:ext cx="4724400" cy="307777"/>
          </a:xfrm>
          <a:prstGeom prst="rect">
            <a:avLst/>
          </a:prstGeom>
          <a:noFill/>
        </p:spPr>
        <p:txBody>
          <a:bodyPr wrap="square" rtlCol="0">
            <a:spAutoFit/>
          </a:bodyPr>
          <a:lstStyle/>
          <a:p>
            <a:pPr algn="r"/>
            <a:r>
              <a:rPr lang="en-US" sz="1400" dirty="0"/>
              <a:t>* Graphics represent preliminary results</a:t>
            </a:r>
          </a:p>
        </p:txBody>
      </p:sp>
      <p:pic>
        <p:nvPicPr>
          <p:cNvPr id="2" name="Picture 1">
            <a:extLst>
              <a:ext uri="{FF2B5EF4-FFF2-40B4-BE49-F238E27FC236}">
                <a16:creationId xmlns:a16="http://schemas.microsoft.com/office/drawing/2014/main" id="{E0225736-737A-4574-91E7-8E354DA846DF}"/>
              </a:ext>
            </a:extLst>
          </p:cNvPr>
          <p:cNvPicPr>
            <a:picLocks noChangeAspect="1"/>
          </p:cNvPicPr>
          <p:nvPr/>
        </p:nvPicPr>
        <p:blipFill>
          <a:blip r:embed="rId4"/>
          <a:stretch>
            <a:fillRect/>
          </a:stretch>
        </p:blipFill>
        <p:spPr>
          <a:xfrm>
            <a:off x="-4113" y="1495425"/>
            <a:ext cx="5657850" cy="3838575"/>
          </a:xfrm>
          <a:prstGeom prst="rect">
            <a:avLst/>
          </a:prstGeom>
        </p:spPr>
      </p:pic>
      <p:sp>
        <p:nvSpPr>
          <p:cNvPr id="3" name="Title 2">
            <a:extLst>
              <a:ext uri="{FF2B5EF4-FFF2-40B4-BE49-F238E27FC236}">
                <a16:creationId xmlns:a16="http://schemas.microsoft.com/office/drawing/2014/main" id="{50B34C75-9154-468C-9E0F-23599CB00127}"/>
              </a:ext>
            </a:extLst>
          </p:cNvPr>
          <p:cNvSpPr>
            <a:spLocks noGrp="1"/>
          </p:cNvSpPr>
          <p:nvPr>
            <p:ph type="title"/>
          </p:nvPr>
        </p:nvSpPr>
        <p:spPr/>
        <p:txBody>
          <a:bodyPr/>
          <a:lstStyle/>
          <a:p>
            <a:r>
              <a:rPr lang="en-US" dirty="0"/>
              <a:t>deficits</a:t>
            </a:r>
          </a:p>
        </p:txBody>
      </p:sp>
      <p:sp>
        <p:nvSpPr>
          <p:cNvPr id="13" name="Freeform: Shape 12">
            <a:extLst>
              <a:ext uri="{FF2B5EF4-FFF2-40B4-BE49-F238E27FC236}">
                <a16:creationId xmlns:a16="http://schemas.microsoft.com/office/drawing/2014/main" id="{C90381C5-1430-417C-8AA6-A02870F5CEB1}"/>
              </a:ext>
            </a:extLst>
          </p:cNvPr>
          <p:cNvSpPr/>
          <p:nvPr/>
        </p:nvSpPr>
        <p:spPr>
          <a:xfrm>
            <a:off x="-416101" y="1371600"/>
            <a:ext cx="6108192" cy="3977155"/>
          </a:xfrm>
          <a:custGeom>
            <a:avLst/>
            <a:gdLst>
              <a:gd name="connsiteX0" fmla="*/ 609601 w 4267200"/>
              <a:gd name="connsiteY0" fmla="*/ 431577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0 w 4267200"/>
              <a:gd name="connsiteY4" fmla="*/ 0 h 2460640"/>
              <a:gd name="connsiteX5" fmla="*/ 4267200 w 4267200"/>
              <a:gd name="connsiteY5" fmla="*/ 0 h 2460640"/>
              <a:gd name="connsiteX6" fmla="*/ 4267200 w 4267200"/>
              <a:gd name="connsiteY6" fmla="*/ 2460640 h 2460640"/>
              <a:gd name="connsiteX7" fmla="*/ 0 w 4267200"/>
              <a:gd name="connsiteY7" fmla="*/ 246064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3576638 w 4267200"/>
              <a:gd name="connsiteY3" fmla="*/ 431577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576638 w 4267200"/>
              <a:gd name="connsiteY2" fmla="*/ 1905000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609601 w 4267200"/>
              <a:gd name="connsiteY1" fmla="*/ 1905000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67200 w 4267200"/>
              <a:gd name="connsiteY6" fmla="*/ 0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1047971 h 2460640"/>
              <a:gd name="connsiteX1" fmla="*/ 2348096 w 4267200"/>
              <a:gd name="connsiteY1" fmla="*/ 1393597 h 2460640"/>
              <a:gd name="connsiteX2" fmla="*/ 3923162 w 4267200"/>
              <a:gd name="connsiteY2" fmla="*/ 807684 h 2460640"/>
              <a:gd name="connsiteX3" fmla="*/ 2354993 w 4267200"/>
              <a:gd name="connsiteY3" fmla="*/ 597529 h 2460640"/>
              <a:gd name="connsiteX4" fmla="*/ 668334 w 4267200"/>
              <a:gd name="connsiteY4" fmla="*/ 1047971 h 2460640"/>
              <a:gd name="connsiteX5" fmla="*/ 0 w 4267200"/>
              <a:gd name="connsiteY5" fmla="*/ 0 h 2460640"/>
              <a:gd name="connsiteX6" fmla="*/ 4252989 w 4267200"/>
              <a:gd name="connsiteY6" fmla="*/ 179787 h 2460640"/>
              <a:gd name="connsiteX7" fmla="*/ 4267200 w 4267200"/>
              <a:gd name="connsiteY7" fmla="*/ 2460640 h 2460640"/>
              <a:gd name="connsiteX8" fmla="*/ 0 w 4267200"/>
              <a:gd name="connsiteY8" fmla="*/ 2460640 h 2460640"/>
              <a:gd name="connsiteX9" fmla="*/ 0 w 4267200"/>
              <a:gd name="connsiteY9" fmla="*/ 0 h 2460640"/>
              <a:gd name="connsiteX0" fmla="*/ 668334 w 4267200"/>
              <a:gd name="connsiteY0" fmla="*/ 876356 h 2289025"/>
              <a:gd name="connsiteX1" fmla="*/ 2348096 w 4267200"/>
              <a:gd name="connsiteY1" fmla="*/ 1221982 h 2289025"/>
              <a:gd name="connsiteX2" fmla="*/ 3923162 w 4267200"/>
              <a:gd name="connsiteY2" fmla="*/ 636069 h 2289025"/>
              <a:gd name="connsiteX3" fmla="*/ 2354993 w 4267200"/>
              <a:gd name="connsiteY3" fmla="*/ 425914 h 2289025"/>
              <a:gd name="connsiteX4" fmla="*/ 668334 w 4267200"/>
              <a:gd name="connsiteY4" fmla="*/ 876356 h 2289025"/>
              <a:gd name="connsiteX5" fmla="*/ 28424 w 4267200"/>
              <a:gd name="connsiteY5" fmla="*/ 0 h 2289025"/>
              <a:gd name="connsiteX6" fmla="*/ 4252989 w 4267200"/>
              <a:gd name="connsiteY6" fmla="*/ 8172 h 2289025"/>
              <a:gd name="connsiteX7" fmla="*/ 4267200 w 4267200"/>
              <a:gd name="connsiteY7" fmla="*/ 2289025 h 2289025"/>
              <a:gd name="connsiteX8" fmla="*/ 0 w 4267200"/>
              <a:gd name="connsiteY8" fmla="*/ 2289025 h 2289025"/>
              <a:gd name="connsiteX9" fmla="*/ 28424 w 4267200"/>
              <a:gd name="connsiteY9" fmla="*/ 0 h 2289025"/>
              <a:gd name="connsiteX0" fmla="*/ 662532 w 4261398"/>
              <a:gd name="connsiteY0" fmla="*/ 876356 h 2289025"/>
              <a:gd name="connsiteX1" fmla="*/ 2342294 w 4261398"/>
              <a:gd name="connsiteY1" fmla="*/ 1221982 h 2289025"/>
              <a:gd name="connsiteX2" fmla="*/ 3917360 w 4261398"/>
              <a:gd name="connsiteY2" fmla="*/ 636069 h 2289025"/>
              <a:gd name="connsiteX3" fmla="*/ 2349191 w 4261398"/>
              <a:gd name="connsiteY3" fmla="*/ 425914 h 2289025"/>
              <a:gd name="connsiteX4" fmla="*/ 662532 w 4261398"/>
              <a:gd name="connsiteY4" fmla="*/ 876356 h 2289025"/>
              <a:gd name="connsiteX5" fmla="*/ 22622 w 4261398"/>
              <a:gd name="connsiteY5" fmla="*/ 0 h 2289025"/>
              <a:gd name="connsiteX6" fmla="*/ 4247187 w 4261398"/>
              <a:gd name="connsiteY6" fmla="*/ 8172 h 2289025"/>
              <a:gd name="connsiteX7" fmla="*/ 4261398 w 4261398"/>
              <a:gd name="connsiteY7" fmla="*/ 2289025 h 2289025"/>
              <a:gd name="connsiteX8" fmla="*/ 0 w 4261398"/>
              <a:gd name="connsiteY8" fmla="*/ 1494980 h 2289025"/>
              <a:gd name="connsiteX9" fmla="*/ 22622 w 4261398"/>
              <a:gd name="connsiteY9" fmla="*/ 0 h 2289025"/>
              <a:gd name="connsiteX0" fmla="*/ 662532 w 4247187"/>
              <a:gd name="connsiteY0" fmla="*/ 876356 h 1565043"/>
              <a:gd name="connsiteX1" fmla="*/ 2342294 w 4247187"/>
              <a:gd name="connsiteY1" fmla="*/ 1221982 h 1565043"/>
              <a:gd name="connsiteX2" fmla="*/ 3917360 w 4247187"/>
              <a:gd name="connsiteY2" fmla="*/ 636069 h 1565043"/>
              <a:gd name="connsiteX3" fmla="*/ 2349191 w 4247187"/>
              <a:gd name="connsiteY3" fmla="*/ 425914 h 1565043"/>
              <a:gd name="connsiteX4" fmla="*/ 662532 w 4247187"/>
              <a:gd name="connsiteY4" fmla="*/ 876356 h 1565043"/>
              <a:gd name="connsiteX5" fmla="*/ 22622 w 4247187"/>
              <a:gd name="connsiteY5" fmla="*/ 0 h 1565043"/>
              <a:gd name="connsiteX6" fmla="*/ 4247187 w 4247187"/>
              <a:gd name="connsiteY6" fmla="*/ 8172 h 1565043"/>
              <a:gd name="connsiteX7" fmla="*/ 4220784 w 4247187"/>
              <a:gd name="connsiteY7" fmla="*/ 1565043 h 1565043"/>
              <a:gd name="connsiteX8" fmla="*/ 0 w 4247187"/>
              <a:gd name="connsiteY8" fmla="*/ 1494980 h 1565043"/>
              <a:gd name="connsiteX9" fmla="*/ 22622 w 4247187"/>
              <a:gd name="connsiteY9" fmla="*/ 0 h 1565043"/>
              <a:gd name="connsiteX0" fmla="*/ 639910 w 4224565"/>
              <a:gd name="connsiteY0" fmla="*/ 876356 h 1565043"/>
              <a:gd name="connsiteX1" fmla="*/ 2319672 w 4224565"/>
              <a:gd name="connsiteY1" fmla="*/ 1221982 h 1565043"/>
              <a:gd name="connsiteX2" fmla="*/ 3894738 w 4224565"/>
              <a:gd name="connsiteY2" fmla="*/ 636069 h 1565043"/>
              <a:gd name="connsiteX3" fmla="*/ 2326569 w 4224565"/>
              <a:gd name="connsiteY3" fmla="*/ 425914 h 1565043"/>
              <a:gd name="connsiteX4" fmla="*/ 639910 w 4224565"/>
              <a:gd name="connsiteY4" fmla="*/ 876356 h 1565043"/>
              <a:gd name="connsiteX5" fmla="*/ 0 w 4224565"/>
              <a:gd name="connsiteY5" fmla="*/ 0 h 1565043"/>
              <a:gd name="connsiteX6" fmla="*/ 4224565 w 4224565"/>
              <a:gd name="connsiteY6" fmla="*/ 8172 h 1565043"/>
              <a:gd name="connsiteX7" fmla="*/ 4198162 w 4224565"/>
              <a:gd name="connsiteY7" fmla="*/ 1565043 h 1565043"/>
              <a:gd name="connsiteX8" fmla="*/ 12190 w 4224565"/>
              <a:gd name="connsiteY8" fmla="*/ 1551698 h 1565043"/>
              <a:gd name="connsiteX9" fmla="*/ 0 w 4224565"/>
              <a:gd name="connsiteY9" fmla="*/ 0 h 1565043"/>
              <a:gd name="connsiteX0" fmla="*/ 639910 w 4224565"/>
              <a:gd name="connsiteY0" fmla="*/ 876356 h 1581725"/>
              <a:gd name="connsiteX1" fmla="*/ 2319672 w 4224565"/>
              <a:gd name="connsiteY1" fmla="*/ 1221982 h 1581725"/>
              <a:gd name="connsiteX2" fmla="*/ 3894738 w 4224565"/>
              <a:gd name="connsiteY2" fmla="*/ 636069 h 1581725"/>
              <a:gd name="connsiteX3" fmla="*/ 2326569 w 4224565"/>
              <a:gd name="connsiteY3" fmla="*/ 425914 h 1581725"/>
              <a:gd name="connsiteX4" fmla="*/ 639910 w 4224565"/>
              <a:gd name="connsiteY4" fmla="*/ 876356 h 1581725"/>
              <a:gd name="connsiteX5" fmla="*/ 0 w 4224565"/>
              <a:gd name="connsiteY5" fmla="*/ 0 h 1581725"/>
              <a:gd name="connsiteX6" fmla="*/ 4224565 w 4224565"/>
              <a:gd name="connsiteY6" fmla="*/ 8172 h 1581725"/>
              <a:gd name="connsiteX7" fmla="*/ 4198162 w 4224565"/>
              <a:gd name="connsiteY7" fmla="*/ 1565043 h 1581725"/>
              <a:gd name="connsiteX8" fmla="*/ 29596 w 4224565"/>
              <a:gd name="connsiteY8" fmla="*/ 1581725 h 1581725"/>
              <a:gd name="connsiteX9" fmla="*/ 0 w 4224565"/>
              <a:gd name="connsiteY9" fmla="*/ 0 h 158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565" h="1581725">
                <a:moveTo>
                  <a:pt x="639910" y="876356"/>
                </a:moveTo>
                <a:lnTo>
                  <a:pt x="2319672" y="1221982"/>
                </a:lnTo>
                <a:lnTo>
                  <a:pt x="3894738" y="636069"/>
                </a:lnTo>
                <a:lnTo>
                  <a:pt x="2326569" y="425914"/>
                </a:lnTo>
                <a:lnTo>
                  <a:pt x="639910" y="876356"/>
                </a:lnTo>
                <a:close/>
                <a:moveTo>
                  <a:pt x="0" y="0"/>
                </a:moveTo>
                <a:lnTo>
                  <a:pt x="4224565" y="8172"/>
                </a:lnTo>
                <a:lnTo>
                  <a:pt x="4198162" y="1565043"/>
                </a:lnTo>
                <a:lnTo>
                  <a:pt x="29596" y="1581725"/>
                </a:lnTo>
                <a:cubicBezTo>
                  <a:pt x="25533" y="1064492"/>
                  <a:pt x="4063" y="517233"/>
                  <a:pt x="0" y="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10581C24-5D43-42AF-A9DF-E9E707F63754}"/>
              </a:ext>
            </a:extLst>
          </p:cNvPr>
          <p:cNvSpPr/>
          <p:nvPr/>
        </p:nvSpPr>
        <p:spPr>
          <a:xfrm>
            <a:off x="2919539" y="691670"/>
            <a:ext cx="4483853" cy="4683949"/>
          </a:xfrm>
          <a:custGeom>
            <a:avLst/>
            <a:gdLst>
              <a:gd name="connsiteX0" fmla="*/ 0 w 4666004"/>
              <a:gd name="connsiteY0" fmla="*/ 2367185 h 5734228"/>
              <a:gd name="connsiteX1" fmla="*/ 3110669 w 4666004"/>
              <a:gd name="connsiteY1" fmla="*/ 0 h 5734228"/>
              <a:gd name="connsiteX2" fmla="*/ 3110669 w 4666004"/>
              <a:gd name="connsiteY2" fmla="*/ 1615155 h 5734228"/>
              <a:gd name="connsiteX3" fmla="*/ 4666004 w 4666004"/>
              <a:gd name="connsiteY3" fmla="*/ 1632247 h 5734228"/>
              <a:gd name="connsiteX4" fmla="*/ 3255948 w 4666004"/>
              <a:gd name="connsiteY4" fmla="*/ 5734228 h 5734228"/>
              <a:gd name="connsiteX5" fmla="*/ 3264494 w 4666004"/>
              <a:gd name="connsiteY5" fmla="*/ 2375731 h 5734228"/>
              <a:gd name="connsiteX6" fmla="*/ 0 w 4666004"/>
              <a:gd name="connsiteY6" fmla="*/ 2367185 h 5734228"/>
              <a:gd name="connsiteX0" fmla="*/ 0 w 4644739"/>
              <a:gd name="connsiteY0" fmla="*/ 2367185 h 5734228"/>
              <a:gd name="connsiteX1" fmla="*/ 3110669 w 4644739"/>
              <a:gd name="connsiteY1" fmla="*/ 0 h 5734228"/>
              <a:gd name="connsiteX2" fmla="*/ 3110669 w 4644739"/>
              <a:gd name="connsiteY2" fmla="*/ 1615155 h 5734228"/>
              <a:gd name="connsiteX3" fmla="*/ 4644739 w 4644739"/>
              <a:gd name="connsiteY3" fmla="*/ 1727940 h 5734228"/>
              <a:gd name="connsiteX4" fmla="*/ 3255948 w 4644739"/>
              <a:gd name="connsiteY4" fmla="*/ 5734228 h 5734228"/>
              <a:gd name="connsiteX5" fmla="*/ 3264494 w 4644739"/>
              <a:gd name="connsiteY5" fmla="*/ 2375731 h 5734228"/>
              <a:gd name="connsiteX6" fmla="*/ 0 w 4644739"/>
              <a:gd name="connsiteY6" fmla="*/ 2367185 h 5734228"/>
              <a:gd name="connsiteX0" fmla="*/ 0 w 4644739"/>
              <a:gd name="connsiteY0" fmla="*/ 2367185 h 5734228"/>
              <a:gd name="connsiteX1" fmla="*/ 3110669 w 4644739"/>
              <a:gd name="connsiteY1" fmla="*/ 0 h 5734228"/>
              <a:gd name="connsiteX2" fmla="*/ 3110669 w 4644739"/>
              <a:gd name="connsiteY2" fmla="*/ 1721480 h 5734228"/>
              <a:gd name="connsiteX3" fmla="*/ 4644739 w 4644739"/>
              <a:gd name="connsiteY3" fmla="*/ 1727940 h 5734228"/>
              <a:gd name="connsiteX4" fmla="*/ 3255948 w 4644739"/>
              <a:gd name="connsiteY4" fmla="*/ 5734228 h 5734228"/>
              <a:gd name="connsiteX5" fmla="*/ 3264494 w 4644739"/>
              <a:gd name="connsiteY5" fmla="*/ 2375731 h 5734228"/>
              <a:gd name="connsiteX6" fmla="*/ 0 w 4644739"/>
              <a:gd name="connsiteY6" fmla="*/ 2367185 h 5734228"/>
              <a:gd name="connsiteX0" fmla="*/ 0 w 4400190"/>
              <a:gd name="connsiteY0" fmla="*/ 2367185 h 5734228"/>
              <a:gd name="connsiteX1" fmla="*/ 3110669 w 4400190"/>
              <a:gd name="connsiteY1" fmla="*/ 0 h 5734228"/>
              <a:gd name="connsiteX2" fmla="*/ 3110669 w 4400190"/>
              <a:gd name="connsiteY2" fmla="*/ 1721480 h 5734228"/>
              <a:gd name="connsiteX3" fmla="*/ 4400190 w 4400190"/>
              <a:gd name="connsiteY3" fmla="*/ 1717307 h 5734228"/>
              <a:gd name="connsiteX4" fmla="*/ 3255948 w 4400190"/>
              <a:gd name="connsiteY4" fmla="*/ 5734228 h 5734228"/>
              <a:gd name="connsiteX5" fmla="*/ 3264494 w 4400190"/>
              <a:gd name="connsiteY5" fmla="*/ 2375731 h 5734228"/>
              <a:gd name="connsiteX6" fmla="*/ 0 w 4400190"/>
              <a:gd name="connsiteY6" fmla="*/ 2367185 h 5734228"/>
              <a:gd name="connsiteX0" fmla="*/ 0 w 4570310"/>
              <a:gd name="connsiteY0" fmla="*/ 1941883 h 5734228"/>
              <a:gd name="connsiteX1" fmla="*/ 3280789 w 4570310"/>
              <a:gd name="connsiteY1" fmla="*/ 0 h 5734228"/>
              <a:gd name="connsiteX2" fmla="*/ 3280789 w 4570310"/>
              <a:gd name="connsiteY2" fmla="*/ 1721480 h 5734228"/>
              <a:gd name="connsiteX3" fmla="*/ 4570310 w 4570310"/>
              <a:gd name="connsiteY3" fmla="*/ 1717307 h 5734228"/>
              <a:gd name="connsiteX4" fmla="*/ 3426068 w 4570310"/>
              <a:gd name="connsiteY4" fmla="*/ 5734228 h 5734228"/>
              <a:gd name="connsiteX5" fmla="*/ 3434614 w 4570310"/>
              <a:gd name="connsiteY5" fmla="*/ 2375731 h 5734228"/>
              <a:gd name="connsiteX6" fmla="*/ 0 w 4570310"/>
              <a:gd name="connsiteY6" fmla="*/ 1941883 h 5734228"/>
              <a:gd name="connsiteX0" fmla="*/ 0 w 4570310"/>
              <a:gd name="connsiteY0" fmla="*/ 1941883 h 5734228"/>
              <a:gd name="connsiteX1" fmla="*/ 3280789 w 4570310"/>
              <a:gd name="connsiteY1" fmla="*/ 0 h 5734228"/>
              <a:gd name="connsiteX2" fmla="*/ 3280789 w 4570310"/>
              <a:gd name="connsiteY2" fmla="*/ 1721480 h 5734228"/>
              <a:gd name="connsiteX3" fmla="*/ 4570310 w 4570310"/>
              <a:gd name="connsiteY3" fmla="*/ 1717307 h 5734228"/>
              <a:gd name="connsiteX4" fmla="*/ 3426068 w 4570310"/>
              <a:gd name="connsiteY4" fmla="*/ 5734228 h 5734228"/>
              <a:gd name="connsiteX5" fmla="*/ 2105544 w 4570310"/>
              <a:gd name="connsiteY5" fmla="*/ 1929164 h 5734228"/>
              <a:gd name="connsiteX6" fmla="*/ 0 w 4570310"/>
              <a:gd name="connsiteY6" fmla="*/ 1941883 h 5734228"/>
              <a:gd name="connsiteX0" fmla="*/ 0 w 4570310"/>
              <a:gd name="connsiteY0" fmla="*/ 1941883 h 4745400"/>
              <a:gd name="connsiteX1" fmla="*/ 3280789 w 4570310"/>
              <a:gd name="connsiteY1" fmla="*/ 0 h 4745400"/>
              <a:gd name="connsiteX2" fmla="*/ 3280789 w 4570310"/>
              <a:gd name="connsiteY2" fmla="*/ 1721480 h 4745400"/>
              <a:gd name="connsiteX3" fmla="*/ 4570310 w 4570310"/>
              <a:gd name="connsiteY3" fmla="*/ 1717307 h 4745400"/>
              <a:gd name="connsiteX4" fmla="*/ 2086366 w 4570310"/>
              <a:gd name="connsiteY4" fmla="*/ 4745400 h 4745400"/>
              <a:gd name="connsiteX5" fmla="*/ 2105544 w 4570310"/>
              <a:gd name="connsiteY5" fmla="*/ 1929164 h 4745400"/>
              <a:gd name="connsiteX6" fmla="*/ 0 w 4570310"/>
              <a:gd name="connsiteY6" fmla="*/ 1941883 h 4745400"/>
              <a:gd name="connsiteX0" fmla="*/ 0 w 4570310"/>
              <a:gd name="connsiteY0" fmla="*/ 1941883 h 4745400"/>
              <a:gd name="connsiteX1" fmla="*/ 3280789 w 4570310"/>
              <a:gd name="connsiteY1" fmla="*/ 0 h 4745400"/>
              <a:gd name="connsiteX2" fmla="*/ 3280789 w 4570310"/>
              <a:gd name="connsiteY2" fmla="*/ 1721480 h 4745400"/>
              <a:gd name="connsiteX3" fmla="*/ 4570310 w 4570310"/>
              <a:gd name="connsiteY3" fmla="*/ 1717307 h 4745400"/>
              <a:gd name="connsiteX4" fmla="*/ 2086366 w 4570310"/>
              <a:gd name="connsiteY4" fmla="*/ 4745400 h 4745400"/>
              <a:gd name="connsiteX5" fmla="*/ 2105544 w 4570310"/>
              <a:gd name="connsiteY5" fmla="*/ 1929164 h 4745400"/>
              <a:gd name="connsiteX6" fmla="*/ 0 w 4570310"/>
              <a:gd name="connsiteY6" fmla="*/ 1941883 h 4745400"/>
              <a:gd name="connsiteX0" fmla="*/ 0 w 4570310"/>
              <a:gd name="connsiteY0" fmla="*/ 1941883 h 4745400"/>
              <a:gd name="connsiteX1" fmla="*/ 3280789 w 4570310"/>
              <a:gd name="connsiteY1" fmla="*/ 0 h 4745400"/>
              <a:gd name="connsiteX2" fmla="*/ 3280789 w 4570310"/>
              <a:gd name="connsiteY2" fmla="*/ 1721480 h 4745400"/>
              <a:gd name="connsiteX3" fmla="*/ 4570310 w 4570310"/>
              <a:gd name="connsiteY3" fmla="*/ 1717307 h 4745400"/>
              <a:gd name="connsiteX4" fmla="*/ 2086366 w 4570310"/>
              <a:gd name="connsiteY4" fmla="*/ 4745400 h 4745400"/>
              <a:gd name="connsiteX5" fmla="*/ 2105544 w 4570310"/>
              <a:gd name="connsiteY5" fmla="*/ 1929164 h 4745400"/>
              <a:gd name="connsiteX6" fmla="*/ 0 w 4570310"/>
              <a:gd name="connsiteY6" fmla="*/ 1941883 h 4745400"/>
              <a:gd name="connsiteX0" fmla="*/ 0 w 5750524"/>
              <a:gd name="connsiteY0" fmla="*/ 1027483 h 4745400"/>
              <a:gd name="connsiteX1" fmla="*/ 4461003 w 5750524"/>
              <a:gd name="connsiteY1" fmla="*/ 0 h 4745400"/>
              <a:gd name="connsiteX2" fmla="*/ 4461003 w 5750524"/>
              <a:gd name="connsiteY2" fmla="*/ 1721480 h 4745400"/>
              <a:gd name="connsiteX3" fmla="*/ 5750524 w 5750524"/>
              <a:gd name="connsiteY3" fmla="*/ 1717307 h 4745400"/>
              <a:gd name="connsiteX4" fmla="*/ 3266580 w 5750524"/>
              <a:gd name="connsiteY4" fmla="*/ 4745400 h 4745400"/>
              <a:gd name="connsiteX5" fmla="*/ 3285758 w 5750524"/>
              <a:gd name="connsiteY5" fmla="*/ 1929164 h 4745400"/>
              <a:gd name="connsiteX6" fmla="*/ 0 w 5750524"/>
              <a:gd name="connsiteY6" fmla="*/ 1027483 h 4745400"/>
              <a:gd name="connsiteX0" fmla="*/ 0 w 5750524"/>
              <a:gd name="connsiteY0" fmla="*/ 1027483 h 4745400"/>
              <a:gd name="connsiteX1" fmla="*/ 4461003 w 5750524"/>
              <a:gd name="connsiteY1" fmla="*/ 0 h 4745400"/>
              <a:gd name="connsiteX2" fmla="*/ 4461003 w 5750524"/>
              <a:gd name="connsiteY2" fmla="*/ 1721480 h 4745400"/>
              <a:gd name="connsiteX3" fmla="*/ 5750524 w 5750524"/>
              <a:gd name="connsiteY3" fmla="*/ 1717307 h 4745400"/>
              <a:gd name="connsiteX4" fmla="*/ 3266580 w 5750524"/>
              <a:gd name="connsiteY4" fmla="*/ 4745400 h 4745400"/>
              <a:gd name="connsiteX5" fmla="*/ 2243768 w 5750524"/>
              <a:gd name="connsiteY5" fmla="*/ 1578289 h 4745400"/>
              <a:gd name="connsiteX6" fmla="*/ 0 w 5750524"/>
              <a:gd name="connsiteY6" fmla="*/ 1027483 h 4745400"/>
              <a:gd name="connsiteX0" fmla="*/ 0 w 5750524"/>
              <a:gd name="connsiteY0" fmla="*/ 1027483 h 3033558"/>
              <a:gd name="connsiteX1" fmla="*/ 4461003 w 5750524"/>
              <a:gd name="connsiteY1" fmla="*/ 0 h 3033558"/>
              <a:gd name="connsiteX2" fmla="*/ 4461003 w 5750524"/>
              <a:gd name="connsiteY2" fmla="*/ 1721480 h 3033558"/>
              <a:gd name="connsiteX3" fmla="*/ 5750524 w 5750524"/>
              <a:gd name="connsiteY3" fmla="*/ 1717307 h 3033558"/>
              <a:gd name="connsiteX4" fmla="*/ 13017 w 5750524"/>
              <a:gd name="connsiteY4" fmla="*/ 3033558 h 3033558"/>
              <a:gd name="connsiteX5" fmla="*/ 2243768 w 5750524"/>
              <a:gd name="connsiteY5" fmla="*/ 1578289 h 3033558"/>
              <a:gd name="connsiteX6" fmla="*/ 0 w 5750524"/>
              <a:gd name="connsiteY6" fmla="*/ 1027483 h 3033558"/>
              <a:gd name="connsiteX0" fmla="*/ 0 w 5750524"/>
              <a:gd name="connsiteY0" fmla="*/ 1027483 h 3033558"/>
              <a:gd name="connsiteX1" fmla="*/ 4461003 w 5750524"/>
              <a:gd name="connsiteY1" fmla="*/ 0 h 3033558"/>
              <a:gd name="connsiteX2" fmla="*/ 4461003 w 5750524"/>
              <a:gd name="connsiteY2" fmla="*/ 1721480 h 3033558"/>
              <a:gd name="connsiteX3" fmla="*/ 5750524 w 5750524"/>
              <a:gd name="connsiteY3" fmla="*/ 1717307 h 3033558"/>
              <a:gd name="connsiteX4" fmla="*/ 13017 w 5750524"/>
              <a:gd name="connsiteY4" fmla="*/ 3033558 h 3033558"/>
              <a:gd name="connsiteX5" fmla="*/ 2243768 w 5750524"/>
              <a:gd name="connsiteY5" fmla="*/ 1578289 h 3033558"/>
              <a:gd name="connsiteX6" fmla="*/ 0 w 5750524"/>
              <a:gd name="connsiteY6" fmla="*/ 1027483 h 3033558"/>
              <a:gd name="connsiteX0" fmla="*/ 0 w 5750524"/>
              <a:gd name="connsiteY0" fmla="*/ 1027483 h 3033558"/>
              <a:gd name="connsiteX1" fmla="*/ 4461003 w 5750524"/>
              <a:gd name="connsiteY1" fmla="*/ 0 h 3033558"/>
              <a:gd name="connsiteX2" fmla="*/ 4461003 w 5750524"/>
              <a:gd name="connsiteY2" fmla="*/ 1721480 h 3033558"/>
              <a:gd name="connsiteX3" fmla="*/ 5750524 w 5750524"/>
              <a:gd name="connsiteY3" fmla="*/ 1717307 h 3033558"/>
              <a:gd name="connsiteX4" fmla="*/ 13017 w 5750524"/>
              <a:gd name="connsiteY4" fmla="*/ 3033558 h 3033558"/>
              <a:gd name="connsiteX5" fmla="*/ 2243768 w 5750524"/>
              <a:gd name="connsiteY5" fmla="*/ 1578289 h 3033558"/>
              <a:gd name="connsiteX6" fmla="*/ 0 w 5750524"/>
              <a:gd name="connsiteY6" fmla="*/ 1027483 h 3033558"/>
              <a:gd name="connsiteX0" fmla="*/ 0 w 8036524"/>
              <a:gd name="connsiteY0" fmla="*/ 1027483 h 4694424"/>
              <a:gd name="connsiteX1" fmla="*/ 4461003 w 8036524"/>
              <a:gd name="connsiteY1" fmla="*/ 0 h 4694424"/>
              <a:gd name="connsiteX2" fmla="*/ 4461003 w 8036524"/>
              <a:gd name="connsiteY2" fmla="*/ 1721480 h 4694424"/>
              <a:gd name="connsiteX3" fmla="*/ 8036524 w 8036524"/>
              <a:gd name="connsiteY3" fmla="*/ 4694424 h 4694424"/>
              <a:gd name="connsiteX4" fmla="*/ 13017 w 8036524"/>
              <a:gd name="connsiteY4" fmla="*/ 3033558 h 4694424"/>
              <a:gd name="connsiteX5" fmla="*/ 2243768 w 8036524"/>
              <a:gd name="connsiteY5" fmla="*/ 1578289 h 4694424"/>
              <a:gd name="connsiteX6" fmla="*/ 0 w 8036524"/>
              <a:gd name="connsiteY6" fmla="*/ 1027483 h 4694424"/>
              <a:gd name="connsiteX0" fmla="*/ 0 w 8036524"/>
              <a:gd name="connsiteY0" fmla="*/ 1027483 h 4694424"/>
              <a:gd name="connsiteX1" fmla="*/ 4461003 w 8036524"/>
              <a:gd name="connsiteY1" fmla="*/ 0 h 4694424"/>
              <a:gd name="connsiteX2" fmla="*/ 4492901 w 8036524"/>
              <a:gd name="connsiteY2" fmla="*/ 4687964 h 4694424"/>
              <a:gd name="connsiteX3" fmla="*/ 8036524 w 8036524"/>
              <a:gd name="connsiteY3" fmla="*/ 4694424 h 4694424"/>
              <a:gd name="connsiteX4" fmla="*/ 13017 w 8036524"/>
              <a:gd name="connsiteY4" fmla="*/ 3033558 h 4694424"/>
              <a:gd name="connsiteX5" fmla="*/ 2243768 w 8036524"/>
              <a:gd name="connsiteY5" fmla="*/ 1578289 h 4694424"/>
              <a:gd name="connsiteX6" fmla="*/ 0 w 8036524"/>
              <a:gd name="connsiteY6" fmla="*/ 1027483 h 4694424"/>
              <a:gd name="connsiteX0" fmla="*/ 0 w 4492901"/>
              <a:gd name="connsiteY0" fmla="*/ 1027483 h 4687964"/>
              <a:gd name="connsiteX1" fmla="*/ 4461003 w 4492901"/>
              <a:gd name="connsiteY1" fmla="*/ 0 h 4687964"/>
              <a:gd name="connsiteX2" fmla="*/ 4492901 w 4492901"/>
              <a:gd name="connsiteY2" fmla="*/ 4687964 h 4687964"/>
              <a:gd name="connsiteX3" fmla="*/ 3879194 w 4492901"/>
              <a:gd name="connsiteY3" fmla="*/ 4566833 h 4687964"/>
              <a:gd name="connsiteX4" fmla="*/ 13017 w 4492901"/>
              <a:gd name="connsiteY4" fmla="*/ 3033558 h 4687964"/>
              <a:gd name="connsiteX5" fmla="*/ 2243768 w 4492901"/>
              <a:gd name="connsiteY5" fmla="*/ 1578289 h 4687964"/>
              <a:gd name="connsiteX6" fmla="*/ 0 w 4492901"/>
              <a:gd name="connsiteY6" fmla="*/ 1027483 h 4687964"/>
              <a:gd name="connsiteX0" fmla="*/ 0 w 7980380"/>
              <a:gd name="connsiteY0" fmla="*/ 1027483 h 4677331"/>
              <a:gd name="connsiteX1" fmla="*/ 4461003 w 7980380"/>
              <a:gd name="connsiteY1" fmla="*/ 0 h 4677331"/>
              <a:gd name="connsiteX2" fmla="*/ 7980380 w 7980380"/>
              <a:gd name="connsiteY2" fmla="*/ 4677331 h 4677331"/>
              <a:gd name="connsiteX3" fmla="*/ 3879194 w 7980380"/>
              <a:gd name="connsiteY3" fmla="*/ 4566833 h 4677331"/>
              <a:gd name="connsiteX4" fmla="*/ 13017 w 7980380"/>
              <a:gd name="connsiteY4" fmla="*/ 3033558 h 4677331"/>
              <a:gd name="connsiteX5" fmla="*/ 2243768 w 7980380"/>
              <a:gd name="connsiteY5" fmla="*/ 1578289 h 4677331"/>
              <a:gd name="connsiteX6" fmla="*/ 0 w 7980380"/>
              <a:gd name="connsiteY6" fmla="*/ 1027483 h 4677331"/>
              <a:gd name="connsiteX0" fmla="*/ 0 w 7980380"/>
              <a:gd name="connsiteY0" fmla="*/ 1027483 h 4683791"/>
              <a:gd name="connsiteX1" fmla="*/ 4461003 w 7980380"/>
              <a:gd name="connsiteY1" fmla="*/ 0 h 4683791"/>
              <a:gd name="connsiteX2" fmla="*/ 7980380 w 7980380"/>
              <a:gd name="connsiteY2" fmla="*/ 4677331 h 4683791"/>
              <a:gd name="connsiteX3" fmla="*/ 4474617 w 7980380"/>
              <a:gd name="connsiteY3" fmla="*/ 4683791 h 4683791"/>
              <a:gd name="connsiteX4" fmla="*/ 13017 w 7980380"/>
              <a:gd name="connsiteY4" fmla="*/ 3033558 h 4683791"/>
              <a:gd name="connsiteX5" fmla="*/ 2243768 w 7980380"/>
              <a:gd name="connsiteY5" fmla="*/ 1578289 h 4683791"/>
              <a:gd name="connsiteX6" fmla="*/ 0 w 7980380"/>
              <a:gd name="connsiteY6" fmla="*/ 1027483 h 4683791"/>
              <a:gd name="connsiteX0" fmla="*/ 0 w 4474617"/>
              <a:gd name="connsiteY0" fmla="*/ 1027483 h 4683791"/>
              <a:gd name="connsiteX1" fmla="*/ 4461003 w 4474617"/>
              <a:gd name="connsiteY1" fmla="*/ 0 h 4683791"/>
              <a:gd name="connsiteX2" fmla="*/ 4474617 w 4474617"/>
              <a:gd name="connsiteY2" fmla="*/ 4683791 h 4683791"/>
              <a:gd name="connsiteX3" fmla="*/ 13017 w 4474617"/>
              <a:gd name="connsiteY3" fmla="*/ 3033558 h 4683791"/>
              <a:gd name="connsiteX4" fmla="*/ 2243768 w 4474617"/>
              <a:gd name="connsiteY4" fmla="*/ 1578289 h 4683791"/>
              <a:gd name="connsiteX5" fmla="*/ 0 w 4474617"/>
              <a:gd name="connsiteY5" fmla="*/ 1027483 h 4683791"/>
              <a:gd name="connsiteX0" fmla="*/ 2379318 w 6853935"/>
              <a:gd name="connsiteY0" fmla="*/ 1027483 h 4683791"/>
              <a:gd name="connsiteX1" fmla="*/ 6840321 w 6853935"/>
              <a:gd name="connsiteY1" fmla="*/ 0 h 4683791"/>
              <a:gd name="connsiteX2" fmla="*/ 6853935 w 6853935"/>
              <a:gd name="connsiteY2" fmla="*/ 4683791 h 4683791"/>
              <a:gd name="connsiteX3" fmla="*/ 9 w 6853935"/>
              <a:gd name="connsiteY3" fmla="*/ 2182953 h 4683791"/>
              <a:gd name="connsiteX4" fmla="*/ 4623086 w 6853935"/>
              <a:gd name="connsiteY4" fmla="*/ 1578289 h 4683791"/>
              <a:gd name="connsiteX5" fmla="*/ 2379318 w 6853935"/>
              <a:gd name="connsiteY5" fmla="*/ 1027483 h 4683791"/>
              <a:gd name="connsiteX0" fmla="*/ 2430084 w 6904701"/>
              <a:gd name="connsiteY0" fmla="*/ 1027483 h 4683791"/>
              <a:gd name="connsiteX1" fmla="*/ 6891087 w 6904701"/>
              <a:gd name="connsiteY1" fmla="*/ 0 h 4683791"/>
              <a:gd name="connsiteX2" fmla="*/ 6904701 w 6904701"/>
              <a:gd name="connsiteY2" fmla="*/ 4683791 h 4683791"/>
              <a:gd name="connsiteX3" fmla="*/ 50775 w 6904701"/>
              <a:gd name="connsiteY3" fmla="*/ 2182953 h 4683791"/>
              <a:gd name="connsiteX4" fmla="*/ 3828761 w 6904701"/>
              <a:gd name="connsiteY4" fmla="*/ 1711288 h 4683791"/>
              <a:gd name="connsiteX5" fmla="*/ 4673852 w 6904701"/>
              <a:gd name="connsiteY5" fmla="*/ 1578289 h 4683791"/>
              <a:gd name="connsiteX6" fmla="*/ 2430084 w 6904701"/>
              <a:gd name="connsiteY6" fmla="*/ 1027483 h 4683791"/>
              <a:gd name="connsiteX0" fmla="*/ 2459452 w 6934069"/>
              <a:gd name="connsiteY0" fmla="*/ 1027483 h 4683791"/>
              <a:gd name="connsiteX1" fmla="*/ 6920455 w 6934069"/>
              <a:gd name="connsiteY1" fmla="*/ 0 h 4683791"/>
              <a:gd name="connsiteX2" fmla="*/ 6934069 w 6934069"/>
              <a:gd name="connsiteY2" fmla="*/ 4683791 h 4683791"/>
              <a:gd name="connsiteX3" fmla="*/ 80143 w 6934069"/>
              <a:gd name="connsiteY3" fmla="*/ 2182953 h 4683791"/>
              <a:gd name="connsiteX4" fmla="*/ 2422734 w 6934069"/>
              <a:gd name="connsiteY4" fmla="*/ 3019093 h 4683791"/>
              <a:gd name="connsiteX5" fmla="*/ 4703220 w 6934069"/>
              <a:gd name="connsiteY5" fmla="*/ 1578289 h 4683791"/>
              <a:gd name="connsiteX6" fmla="*/ 2459452 w 6934069"/>
              <a:gd name="connsiteY6" fmla="*/ 1027483 h 4683791"/>
              <a:gd name="connsiteX0" fmla="*/ 2459452 w 6934069"/>
              <a:gd name="connsiteY0" fmla="*/ 1027483 h 4683791"/>
              <a:gd name="connsiteX1" fmla="*/ 6920455 w 6934069"/>
              <a:gd name="connsiteY1" fmla="*/ 0 h 4683791"/>
              <a:gd name="connsiteX2" fmla="*/ 6934069 w 6934069"/>
              <a:gd name="connsiteY2" fmla="*/ 4683791 h 4683791"/>
              <a:gd name="connsiteX3" fmla="*/ 80143 w 6934069"/>
              <a:gd name="connsiteY3" fmla="*/ 2182953 h 4683791"/>
              <a:gd name="connsiteX4" fmla="*/ 2422734 w 6934069"/>
              <a:gd name="connsiteY4" fmla="*/ 3019093 h 4683791"/>
              <a:gd name="connsiteX5" fmla="*/ 4703220 w 6934069"/>
              <a:gd name="connsiteY5" fmla="*/ 1578289 h 4683791"/>
              <a:gd name="connsiteX6" fmla="*/ 2459452 w 6934069"/>
              <a:gd name="connsiteY6" fmla="*/ 1027483 h 4683791"/>
              <a:gd name="connsiteX0" fmla="*/ 2441011 w 6915628"/>
              <a:gd name="connsiteY0" fmla="*/ 1027483 h 4683791"/>
              <a:gd name="connsiteX1" fmla="*/ 6902014 w 6915628"/>
              <a:gd name="connsiteY1" fmla="*/ 0 h 4683791"/>
              <a:gd name="connsiteX2" fmla="*/ 6915628 w 6915628"/>
              <a:gd name="connsiteY2" fmla="*/ 4683791 h 4683791"/>
              <a:gd name="connsiteX3" fmla="*/ 61702 w 6915628"/>
              <a:gd name="connsiteY3" fmla="*/ 2182953 h 4683791"/>
              <a:gd name="connsiteX4" fmla="*/ 2404293 w 6915628"/>
              <a:gd name="connsiteY4" fmla="*/ 3019093 h 4683791"/>
              <a:gd name="connsiteX5" fmla="*/ 4684779 w 6915628"/>
              <a:gd name="connsiteY5" fmla="*/ 1578289 h 4683791"/>
              <a:gd name="connsiteX6" fmla="*/ 2441011 w 6915628"/>
              <a:gd name="connsiteY6" fmla="*/ 1027483 h 4683791"/>
              <a:gd name="connsiteX0" fmla="*/ 2379309 w 6853926"/>
              <a:gd name="connsiteY0" fmla="*/ 1027483 h 4683791"/>
              <a:gd name="connsiteX1" fmla="*/ 6840312 w 6853926"/>
              <a:gd name="connsiteY1" fmla="*/ 0 h 4683791"/>
              <a:gd name="connsiteX2" fmla="*/ 6853926 w 6853926"/>
              <a:gd name="connsiteY2" fmla="*/ 4683791 h 4683791"/>
              <a:gd name="connsiteX3" fmla="*/ 0 w 6853926"/>
              <a:gd name="connsiteY3" fmla="*/ 2182953 h 4683791"/>
              <a:gd name="connsiteX4" fmla="*/ 2342591 w 6853926"/>
              <a:gd name="connsiteY4" fmla="*/ 3019093 h 4683791"/>
              <a:gd name="connsiteX5" fmla="*/ 4623077 w 6853926"/>
              <a:gd name="connsiteY5" fmla="*/ 1578289 h 4683791"/>
              <a:gd name="connsiteX6" fmla="*/ 2379309 w 6853926"/>
              <a:gd name="connsiteY6" fmla="*/ 1027483 h 4683791"/>
              <a:gd name="connsiteX0" fmla="*/ 2379309 w 6853926"/>
              <a:gd name="connsiteY0" fmla="*/ 1027483 h 4683791"/>
              <a:gd name="connsiteX1" fmla="*/ 6840312 w 6853926"/>
              <a:gd name="connsiteY1" fmla="*/ 0 h 4683791"/>
              <a:gd name="connsiteX2" fmla="*/ 6853926 w 6853926"/>
              <a:gd name="connsiteY2" fmla="*/ 4683791 h 4683791"/>
              <a:gd name="connsiteX3" fmla="*/ 0 w 6853926"/>
              <a:gd name="connsiteY3" fmla="*/ 2204218 h 4683791"/>
              <a:gd name="connsiteX4" fmla="*/ 2342591 w 6853926"/>
              <a:gd name="connsiteY4" fmla="*/ 3019093 h 4683791"/>
              <a:gd name="connsiteX5" fmla="*/ 4623077 w 6853926"/>
              <a:gd name="connsiteY5" fmla="*/ 1578289 h 4683791"/>
              <a:gd name="connsiteX6" fmla="*/ 2379309 w 6853926"/>
              <a:gd name="connsiteY6" fmla="*/ 1027483 h 4683791"/>
              <a:gd name="connsiteX0" fmla="*/ 36728 w 4511345"/>
              <a:gd name="connsiteY0" fmla="*/ 1027483 h 4778071"/>
              <a:gd name="connsiteX1" fmla="*/ 4497731 w 4511345"/>
              <a:gd name="connsiteY1" fmla="*/ 0 h 4778071"/>
              <a:gd name="connsiteX2" fmla="*/ 4511345 w 4511345"/>
              <a:gd name="connsiteY2" fmla="*/ 4683791 h 4778071"/>
              <a:gd name="connsiteX3" fmla="*/ 10 w 4511345"/>
              <a:gd name="connsiteY3" fmla="*/ 3019093 h 4778071"/>
              <a:gd name="connsiteX4" fmla="*/ 2280496 w 4511345"/>
              <a:gd name="connsiteY4" fmla="*/ 1578289 h 4778071"/>
              <a:gd name="connsiteX5" fmla="*/ 36728 w 4511345"/>
              <a:gd name="connsiteY5" fmla="*/ 1027483 h 4778071"/>
              <a:gd name="connsiteX0" fmla="*/ 36728 w 4511345"/>
              <a:gd name="connsiteY0" fmla="*/ 1027483 h 4778071"/>
              <a:gd name="connsiteX1" fmla="*/ 4497731 w 4511345"/>
              <a:gd name="connsiteY1" fmla="*/ 0 h 4778071"/>
              <a:gd name="connsiteX2" fmla="*/ 4511345 w 4511345"/>
              <a:gd name="connsiteY2" fmla="*/ 4683791 h 4778071"/>
              <a:gd name="connsiteX3" fmla="*/ 10 w 4511345"/>
              <a:gd name="connsiteY3" fmla="*/ 3019093 h 4778071"/>
              <a:gd name="connsiteX4" fmla="*/ 2280496 w 4511345"/>
              <a:gd name="connsiteY4" fmla="*/ 1578289 h 4778071"/>
              <a:gd name="connsiteX5" fmla="*/ 36728 w 4511345"/>
              <a:gd name="connsiteY5" fmla="*/ 1027483 h 4778071"/>
              <a:gd name="connsiteX0" fmla="*/ 36728 w 4511345"/>
              <a:gd name="connsiteY0" fmla="*/ 1027483 h 4774191"/>
              <a:gd name="connsiteX1" fmla="*/ 4497731 w 4511345"/>
              <a:gd name="connsiteY1" fmla="*/ 0 h 4774191"/>
              <a:gd name="connsiteX2" fmla="*/ 4511345 w 4511345"/>
              <a:gd name="connsiteY2" fmla="*/ 4683791 h 4774191"/>
              <a:gd name="connsiteX3" fmla="*/ 10 w 4511345"/>
              <a:gd name="connsiteY3" fmla="*/ 3019093 h 4774191"/>
              <a:gd name="connsiteX4" fmla="*/ 2280496 w 4511345"/>
              <a:gd name="connsiteY4" fmla="*/ 1578289 h 4774191"/>
              <a:gd name="connsiteX5" fmla="*/ 36728 w 4511345"/>
              <a:gd name="connsiteY5" fmla="*/ 1027483 h 4774191"/>
              <a:gd name="connsiteX0" fmla="*/ 36730 w 4511347"/>
              <a:gd name="connsiteY0" fmla="*/ 1027483 h 4759259"/>
              <a:gd name="connsiteX1" fmla="*/ 4497733 w 4511347"/>
              <a:gd name="connsiteY1" fmla="*/ 0 h 4759259"/>
              <a:gd name="connsiteX2" fmla="*/ 4511347 w 4511347"/>
              <a:gd name="connsiteY2" fmla="*/ 4683791 h 4759259"/>
              <a:gd name="connsiteX3" fmla="*/ 12 w 4511347"/>
              <a:gd name="connsiteY3" fmla="*/ 3019093 h 4759259"/>
              <a:gd name="connsiteX4" fmla="*/ 2280498 w 4511347"/>
              <a:gd name="connsiteY4" fmla="*/ 1578289 h 4759259"/>
              <a:gd name="connsiteX5" fmla="*/ 36730 w 4511347"/>
              <a:gd name="connsiteY5" fmla="*/ 1027483 h 4759259"/>
              <a:gd name="connsiteX0" fmla="*/ 36730 w 5065371"/>
              <a:gd name="connsiteY0" fmla="*/ 1027483 h 4778071"/>
              <a:gd name="connsiteX1" fmla="*/ 4497733 w 5065371"/>
              <a:gd name="connsiteY1" fmla="*/ 0 h 4778071"/>
              <a:gd name="connsiteX2" fmla="*/ 4511347 w 5065371"/>
              <a:gd name="connsiteY2" fmla="*/ 4683791 h 4778071"/>
              <a:gd name="connsiteX3" fmla="*/ 12 w 5065371"/>
              <a:gd name="connsiteY3" fmla="*/ 3019093 h 4778071"/>
              <a:gd name="connsiteX4" fmla="*/ 2280498 w 5065371"/>
              <a:gd name="connsiteY4" fmla="*/ 1578289 h 4778071"/>
              <a:gd name="connsiteX5" fmla="*/ 36730 w 5065371"/>
              <a:gd name="connsiteY5" fmla="*/ 1027483 h 4778071"/>
              <a:gd name="connsiteX0" fmla="*/ 36730 w 4831217"/>
              <a:gd name="connsiteY0" fmla="*/ 1027483 h 4778071"/>
              <a:gd name="connsiteX1" fmla="*/ 4497733 w 4831217"/>
              <a:gd name="connsiteY1" fmla="*/ 0 h 4778071"/>
              <a:gd name="connsiteX2" fmla="*/ 4511347 w 4831217"/>
              <a:gd name="connsiteY2" fmla="*/ 4683791 h 4778071"/>
              <a:gd name="connsiteX3" fmla="*/ 12 w 4831217"/>
              <a:gd name="connsiteY3" fmla="*/ 3019093 h 4778071"/>
              <a:gd name="connsiteX4" fmla="*/ 2280498 w 4831217"/>
              <a:gd name="connsiteY4" fmla="*/ 1578289 h 4778071"/>
              <a:gd name="connsiteX5" fmla="*/ 36730 w 4831217"/>
              <a:gd name="connsiteY5" fmla="*/ 1027483 h 4778071"/>
              <a:gd name="connsiteX0" fmla="*/ 36730 w 4831217"/>
              <a:gd name="connsiteY0" fmla="*/ 1027483 h 4778071"/>
              <a:gd name="connsiteX1" fmla="*/ 4497733 w 4831217"/>
              <a:gd name="connsiteY1" fmla="*/ 0 h 4778071"/>
              <a:gd name="connsiteX2" fmla="*/ 4511347 w 4831217"/>
              <a:gd name="connsiteY2" fmla="*/ 4683791 h 4778071"/>
              <a:gd name="connsiteX3" fmla="*/ 12 w 4831217"/>
              <a:gd name="connsiteY3" fmla="*/ 3019093 h 4778071"/>
              <a:gd name="connsiteX4" fmla="*/ 2280498 w 4831217"/>
              <a:gd name="connsiteY4" fmla="*/ 1578289 h 4778071"/>
              <a:gd name="connsiteX5" fmla="*/ 36730 w 4831217"/>
              <a:gd name="connsiteY5" fmla="*/ 1027483 h 4778071"/>
              <a:gd name="connsiteX0" fmla="*/ 36730 w 4831217"/>
              <a:gd name="connsiteY0" fmla="*/ 1027483 h 4778071"/>
              <a:gd name="connsiteX1" fmla="*/ 4497733 w 4831217"/>
              <a:gd name="connsiteY1" fmla="*/ 0 h 4778071"/>
              <a:gd name="connsiteX2" fmla="*/ 4511347 w 4831217"/>
              <a:gd name="connsiteY2" fmla="*/ 4683791 h 4778071"/>
              <a:gd name="connsiteX3" fmla="*/ 12 w 4831217"/>
              <a:gd name="connsiteY3" fmla="*/ 3019093 h 4778071"/>
              <a:gd name="connsiteX4" fmla="*/ 2280498 w 4831217"/>
              <a:gd name="connsiteY4" fmla="*/ 1578289 h 4778071"/>
              <a:gd name="connsiteX5" fmla="*/ 36730 w 4831217"/>
              <a:gd name="connsiteY5" fmla="*/ 1027483 h 4778071"/>
              <a:gd name="connsiteX0" fmla="*/ 36730 w 4831217"/>
              <a:gd name="connsiteY0" fmla="*/ 1027483 h 4778071"/>
              <a:gd name="connsiteX1" fmla="*/ 4497733 w 4831217"/>
              <a:gd name="connsiteY1" fmla="*/ 0 h 4778071"/>
              <a:gd name="connsiteX2" fmla="*/ 4511347 w 4831217"/>
              <a:gd name="connsiteY2" fmla="*/ 4683791 h 4778071"/>
              <a:gd name="connsiteX3" fmla="*/ 12 w 4831217"/>
              <a:gd name="connsiteY3" fmla="*/ 3019093 h 4778071"/>
              <a:gd name="connsiteX4" fmla="*/ 2280498 w 4831217"/>
              <a:gd name="connsiteY4" fmla="*/ 1578289 h 4778071"/>
              <a:gd name="connsiteX5" fmla="*/ 36730 w 4831217"/>
              <a:gd name="connsiteY5" fmla="*/ 1027483 h 4778071"/>
              <a:gd name="connsiteX0" fmla="*/ 36731 w 4831218"/>
              <a:gd name="connsiteY0" fmla="*/ 1027483 h 4778071"/>
              <a:gd name="connsiteX1" fmla="*/ 4497734 w 4831218"/>
              <a:gd name="connsiteY1" fmla="*/ 0 h 4778071"/>
              <a:gd name="connsiteX2" fmla="*/ 4511348 w 4831218"/>
              <a:gd name="connsiteY2" fmla="*/ 4683791 h 4778071"/>
              <a:gd name="connsiteX3" fmla="*/ 13 w 4831218"/>
              <a:gd name="connsiteY3" fmla="*/ 3019093 h 4778071"/>
              <a:gd name="connsiteX4" fmla="*/ 2280499 w 4831218"/>
              <a:gd name="connsiteY4" fmla="*/ 1578289 h 4778071"/>
              <a:gd name="connsiteX5" fmla="*/ 36731 w 4831218"/>
              <a:gd name="connsiteY5" fmla="*/ 1027483 h 4778071"/>
              <a:gd name="connsiteX0" fmla="*/ 36731 w 4831218"/>
              <a:gd name="connsiteY0" fmla="*/ 1027483 h 4778563"/>
              <a:gd name="connsiteX1" fmla="*/ 4497734 w 4831218"/>
              <a:gd name="connsiteY1" fmla="*/ 0 h 4778563"/>
              <a:gd name="connsiteX2" fmla="*/ 4511348 w 4831218"/>
              <a:gd name="connsiteY2" fmla="*/ 4683791 h 4778563"/>
              <a:gd name="connsiteX3" fmla="*/ 13 w 4831218"/>
              <a:gd name="connsiteY3" fmla="*/ 3029725 h 4778563"/>
              <a:gd name="connsiteX4" fmla="*/ 2280499 w 4831218"/>
              <a:gd name="connsiteY4" fmla="*/ 1578289 h 4778563"/>
              <a:gd name="connsiteX5" fmla="*/ 36731 w 4831218"/>
              <a:gd name="connsiteY5" fmla="*/ 1027483 h 4778563"/>
              <a:gd name="connsiteX0" fmla="*/ 36741 w 4831228"/>
              <a:gd name="connsiteY0" fmla="*/ 1027483 h 4760405"/>
              <a:gd name="connsiteX1" fmla="*/ 4497744 w 4831228"/>
              <a:gd name="connsiteY1" fmla="*/ 0 h 4760405"/>
              <a:gd name="connsiteX2" fmla="*/ 4511358 w 4831228"/>
              <a:gd name="connsiteY2" fmla="*/ 4683791 h 4760405"/>
              <a:gd name="connsiteX3" fmla="*/ 23 w 4831228"/>
              <a:gd name="connsiteY3" fmla="*/ 3029725 h 4760405"/>
              <a:gd name="connsiteX4" fmla="*/ 2280509 w 4831228"/>
              <a:gd name="connsiteY4" fmla="*/ 1578289 h 4760405"/>
              <a:gd name="connsiteX5" fmla="*/ 36741 w 4831228"/>
              <a:gd name="connsiteY5" fmla="*/ 1027483 h 4760405"/>
              <a:gd name="connsiteX0" fmla="*/ 36738 w 4831225"/>
              <a:gd name="connsiteY0" fmla="*/ 1027483 h 4683880"/>
              <a:gd name="connsiteX1" fmla="*/ 4497741 w 4831225"/>
              <a:gd name="connsiteY1" fmla="*/ 0 h 4683880"/>
              <a:gd name="connsiteX2" fmla="*/ 4511355 w 4831225"/>
              <a:gd name="connsiteY2" fmla="*/ 4683791 h 4683880"/>
              <a:gd name="connsiteX3" fmla="*/ 20 w 4831225"/>
              <a:gd name="connsiteY3" fmla="*/ 3029725 h 4683880"/>
              <a:gd name="connsiteX4" fmla="*/ 2280506 w 4831225"/>
              <a:gd name="connsiteY4" fmla="*/ 1578289 h 4683880"/>
              <a:gd name="connsiteX5" fmla="*/ 36738 w 4831225"/>
              <a:gd name="connsiteY5" fmla="*/ 1027483 h 4683880"/>
              <a:gd name="connsiteX0" fmla="*/ 36738 w 4511355"/>
              <a:gd name="connsiteY0" fmla="*/ 1027483 h 4683880"/>
              <a:gd name="connsiteX1" fmla="*/ 4497741 w 4511355"/>
              <a:gd name="connsiteY1" fmla="*/ 0 h 4683880"/>
              <a:gd name="connsiteX2" fmla="*/ 4511355 w 4511355"/>
              <a:gd name="connsiteY2" fmla="*/ 4683791 h 4683880"/>
              <a:gd name="connsiteX3" fmla="*/ 20 w 4511355"/>
              <a:gd name="connsiteY3" fmla="*/ 3029725 h 4683880"/>
              <a:gd name="connsiteX4" fmla="*/ 2280506 w 4511355"/>
              <a:gd name="connsiteY4" fmla="*/ 1578289 h 4683880"/>
              <a:gd name="connsiteX5" fmla="*/ 36738 w 4511355"/>
              <a:gd name="connsiteY5" fmla="*/ 1027483 h 4683880"/>
              <a:gd name="connsiteX0" fmla="*/ 9030 w 4483647"/>
              <a:gd name="connsiteY0" fmla="*/ 1027483 h 4683949"/>
              <a:gd name="connsiteX1" fmla="*/ 4470033 w 4483647"/>
              <a:gd name="connsiteY1" fmla="*/ 0 h 4683949"/>
              <a:gd name="connsiteX2" fmla="*/ 4483647 w 4483647"/>
              <a:gd name="connsiteY2" fmla="*/ 4683791 h 4683949"/>
              <a:gd name="connsiteX3" fmla="*/ 21 w 4483647"/>
              <a:gd name="connsiteY3" fmla="*/ 3750161 h 4683949"/>
              <a:gd name="connsiteX4" fmla="*/ 2252798 w 4483647"/>
              <a:gd name="connsiteY4" fmla="*/ 1578289 h 4683949"/>
              <a:gd name="connsiteX5" fmla="*/ 9030 w 4483647"/>
              <a:gd name="connsiteY5" fmla="*/ 1027483 h 4683949"/>
              <a:gd name="connsiteX0" fmla="*/ 9030 w 4483647"/>
              <a:gd name="connsiteY0" fmla="*/ 1027483 h 4683949"/>
              <a:gd name="connsiteX1" fmla="*/ 4470033 w 4483647"/>
              <a:gd name="connsiteY1" fmla="*/ 0 h 4683949"/>
              <a:gd name="connsiteX2" fmla="*/ 4483647 w 4483647"/>
              <a:gd name="connsiteY2" fmla="*/ 4683791 h 4683949"/>
              <a:gd name="connsiteX3" fmla="*/ 21 w 4483647"/>
              <a:gd name="connsiteY3" fmla="*/ 3750161 h 4683949"/>
              <a:gd name="connsiteX4" fmla="*/ 2252798 w 4483647"/>
              <a:gd name="connsiteY4" fmla="*/ 2280252 h 4683949"/>
              <a:gd name="connsiteX5" fmla="*/ 9030 w 4483647"/>
              <a:gd name="connsiteY5" fmla="*/ 1027483 h 4683949"/>
              <a:gd name="connsiteX0" fmla="*/ 0 w 4483853"/>
              <a:gd name="connsiteY0" fmla="*/ 1729447 h 4683949"/>
              <a:gd name="connsiteX1" fmla="*/ 4470239 w 4483853"/>
              <a:gd name="connsiteY1" fmla="*/ 0 h 4683949"/>
              <a:gd name="connsiteX2" fmla="*/ 4483853 w 4483853"/>
              <a:gd name="connsiteY2" fmla="*/ 4683791 h 4683949"/>
              <a:gd name="connsiteX3" fmla="*/ 227 w 4483853"/>
              <a:gd name="connsiteY3" fmla="*/ 3750161 h 4683949"/>
              <a:gd name="connsiteX4" fmla="*/ 2253004 w 4483853"/>
              <a:gd name="connsiteY4" fmla="*/ 2280252 h 4683949"/>
              <a:gd name="connsiteX5" fmla="*/ 0 w 4483853"/>
              <a:gd name="connsiteY5" fmla="*/ 1729447 h 46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853" h="4683949">
                <a:moveTo>
                  <a:pt x="0" y="1729447"/>
                </a:moveTo>
                <a:lnTo>
                  <a:pt x="4470239" y="0"/>
                </a:lnTo>
                <a:cubicBezTo>
                  <a:pt x="4471729" y="13962"/>
                  <a:pt x="4477046" y="2341895"/>
                  <a:pt x="4483853" y="4683791"/>
                </a:cubicBezTo>
                <a:cubicBezTo>
                  <a:pt x="4467879" y="4697875"/>
                  <a:pt x="-10737" y="3768014"/>
                  <a:pt x="227" y="3750161"/>
                </a:cubicBezTo>
                <a:cubicBezTo>
                  <a:pt x="-6298" y="3754079"/>
                  <a:pt x="2260454" y="2299583"/>
                  <a:pt x="2253004" y="2280252"/>
                </a:cubicBezTo>
                <a:lnTo>
                  <a:pt x="0" y="1729447"/>
                </a:lnTo>
                <a:close/>
              </a:path>
            </a:pathLst>
          </a:custGeom>
          <a:solidFill>
            <a:schemeClr val="tx2">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726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2061B2-E94B-47F6-B6C1-D34270433F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019801" cy="6018882"/>
          </a:xfrm>
          <a:prstGeom prst="rect">
            <a:avLst/>
          </a:prstGeom>
        </p:spPr>
      </p:pic>
      <p:sp>
        <p:nvSpPr>
          <p:cNvPr id="30" name="Freeform: Shape 29">
            <a:extLst>
              <a:ext uri="{FF2B5EF4-FFF2-40B4-BE49-F238E27FC236}">
                <a16:creationId xmlns:a16="http://schemas.microsoft.com/office/drawing/2014/main" id="{CDB16A9C-6C2D-4C27-A5B7-6CC3FDF6774B}"/>
              </a:ext>
            </a:extLst>
          </p:cNvPr>
          <p:cNvSpPr/>
          <p:nvPr/>
        </p:nvSpPr>
        <p:spPr>
          <a:xfrm>
            <a:off x="-26818" y="-12406"/>
            <a:ext cx="6169837" cy="6092905"/>
          </a:xfrm>
          <a:custGeom>
            <a:avLst/>
            <a:gdLst>
              <a:gd name="connsiteX0" fmla="*/ 1272364 w 6119037"/>
              <a:gd name="connsiteY0" fmla="*/ 687572 h 6018882"/>
              <a:gd name="connsiteX1" fmla="*/ 1272364 w 6119037"/>
              <a:gd name="connsiteY1" fmla="*/ 5411972 h 6018882"/>
              <a:gd name="connsiteX2" fmla="*/ 4777564 w 6119037"/>
              <a:gd name="connsiteY2" fmla="*/ 5411972 h 6018882"/>
              <a:gd name="connsiteX3" fmla="*/ 4777564 w 6119037"/>
              <a:gd name="connsiteY3" fmla="*/ 687572 h 6018882"/>
              <a:gd name="connsiteX4" fmla="*/ 0 w 6119037"/>
              <a:gd name="connsiteY4" fmla="*/ 0 h 6018882"/>
              <a:gd name="connsiteX5" fmla="*/ 6119037 w 6119037"/>
              <a:gd name="connsiteY5" fmla="*/ 0 h 6018882"/>
              <a:gd name="connsiteX6" fmla="*/ 6119037 w 6119037"/>
              <a:gd name="connsiteY6" fmla="*/ 6018882 h 6018882"/>
              <a:gd name="connsiteX7" fmla="*/ 0 w 6119037"/>
              <a:gd name="connsiteY7" fmla="*/ 6018882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50800 w 6169837"/>
              <a:gd name="connsiteY8" fmla="*/ 601888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06823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837" h="6018882">
                <a:moveTo>
                  <a:pt x="469724" y="1835652"/>
                </a:moveTo>
                <a:lnTo>
                  <a:pt x="2715084" y="5906823"/>
                </a:lnTo>
                <a:lnTo>
                  <a:pt x="5793564" y="4243572"/>
                </a:lnTo>
                <a:lnTo>
                  <a:pt x="3548204" y="149092"/>
                </a:lnTo>
                <a:lnTo>
                  <a:pt x="469724" y="1835652"/>
                </a:lnTo>
                <a:close/>
                <a:moveTo>
                  <a:pt x="0" y="10160"/>
                </a:moveTo>
                <a:lnTo>
                  <a:pt x="6169837" y="0"/>
                </a:lnTo>
                <a:lnTo>
                  <a:pt x="6169837" y="6018882"/>
                </a:lnTo>
                <a:lnTo>
                  <a:pt x="20320" y="6008722"/>
                </a:lnTo>
                <a:cubicBezTo>
                  <a:pt x="20320" y="4002428"/>
                  <a:pt x="0" y="2016454"/>
                  <a:pt x="0" y="1016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a:extLst>
              <a:ext uri="{FF2B5EF4-FFF2-40B4-BE49-F238E27FC236}">
                <a16:creationId xmlns:a16="http://schemas.microsoft.com/office/drawing/2014/main" id="{858F195B-465F-4974-87B5-AE4981F1677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19037" y="0"/>
            <a:ext cx="6096000" cy="6018882"/>
          </a:xfrm>
          <a:prstGeom prst="rect">
            <a:avLst/>
          </a:prstGeom>
        </p:spPr>
      </p:pic>
      <p:sp>
        <p:nvSpPr>
          <p:cNvPr id="33" name="Freeform: Shape 32">
            <a:extLst>
              <a:ext uri="{FF2B5EF4-FFF2-40B4-BE49-F238E27FC236}">
                <a16:creationId xmlns:a16="http://schemas.microsoft.com/office/drawing/2014/main" id="{85AFEE3C-9F59-4CC4-A422-83FE6A6DF28C}"/>
              </a:ext>
            </a:extLst>
          </p:cNvPr>
          <p:cNvSpPr/>
          <p:nvPr/>
        </p:nvSpPr>
        <p:spPr>
          <a:xfrm>
            <a:off x="6087610" y="-12405"/>
            <a:ext cx="6169837" cy="6065365"/>
          </a:xfrm>
          <a:custGeom>
            <a:avLst/>
            <a:gdLst>
              <a:gd name="connsiteX0" fmla="*/ 1272364 w 6119037"/>
              <a:gd name="connsiteY0" fmla="*/ 687572 h 6018882"/>
              <a:gd name="connsiteX1" fmla="*/ 1272364 w 6119037"/>
              <a:gd name="connsiteY1" fmla="*/ 5411972 h 6018882"/>
              <a:gd name="connsiteX2" fmla="*/ 4777564 w 6119037"/>
              <a:gd name="connsiteY2" fmla="*/ 5411972 h 6018882"/>
              <a:gd name="connsiteX3" fmla="*/ 4777564 w 6119037"/>
              <a:gd name="connsiteY3" fmla="*/ 687572 h 6018882"/>
              <a:gd name="connsiteX4" fmla="*/ 0 w 6119037"/>
              <a:gd name="connsiteY4" fmla="*/ 0 h 6018882"/>
              <a:gd name="connsiteX5" fmla="*/ 6119037 w 6119037"/>
              <a:gd name="connsiteY5" fmla="*/ 0 h 6018882"/>
              <a:gd name="connsiteX6" fmla="*/ 6119037 w 6119037"/>
              <a:gd name="connsiteY6" fmla="*/ 6018882 h 6018882"/>
              <a:gd name="connsiteX7" fmla="*/ 0 w 6119037"/>
              <a:gd name="connsiteY7" fmla="*/ 6018882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50800 w 6169837"/>
              <a:gd name="connsiteY8" fmla="*/ 601888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292684 w 6169837"/>
              <a:gd name="connsiteY0" fmla="*/ 74853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1292684 w 6169837"/>
              <a:gd name="connsiteY4" fmla="*/ 74853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292684 w 6169837"/>
              <a:gd name="connsiteY0" fmla="*/ 748532 h 6065366"/>
              <a:gd name="connsiteX1" fmla="*/ 1282524 w 6169837"/>
              <a:gd name="connsiteY1" fmla="*/ 5422132 h 6065366"/>
              <a:gd name="connsiteX2" fmla="*/ 4797884 w 6169837"/>
              <a:gd name="connsiteY2" fmla="*/ 5351012 h 6065366"/>
              <a:gd name="connsiteX3" fmla="*/ 4777564 w 6169837"/>
              <a:gd name="connsiteY3" fmla="*/ 677412 h 6065366"/>
              <a:gd name="connsiteX4" fmla="*/ 1292684 w 6169837"/>
              <a:gd name="connsiteY4" fmla="*/ 748532 h 6065366"/>
              <a:gd name="connsiteX5" fmla="*/ 0 w 6169837"/>
              <a:gd name="connsiteY5" fmla="*/ 10160 h 6065366"/>
              <a:gd name="connsiteX6" fmla="*/ 6169837 w 6169837"/>
              <a:gd name="connsiteY6" fmla="*/ 0 h 6065366"/>
              <a:gd name="connsiteX7" fmla="*/ 6169837 w 6169837"/>
              <a:gd name="connsiteY7" fmla="*/ 6018882 h 6065366"/>
              <a:gd name="connsiteX8" fmla="*/ 20320 w 6169837"/>
              <a:gd name="connsiteY8" fmla="*/ 6065366 h 6065366"/>
              <a:gd name="connsiteX9" fmla="*/ 0 w 6169837"/>
              <a:gd name="connsiteY9" fmla="*/ 10160 h 60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837" h="6065366">
                <a:moveTo>
                  <a:pt x="1292684" y="748532"/>
                </a:moveTo>
                <a:cubicBezTo>
                  <a:pt x="1289297" y="2306399"/>
                  <a:pt x="1285911" y="3864265"/>
                  <a:pt x="1282524" y="5422132"/>
                </a:cubicBezTo>
                <a:lnTo>
                  <a:pt x="4797884" y="5351012"/>
                </a:lnTo>
                <a:cubicBezTo>
                  <a:pt x="4791111" y="3793145"/>
                  <a:pt x="4784337" y="2235279"/>
                  <a:pt x="4777564" y="677412"/>
                </a:cubicBezTo>
                <a:lnTo>
                  <a:pt x="1292684" y="748532"/>
                </a:lnTo>
                <a:close/>
                <a:moveTo>
                  <a:pt x="0" y="10160"/>
                </a:moveTo>
                <a:lnTo>
                  <a:pt x="6169837" y="0"/>
                </a:lnTo>
                <a:lnTo>
                  <a:pt x="6169837" y="6018882"/>
                </a:lnTo>
                <a:lnTo>
                  <a:pt x="20320" y="6065366"/>
                </a:lnTo>
                <a:cubicBezTo>
                  <a:pt x="20320" y="4059072"/>
                  <a:pt x="0" y="2016454"/>
                  <a:pt x="0" y="1016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 Placeholder 6">
            <a:extLst>
              <a:ext uri="{FF2B5EF4-FFF2-40B4-BE49-F238E27FC236}">
                <a16:creationId xmlns:a16="http://schemas.microsoft.com/office/drawing/2014/main" id="{0C211E85-F480-4338-84F8-61A1A96E53AF}"/>
              </a:ext>
            </a:extLst>
          </p:cNvPr>
          <p:cNvSpPr>
            <a:spLocks noGrp="1"/>
          </p:cNvSpPr>
          <p:nvPr>
            <p:ph type="body" sz="quarter" idx="10"/>
          </p:nvPr>
        </p:nvSpPr>
        <p:spPr>
          <a:xfrm>
            <a:off x="4495800" y="6429903"/>
            <a:ext cx="7391399" cy="762000"/>
          </a:xfrm>
        </p:spPr>
        <p:txBody>
          <a:bodyPr/>
          <a:lstStyle/>
          <a:p>
            <a:pPr lvl="2"/>
            <a:r>
              <a:rPr lang="en-US" dirty="0"/>
              <a:t>Deficits (1 square-acre) 		Development Cluster (1 square-mile)</a:t>
            </a:r>
          </a:p>
        </p:txBody>
      </p:sp>
      <p:sp>
        <p:nvSpPr>
          <p:cNvPr id="16" name="Rectangle 15">
            <a:extLst>
              <a:ext uri="{FF2B5EF4-FFF2-40B4-BE49-F238E27FC236}">
                <a16:creationId xmlns:a16="http://schemas.microsoft.com/office/drawing/2014/main" id="{F9D362FF-0A8E-4816-9552-41BEFD728B1C}"/>
              </a:ext>
            </a:extLst>
          </p:cNvPr>
          <p:cNvSpPr/>
          <p:nvPr/>
        </p:nvSpPr>
        <p:spPr>
          <a:xfrm>
            <a:off x="7620000" y="6399423"/>
            <a:ext cx="457200" cy="282110"/>
          </a:xfrm>
          <a:prstGeom prst="rect">
            <a:avLst/>
          </a:prstGeom>
          <a:noFill/>
          <a:ln w="28575">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E39F9239-1FB9-4D5C-8EB1-A322646C62E4}"/>
              </a:ext>
            </a:extLst>
          </p:cNvPr>
          <p:cNvSpPr/>
          <p:nvPr/>
        </p:nvSpPr>
        <p:spPr>
          <a:xfrm>
            <a:off x="4573773" y="6433447"/>
            <a:ext cx="229977" cy="229977"/>
          </a:xfrm>
          <a:prstGeom prst="rect">
            <a:avLst/>
          </a:prstGeom>
          <a:solidFill>
            <a:srgbClr val="A800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7D23441F-9382-43A4-A1E5-B6816DA2A94F}"/>
              </a:ext>
            </a:extLst>
          </p:cNvPr>
          <p:cNvSpPr txBox="1"/>
          <p:nvPr/>
        </p:nvSpPr>
        <p:spPr>
          <a:xfrm>
            <a:off x="6072964" y="5955770"/>
            <a:ext cx="2284227" cy="400110"/>
          </a:xfrm>
          <a:prstGeom prst="rect">
            <a:avLst/>
          </a:prstGeom>
          <a:noFill/>
        </p:spPr>
        <p:txBody>
          <a:bodyPr wrap="square" rtlCol="0">
            <a:spAutoFit/>
          </a:bodyPr>
          <a:lstStyle/>
          <a:p>
            <a:r>
              <a:rPr lang="en-US" sz="2000" b="1" dirty="0">
                <a:solidFill>
                  <a:schemeClr val="tx2">
                    <a:lumMod val="75000"/>
                  </a:schemeClr>
                </a:solidFill>
              </a:rPr>
              <a:t>BETHESDA</a:t>
            </a:r>
          </a:p>
        </p:txBody>
      </p:sp>
      <p:sp>
        <p:nvSpPr>
          <p:cNvPr id="31" name="Rectangle 30">
            <a:extLst>
              <a:ext uri="{FF2B5EF4-FFF2-40B4-BE49-F238E27FC236}">
                <a16:creationId xmlns:a16="http://schemas.microsoft.com/office/drawing/2014/main" id="{5D627263-DF9F-4158-A52A-8C75C30F5115}"/>
              </a:ext>
            </a:extLst>
          </p:cNvPr>
          <p:cNvSpPr/>
          <p:nvPr/>
        </p:nvSpPr>
        <p:spPr>
          <a:xfrm>
            <a:off x="7410448" y="691671"/>
            <a:ext cx="3514725" cy="4698209"/>
          </a:xfrm>
          <a:custGeom>
            <a:avLst/>
            <a:gdLst>
              <a:gd name="connsiteX0" fmla="*/ 0 w 3514725"/>
              <a:gd name="connsiteY0" fmla="*/ 0 h 4698209"/>
              <a:gd name="connsiteX1" fmla="*/ 3514725 w 3514725"/>
              <a:gd name="connsiteY1" fmla="*/ 0 h 4698209"/>
              <a:gd name="connsiteX2" fmla="*/ 3514725 w 3514725"/>
              <a:gd name="connsiteY2" fmla="*/ 4698209 h 4698209"/>
              <a:gd name="connsiteX3" fmla="*/ 0 w 3514725"/>
              <a:gd name="connsiteY3" fmla="*/ 4698209 h 4698209"/>
              <a:gd name="connsiteX4" fmla="*/ 0 w 3514725"/>
              <a:gd name="connsiteY4" fmla="*/ 0 h 4698209"/>
              <a:gd name="connsiteX0" fmla="*/ 0 w 3514725"/>
              <a:gd name="connsiteY0" fmla="*/ 0 h 4698209"/>
              <a:gd name="connsiteX1" fmla="*/ 3514725 w 3514725"/>
              <a:gd name="connsiteY1" fmla="*/ 0 h 4698209"/>
              <a:gd name="connsiteX2" fmla="*/ 3514725 w 3514725"/>
              <a:gd name="connsiteY2" fmla="*/ 4698209 h 4698209"/>
              <a:gd name="connsiteX3" fmla="*/ 0 w 3514725"/>
              <a:gd name="connsiteY3" fmla="*/ 4698209 h 4698209"/>
              <a:gd name="connsiteX4" fmla="*/ 0 w 3514725"/>
              <a:gd name="connsiteY4" fmla="*/ 0 h 4698209"/>
              <a:gd name="connsiteX0" fmla="*/ 10160 w 3514725"/>
              <a:gd name="connsiteY0" fmla="*/ 30480 h 4698209"/>
              <a:gd name="connsiteX1" fmla="*/ 3514725 w 3514725"/>
              <a:gd name="connsiteY1" fmla="*/ 0 h 4698209"/>
              <a:gd name="connsiteX2" fmla="*/ 3514725 w 3514725"/>
              <a:gd name="connsiteY2" fmla="*/ 4698209 h 4698209"/>
              <a:gd name="connsiteX3" fmla="*/ 0 w 3514725"/>
              <a:gd name="connsiteY3" fmla="*/ 4698209 h 4698209"/>
              <a:gd name="connsiteX4" fmla="*/ 10160 w 3514725"/>
              <a:gd name="connsiteY4" fmla="*/ 30480 h 469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725" h="4698209">
                <a:moveTo>
                  <a:pt x="10160" y="30480"/>
                </a:moveTo>
                <a:lnTo>
                  <a:pt x="3514725" y="0"/>
                </a:lnTo>
                <a:lnTo>
                  <a:pt x="3514725" y="4698209"/>
                </a:lnTo>
                <a:lnTo>
                  <a:pt x="0" y="4698209"/>
                </a:lnTo>
                <a:cubicBezTo>
                  <a:pt x="3387" y="3142299"/>
                  <a:pt x="6773" y="1586390"/>
                  <a:pt x="10160" y="30480"/>
                </a:cubicBezTo>
                <a:close/>
              </a:path>
            </a:pathLst>
          </a:custGeom>
          <a:no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25726DCA-5569-4D4A-81B8-FD46BECB6D9C}"/>
              </a:ext>
            </a:extLst>
          </p:cNvPr>
          <p:cNvSpPr/>
          <p:nvPr/>
        </p:nvSpPr>
        <p:spPr>
          <a:xfrm rot="19874662">
            <a:off x="1360491" y="701830"/>
            <a:ext cx="3514725" cy="4698209"/>
          </a:xfrm>
          <a:prstGeom prst="rect">
            <a:avLst/>
          </a:prstGeom>
          <a:no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21CA07-F8CD-406C-A819-EF39F5C7AA0E}"/>
              </a:ext>
            </a:extLst>
          </p:cNvPr>
          <p:cNvSpPr txBox="1"/>
          <p:nvPr/>
        </p:nvSpPr>
        <p:spPr>
          <a:xfrm>
            <a:off x="-76528" y="5972145"/>
            <a:ext cx="2284227" cy="400110"/>
          </a:xfrm>
          <a:prstGeom prst="rect">
            <a:avLst/>
          </a:prstGeom>
          <a:noFill/>
        </p:spPr>
        <p:txBody>
          <a:bodyPr wrap="square" rtlCol="0">
            <a:spAutoFit/>
          </a:bodyPr>
          <a:lstStyle/>
          <a:p>
            <a:r>
              <a:rPr lang="en-US" sz="2000" b="1" dirty="0">
                <a:solidFill>
                  <a:schemeClr val="tx2">
                    <a:lumMod val="75000"/>
                  </a:schemeClr>
                </a:solidFill>
              </a:rPr>
              <a:t>GERMANTOWN</a:t>
            </a:r>
          </a:p>
        </p:txBody>
      </p:sp>
      <p:sp>
        <p:nvSpPr>
          <p:cNvPr id="34" name="TextBox 33">
            <a:extLst>
              <a:ext uri="{FF2B5EF4-FFF2-40B4-BE49-F238E27FC236}">
                <a16:creationId xmlns:a16="http://schemas.microsoft.com/office/drawing/2014/main" id="{00A60DA0-9E20-4702-B6D9-5C8146F09250}"/>
              </a:ext>
            </a:extLst>
          </p:cNvPr>
          <p:cNvSpPr txBox="1"/>
          <p:nvPr/>
        </p:nvSpPr>
        <p:spPr>
          <a:xfrm>
            <a:off x="188068" y="107054"/>
            <a:ext cx="1648600" cy="1323439"/>
          </a:xfrm>
          <a:prstGeom prst="rect">
            <a:avLst/>
          </a:prstGeom>
          <a:noFill/>
        </p:spPr>
        <p:txBody>
          <a:bodyPr wrap="square" rtlCol="0">
            <a:spAutoFit/>
          </a:bodyPr>
          <a:lstStyle/>
          <a:p>
            <a:r>
              <a:rPr lang="en-US" sz="3200" b="1" dirty="0">
                <a:solidFill>
                  <a:schemeClr val="tx2">
                    <a:lumMod val="75000"/>
                  </a:schemeClr>
                </a:solidFill>
              </a:rPr>
              <a:t>152 </a:t>
            </a:r>
          </a:p>
          <a:p>
            <a:r>
              <a:rPr lang="en-US" sz="2400" b="1" dirty="0">
                <a:solidFill>
                  <a:schemeClr val="tx2">
                    <a:lumMod val="75000"/>
                  </a:schemeClr>
                </a:solidFill>
              </a:rPr>
              <a:t>deficit squares</a:t>
            </a:r>
          </a:p>
        </p:txBody>
      </p:sp>
      <p:sp>
        <p:nvSpPr>
          <p:cNvPr id="35" name="TextBox 34">
            <a:extLst>
              <a:ext uri="{FF2B5EF4-FFF2-40B4-BE49-F238E27FC236}">
                <a16:creationId xmlns:a16="http://schemas.microsoft.com/office/drawing/2014/main" id="{E718BA42-67E7-487D-BC46-2F8D96BBA9CB}"/>
              </a:ext>
            </a:extLst>
          </p:cNvPr>
          <p:cNvSpPr txBox="1"/>
          <p:nvPr/>
        </p:nvSpPr>
        <p:spPr>
          <a:xfrm>
            <a:off x="11020225" y="95392"/>
            <a:ext cx="1648600" cy="1692771"/>
          </a:xfrm>
          <a:prstGeom prst="rect">
            <a:avLst/>
          </a:prstGeom>
          <a:noFill/>
        </p:spPr>
        <p:txBody>
          <a:bodyPr wrap="square" rtlCol="0">
            <a:spAutoFit/>
          </a:bodyPr>
          <a:lstStyle/>
          <a:p>
            <a:r>
              <a:rPr lang="en-US" sz="3200" b="1" dirty="0">
                <a:solidFill>
                  <a:schemeClr val="tx2">
                    <a:lumMod val="75000"/>
                  </a:schemeClr>
                </a:solidFill>
              </a:rPr>
              <a:t>40 </a:t>
            </a:r>
          </a:p>
          <a:p>
            <a:r>
              <a:rPr lang="en-US" sz="2400" b="1" dirty="0">
                <a:solidFill>
                  <a:schemeClr val="tx2">
                    <a:lumMod val="75000"/>
                  </a:schemeClr>
                </a:solidFill>
              </a:rPr>
              <a:t>deficit squares</a:t>
            </a:r>
          </a:p>
          <a:p>
            <a:endParaRPr lang="en-US" sz="2400" b="1" dirty="0"/>
          </a:p>
        </p:txBody>
      </p:sp>
      <p:sp>
        <p:nvSpPr>
          <p:cNvPr id="36" name="TextBox 35">
            <a:extLst>
              <a:ext uri="{FF2B5EF4-FFF2-40B4-BE49-F238E27FC236}">
                <a16:creationId xmlns:a16="http://schemas.microsoft.com/office/drawing/2014/main" id="{4E536BD1-82DD-4A9D-967D-CC8CD1FE0CE5}"/>
              </a:ext>
            </a:extLst>
          </p:cNvPr>
          <p:cNvSpPr txBox="1"/>
          <p:nvPr/>
        </p:nvSpPr>
        <p:spPr>
          <a:xfrm>
            <a:off x="7442346" y="5940623"/>
            <a:ext cx="4724400" cy="307777"/>
          </a:xfrm>
          <a:prstGeom prst="rect">
            <a:avLst/>
          </a:prstGeom>
          <a:noFill/>
        </p:spPr>
        <p:txBody>
          <a:bodyPr wrap="square" rtlCol="0">
            <a:spAutoFit/>
          </a:bodyPr>
          <a:lstStyle/>
          <a:p>
            <a:pPr algn="r"/>
            <a:r>
              <a:rPr lang="en-US" sz="1400" dirty="0"/>
              <a:t>* Graphics represent preliminary results</a:t>
            </a:r>
          </a:p>
        </p:txBody>
      </p:sp>
      <p:pic>
        <p:nvPicPr>
          <p:cNvPr id="18" name="Picture 17">
            <a:extLst>
              <a:ext uri="{FF2B5EF4-FFF2-40B4-BE49-F238E27FC236}">
                <a16:creationId xmlns:a16="http://schemas.microsoft.com/office/drawing/2014/main" id="{68920BFD-4AD1-4D10-AAEE-9CBB9D4D60E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29200" y="-76200"/>
            <a:ext cx="2169788" cy="2169788"/>
          </a:xfrm>
          <a:prstGeom prst="rect">
            <a:avLst/>
          </a:prstGeom>
        </p:spPr>
      </p:pic>
      <p:sp>
        <p:nvSpPr>
          <p:cNvPr id="2" name="Oval 1">
            <a:extLst>
              <a:ext uri="{FF2B5EF4-FFF2-40B4-BE49-F238E27FC236}">
                <a16:creationId xmlns:a16="http://schemas.microsoft.com/office/drawing/2014/main" id="{50506584-4383-469D-A0EB-A2498F97C2BE}"/>
              </a:ext>
            </a:extLst>
          </p:cNvPr>
          <p:cNvSpPr/>
          <p:nvPr/>
        </p:nvSpPr>
        <p:spPr>
          <a:xfrm>
            <a:off x="5181600" y="152400"/>
            <a:ext cx="304800" cy="304800"/>
          </a:xfrm>
          <a:prstGeom prst="ellipse">
            <a:avLst/>
          </a:prstGeom>
          <a:noFill/>
          <a:ln w="285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a:extLst>
              <a:ext uri="{FF2B5EF4-FFF2-40B4-BE49-F238E27FC236}">
                <a16:creationId xmlns:a16="http://schemas.microsoft.com/office/drawing/2014/main" id="{DD6D965F-C876-45B0-8BBA-04C81FD7406E}"/>
              </a:ext>
            </a:extLst>
          </p:cNvPr>
          <p:cNvSpPr/>
          <p:nvPr/>
        </p:nvSpPr>
        <p:spPr>
          <a:xfrm>
            <a:off x="5995996" y="1540591"/>
            <a:ext cx="304800" cy="304800"/>
          </a:xfrm>
          <a:prstGeom prst="ellipse">
            <a:avLst/>
          </a:prstGeom>
          <a:noFill/>
          <a:ln w="285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Shape 2">
            <a:extLst>
              <a:ext uri="{FF2B5EF4-FFF2-40B4-BE49-F238E27FC236}">
                <a16:creationId xmlns:a16="http://schemas.microsoft.com/office/drawing/2014/main" id="{8FFBF42B-D318-493C-A6E8-11BF6DF67930}"/>
              </a:ext>
            </a:extLst>
          </p:cNvPr>
          <p:cNvSpPr/>
          <p:nvPr/>
        </p:nvSpPr>
        <p:spPr>
          <a:xfrm>
            <a:off x="3528127" y="137565"/>
            <a:ext cx="2241494" cy="4118846"/>
          </a:xfrm>
          <a:custGeom>
            <a:avLst/>
            <a:gdLst>
              <a:gd name="connsiteX0" fmla="*/ 1747880 w 2241494"/>
              <a:gd name="connsiteY0" fmla="*/ 121380 h 4118846"/>
              <a:gd name="connsiteX1" fmla="*/ 0 w 2241494"/>
              <a:gd name="connsiteY1" fmla="*/ 0 h 4118846"/>
              <a:gd name="connsiteX2" fmla="*/ 2241494 w 2241494"/>
              <a:gd name="connsiteY2" fmla="*/ 4118846 h 4118846"/>
              <a:gd name="connsiteX3" fmla="*/ 1772156 w 2241494"/>
              <a:gd name="connsiteY3" fmla="*/ 186116 h 4118846"/>
              <a:gd name="connsiteX4" fmla="*/ 1747880 w 2241494"/>
              <a:gd name="connsiteY4" fmla="*/ 121380 h 4118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494" h="4118846">
                <a:moveTo>
                  <a:pt x="1747880" y="121380"/>
                </a:moveTo>
                <a:lnTo>
                  <a:pt x="0" y="0"/>
                </a:lnTo>
                <a:lnTo>
                  <a:pt x="2241494" y="4118846"/>
                </a:lnTo>
                <a:lnTo>
                  <a:pt x="1772156" y="186116"/>
                </a:lnTo>
                <a:lnTo>
                  <a:pt x="1747880" y="121380"/>
                </a:lnTo>
                <a:close/>
              </a:path>
            </a:pathLst>
          </a:custGeom>
          <a:solidFill>
            <a:schemeClr val="accent1">
              <a:lumMod val="50000"/>
              <a:alpha val="35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Shape 3">
            <a:extLst>
              <a:ext uri="{FF2B5EF4-FFF2-40B4-BE49-F238E27FC236}">
                <a16:creationId xmlns:a16="http://schemas.microsoft.com/office/drawing/2014/main" id="{5B310E2C-22CE-49F6-AEB5-B760D1304F67}"/>
              </a:ext>
            </a:extLst>
          </p:cNvPr>
          <p:cNvSpPr/>
          <p:nvPr/>
        </p:nvSpPr>
        <p:spPr>
          <a:xfrm>
            <a:off x="6166131" y="728283"/>
            <a:ext cx="1262357" cy="4669105"/>
          </a:xfrm>
          <a:custGeom>
            <a:avLst/>
            <a:gdLst>
              <a:gd name="connsiteX0" fmla="*/ 0 w 1262357"/>
              <a:gd name="connsiteY0" fmla="*/ 938676 h 4669105"/>
              <a:gd name="connsiteX1" fmla="*/ 1262357 w 1262357"/>
              <a:gd name="connsiteY1" fmla="*/ 0 h 4669105"/>
              <a:gd name="connsiteX2" fmla="*/ 1229989 w 1262357"/>
              <a:gd name="connsiteY2" fmla="*/ 4669105 h 4669105"/>
              <a:gd name="connsiteX3" fmla="*/ 16184 w 1262357"/>
              <a:gd name="connsiteY3" fmla="*/ 1027689 h 4669105"/>
              <a:gd name="connsiteX4" fmla="*/ 16184 w 1262357"/>
              <a:gd name="connsiteY4" fmla="*/ 1027689 h 4669105"/>
              <a:gd name="connsiteX5" fmla="*/ 0 w 1262357"/>
              <a:gd name="connsiteY5" fmla="*/ 938676 h 466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357" h="4669105">
                <a:moveTo>
                  <a:pt x="0" y="938676"/>
                </a:moveTo>
                <a:lnTo>
                  <a:pt x="1262357" y="0"/>
                </a:lnTo>
                <a:lnTo>
                  <a:pt x="1229989" y="4669105"/>
                </a:lnTo>
                <a:lnTo>
                  <a:pt x="16184" y="1027689"/>
                </a:lnTo>
                <a:lnTo>
                  <a:pt x="16184" y="1027689"/>
                </a:lnTo>
                <a:lnTo>
                  <a:pt x="0" y="938676"/>
                </a:lnTo>
                <a:close/>
              </a:path>
            </a:pathLst>
          </a:custGeom>
          <a:solidFill>
            <a:schemeClr val="accent1">
              <a:lumMod val="50000"/>
              <a:alpha val="35000"/>
            </a:schemeClr>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9103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CD07A-39C3-40BB-A142-F4BDF5AE96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2697" y="1752600"/>
            <a:ext cx="3689794" cy="3733800"/>
          </a:xfrm>
          <a:prstGeom prst="rect">
            <a:avLst/>
          </a:prstGeom>
        </p:spPr>
      </p:pic>
      <p:sp>
        <p:nvSpPr>
          <p:cNvPr id="43" name="Freeform: Shape 42">
            <a:extLst>
              <a:ext uri="{FF2B5EF4-FFF2-40B4-BE49-F238E27FC236}">
                <a16:creationId xmlns:a16="http://schemas.microsoft.com/office/drawing/2014/main" id="{06EFBA27-0D2D-43EB-8F02-09F7D7B0FF3D}"/>
              </a:ext>
            </a:extLst>
          </p:cNvPr>
          <p:cNvSpPr/>
          <p:nvPr/>
        </p:nvSpPr>
        <p:spPr>
          <a:xfrm>
            <a:off x="6209414" y="1588836"/>
            <a:ext cx="3998647" cy="3934014"/>
          </a:xfrm>
          <a:custGeom>
            <a:avLst/>
            <a:gdLst>
              <a:gd name="connsiteX0" fmla="*/ 1272364 w 6119037"/>
              <a:gd name="connsiteY0" fmla="*/ 687572 h 6018882"/>
              <a:gd name="connsiteX1" fmla="*/ 1272364 w 6119037"/>
              <a:gd name="connsiteY1" fmla="*/ 5411972 h 6018882"/>
              <a:gd name="connsiteX2" fmla="*/ 4777564 w 6119037"/>
              <a:gd name="connsiteY2" fmla="*/ 5411972 h 6018882"/>
              <a:gd name="connsiteX3" fmla="*/ 4777564 w 6119037"/>
              <a:gd name="connsiteY3" fmla="*/ 687572 h 6018882"/>
              <a:gd name="connsiteX4" fmla="*/ 0 w 6119037"/>
              <a:gd name="connsiteY4" fmla="*/ 0 h 6018882"/>
              <a:gd name="connsiteX5" fmla="*/ 6119037 w 6119037"/>
              <a:gd name="connsiteY5" fmla="*/ 0 h 6018882"/>
              <a:gd name="connsiteX6" fmla="*/ 6119037 w 6119037"/>
              <a:gd name="connsiteY6" fmla="*/ 6018882 h 6018882"/>
              <a:gd name="connsiteX7" fmla="*/ 0 w 6119037"/>
              <a:gd name="connsiteY7" fmla="*/ 6018882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50800 w 6169837"/>
              <a:gd name="connsiteY8" fmla="*/ 601888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292684 w 6169837"/>
              <a:gd name="connsiteY0" fmla="*/ 748532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1292684 w 6169837"/>
              <a:gd name="connsiteY4" fmla="*/ 74853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59191 w 6169837"/>
              <a:gd name="connsiteY0" fmla="*/ 798413 h 6018882"/>
              <a:gd name="connsiteX1" fmla="*/ 1282524 w 6169837"/>
              <a:gd name="connsiteY1" fmla="*/ 5422132 h 6018882"/>
              <a:gd name="connsiteX2" fmla="*/ 4797884 w 6169837"/>
              <a:gd name="connsiteY2" fmla="*/ 5351012 h 6018882"/>
              <a:gd name="connsiteX3" fmla="*/ 4777564 w 6169837"/>
              <a:gd name="connsiteY3" fmla="*/ 677412 h 6018882"/>
              <a:gd name="connsiteX4" fmla="*/ 1359191 w 6169837"/>
              <a:gd name="connsiteY4" fmla="*/ 79841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59191 w 6169837"/>
              <a:gd name="connsiteY0" fmla="*/ 798413 h 6018882"/>
              <a:gd name="connsiteX1" fmla="*/ 1282524 w 6169837"/>
              <a:gd name="connsiteY1" fmla="*/ 5422132 h 6018882"/>
              <a:gd name="connsiteX2" fmla="*/ 4797884 w 6169837"/>
              <a:gd name="connsiteY2" fmla="*/ 5351012 h 6018882"/>
              <a:gd name="connsiteX3" fmla="*/ 4627922 w 6169837"/>
              <a:gd name="connsiteY3" fmla="*/ 810426 h 6018882"/>
              <a:gd name="connsiteX4" fmla="*/ 1359191 w 6169837"/>
              <a:gd name="connsiteY4" fmla="*/ 79841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59191 w 6169837"/>
              <a:gd name="connsiteY0" fmla="*/ 798413 h 6018882"/>
              <a:gd name="connsiteX1" fmla="*/ 1282524 w 6169837"/>
              <a:gd name="connsiteY1" fmla="*/ 5422132 h 6018882"/>
              <a:gd name="connsiteX2" fmla="*/ 4664870 w 6169837"/>
              <a:gd name="connsiteY2" fmla="*/ 5234624 h 6018882"/>
              <a:gd name="connsiteX3" fmla="*/ 4627922 w 6169837"/>
              <a:gd name="connsiteY3" fmla="*/ 810426 h 6018882"/>
              <a:gd name="connsiteX4" fmla="*/ 1359191 w 6169837"/>
              <a:gd name="connsiteY4" fmla="*/ 79841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59191 w 6169837"/>
              <a:gd name="connsiteY0" fmla="*/ 798413 h 6018882"/>
              <a:gd name="connsiteX1" fmla="*/ 1398912 w 6169837"/>
              <a:gd name="connsiteY1" fmla="*/ 5222610 h 6018882"/>
              <a:gd name="connsiteX2" fmla="*/ 4664870 w 6169837"/>
              <a:gd name="connsiteY2" fmla="*/ 5234624 h 6018882"/>
              <a:gd name="connsiteX3" fmla="*/ 4627922 w 6169837"/>
              <a:gd name="connsiteY3" fmla="*/ 810426 h 6018882"/>
              <a:gd name="connsiteX4" fmla="*/ 1359191 w 6169837"/>
              <a:gd name="connsiteY4" fmla="*/ 79841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442324 w 6252970"/>
              <a:gd name="connsiteY0" fmla="*/ 921269 h 6141738"/>
              <a:gd name="connsiteX1" fmla="*/ 1482045 w 6252970"/>
              <a:gd name="connsiteY1" fmla="*/ 5345466 h 6141738"/>
              <a:gd name="connsiteX2" fmla="*/ 4748003 w 6252970"/>
              <a:gd name="connsiteY2" fmla="*/ 5357480 h 6141738"/>
              <a:gd name="connsiteX3" fmla="*/ 4711055 w 6252970"/>
              <a:gd name="connsiteY3" fmla="*/ 933282 h 6141738"/>
              <a:gd name="connsiteX4" fmla="*/ 1442324 w 6252970"/>
              <a:gd name="connsiteY4" fmla="*/ 921269 h 6141738"/>
              <a:gd name="connsiteX5" fmla="*/ 0 w 6252970"/>
              <a:gd name="connsiteY5" fmla="*/ 0 h 6141738"/>
              <a:gd name="connsiteX6" fmla="*/ 6252970 w 6252970"/>
              <a:gd name="connsiteY6" fmla="*/ 122856 h 6141738"/>
              <a:gd name="connsiteX7" fmla="*/ 6252970 w 6252970"/>
              <a:gd name="connsiteY7" fmla="*/ 6141738 h 6141738"/>
              <a:gd name="connsiteX8" fmla="*/ 103453 w 6252970"/>
              <a:gd name="connsiteY8" fmla="*/ 6131578 h 6141738"/>
              <a:gd name="connsiteX9" fmla="*/ 0 w 6252970"/>
              <a:gd name="connsiteY9" fmla="*/ 0 h 6141738"/>
              <a:gd name="connsiteX0" fmla="*/ 1442324 w 6252970"/>
              <a:gd name="connsiteY0" fmla="*/ 931429 h 6151898"/>
              <a:gd name="connsiteX1" fmla="*/ 1482045 w 6252970"/>
              <a:gd name="connsiteY1" fmla="*/ 5355626 h 6151898"/>
              <a:gd name="connsiteX2" fmla="*/ 4748003 w 6252970"/>
              <a:gd name="connsiteY2" fmla="*/ 5367640 h 6151898"/>
              <a:gd name="connsiteX3" fmla="*/ 4711055 w 6252970"/>
              <a:gd name="connsiteY3" fmla="*/ 943442 h 6151898"/>
              <a:gd name="connsiteX4" fmla="*/ 1442324 w 6252970"/>
              <a:gd name="connsiteY4" fmla="*/ 931429 h 6151898"/>
              <a:gd name="connsiteX5" fmla="*/ 0 w 6252970"/>
              <a:gd name="connsiteY5" fmla="*/ 10160 h 6151898"/>
              <a:gd name="connsiteX6" fmla="*/ 6236342 w 6252970"/>
              <a:gd name="connsiteY6" fmla="*/ 0 h 6151898"/>
              <a:gd name="connsiteX7" fmla="*/ 6252970 w 6252970"/>
              <a:gd name="connsiteY7" fmla="*/ 6151898 h 6151898"/>
              <a:gd name="connsiteX8" fmla="*/ 103453 w 6252970"/>
              <a:gd name="connsiteY8" fmla="*/ 6141738 h 6151898"/>
              <a:gd name="connsiteX9" fmla="*/ 0 w 6252970"/>
              <a:gd name="connsiteY9" fmla="*/ 10160 h 615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2970" h="6151898">
                <a:moveTo>
                  <a:pt x="1442324" y="931429"/>
                </a:moveTo>
                <a:cubicBezTo>
                  <a:pt x="1438937" y="2489296"/>
                  <a:pt x="1485432" y="3797759"/>
                  <a:pt x="1482045" y="5355626"/>
                </a:cubicBezTo>
                <a:lnTo>
                  <a:pt x="4748003" y="5367640"/>
                </a:lnTo>
                <a:cubicBezTo>
                  <a:pt x="4741230" y="3809773"/>
                  <a:pt x="4717828" y="2501309"/>
                  <a:pt x="4711055" y="943442"/>
                </a:cubicBezTo>
                <a:lnTo>
                  <a:pt x="1442324" y="931429"/>
                </a:lnTo>
                <a:close/>
                <a:moveTo>
                  <a:pt x="0" y="10160"/>
                </a:moveTo>
                <a:lnTo>
                  <a:pt x="6236342" y="0"/>
                </a:lnTo>
                <a:cubicBezTo>
                  <a:pt x="6241885" y="2050633"/>
                  <a:pt x="6247427" y="4101265"/>
                  <a:pt x="6252970" y="6151898"/>
                </a:cubicBezTo>
                <a:lnTo>
                  <a:pt x="103453" y="6141738"/>
                </a:lnTo>
                <a:cubicBezTo>
                  <a:pt x="103453" y="4135444"/>
                  <a:pt x="0" y="2016454"/>
                  <a:pt x="0" y="1016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EA9115E8-EF6B-4E50-B2F6-C058CD205E7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4800" y="1752600"/>
            <a:ext cx="3832948" cy="3733800"/>
          </a:xfrm>
          <a:prstGeom prst="rect">
            <a:avLst/>
          </a:prstGeom>
        </p:spPr>
      </p:pic>
      <p:sp>
        <p:nvSpPr>
          <p:cNvPr id="42" name="Freeform: Shape 41">
            <a:extLst>
              <a:ext uri="{FF2B5EF4-FFF2-40B4-BE49-F238E27FC236}">
                <a16:creationId xmlns:a16="http://schemas.microsoft.com/office/drawing/2014/main" id="{F9DECA0D-2504-4C19-8230-96BD81B360B4}"/>
              </a:ext>
            </a:extLst>
          </p:cNvPr>
          <p:cNvSpPr/>
          <p:nvPr/>
        </p:nvSpPr>
        <p:spPr>
          <a:xfrm>
            <a:off x="231964" y="1574054"/>
            <a:ext cx="3968706" cy="3940331"/>
          </a:xfrm>
          <a:custGeom>
            <a:avLst/>
            <a:gdLst>
              <a:gd name="connsiteX0" fmla="*/ 1272364 w 6119037"/>
              <a:gd name="connsiteY0" fmla="*/ 687572 h 6018882"/>
              <a:gd name="connsiteX1" fmla="*/ 1272364 w 6119037"/>
              <a:gd name="connsiteY1" fmla="*/ 5411972 h 6018882"/>
              <a:gd name="connsiteX2" fmla="*/ 4777564 w 6119037"/>
              <a:gd name="connsiteY2" fmla="*/ 5411972 h 6018882"/>
              <a:gd name="connsiteX3" fmla="*/ 4777564 w 6119037"/>
              <a:gd name="connsiteY3" fmla="*/ 687572 h 6018882"/>
              <a:gd name="connsiteX4" fmla="*/ 0 w 6119037"/>
              <a:gd name="connsiteY4" fmla="*/ 0 h 6018882"/>
              <a:gd name="connsiteX5" fmla="*/ 6119037 w 6119037"/>
              <a:gd name="connsiteY5" fmla="*/ 0 h 6018882"/>
              <a:gd name="connsiteX6" fmla="*/ 6119037 w 6119037"/>
              <a:gd name="connsiteY6" fmla="*/ 6018882 h 6018882"/>
              <a:gd name="connsiteX7" fmla="*/ 0 w 6119037"/>
              <a:gd name="connsiteY7" fmla="*/ 6018882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50800 w 6169837"/>
              <a:gd name="connsiteY8" fmla="*/ 601888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4828364 w 6169837"/>
              <a:gd name="connsiteY3" fmla="*/ 68757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4828364 w 6169837"/>
              <a:gd name="connsiteY2" fmla="*/ 54119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1323164 w 6169837"/>
              <a:gd name="connsiteY1" fmla="*/ 54119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1323164 w 6169837"/>
              <a:gd name="connsiteY0" fmla="*/ 68757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1323164 w 6169837"/>
              <a:gd name="connsiteY4" fmla="*/ 68757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68524 w 6169837"/>
              <a:gd name="connsiteY3" fmla="*/ 15925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469724 w 6169837"/>
              <a:gd name="connsiteY0" fmla="*/ 1835652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469724 w 6169837"/>
              <a:gd name="connsiteY4" fmla="*/ 183565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03031 w 6169837"/>
              <a:gd name="connsiteY0" fmla="*/ 1835653 h 6018882"/>
              <a:gd name="connsiteX1" fmla="*/ 2715084 w 6169837"/>
              <a:gd name="connsiteY1" fmla="*/ 5970772 h 6018882"/>
              <a:gd name="connsiteX2" fmla="*/ 5793564 w 6169837"/>
              <a:gd name="connsiteY2" fmla="*/ 4243572 h 6018882"/>
              <a:gd name="connsiteX3" fmla="*/ 3548204 w 6169837"/>
              <a:gd name="connsiteY3" fmla="*/ 149092 h 6018882"/>
              <a:gd name="connsiteX4" fmla="*/ 603031 w 6169837"/>
              <a:gd name="connsiteY4" fmla="*/ 183565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03031 w 6169837"/>
              <a:gd name="connsiteY0" fmla="*/ 1835653 h 6018882"/>
              <a:gd name="connsiteX1" fmla="*/ 2715084 w 6169837"/>
              <a:gd name="connsiteY1" fmla="*/ 5970772 h 6018882"/>
              <a:gd name="connsiteX2" fmla="*/ 5793564 w 6169837"/>
              <a:gd name="connsiteY2" fmla="*/ 4243572 h 6018882"/>
              <a:gd name="connsiteX3" fmla="*/ 3498214 w 6169837"/>
              <a:gd name="connsiteY3" fmla="*/ 282400 h 6018882"/>
              <a:gd name="connsiteX4" fmla="*/ 603031 w 6169837"/>
              <a:gd name="connsiteY4" fmla="*/ 183565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03031 w 6169837"/>
              <a:gd name="connsiteY0" fmla="*/ 1835653 h 6018882"/>
              <a:gd name="connsiteX1" fmla="*/ 2715084 w 6169837"/>
              <a:gd name="connsiteY1" fmla="*/ 5970772 h 6018882"/>
              <a:gd name="connsiteX2" fmla="*/ 5593601 w 6169837"/>
              <a:gd name="connsiteY2" fmla="*/ 4126927 h 6018882"/>
              <a:gd name="connsiteX3" fmla="*/ 3498214 w 6169837"/>
              <a:gd name="connsiteY3" fmla="*/ 282400 h 6018882"/>
              <a:gd name="connsiteX4" fmla="*/ 603031 w 6169837"/>
              <a:gd name="connsiteY4" fmla="*/ 183565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03031 w 6169837"/>
              <a:gd name="connsiteY0" fmla="*/ 1835653 h 6018882"/>
              <a:gd name="connsiteX1" fmla="*/ 2731747 w 6169837"/>
              <a:gd name="connsiteY1" fmla="*/ 5754146 h 6018882"/>
              <a:gd name="connsiteX2" fmla="*/ 5593601 w 6169837"/>
              <a:gd name="connsiteY2" fmla="*/ 4126927 h 6018882"/>
              <a:gd name="connsiteX3" fmla="*/ 3498214 w 6169837"/>
              <a:gd name="connsiteY3" fmla="*/ 282400 h 6018882"/>
              <a:gd name="connsiteX4" fmla="*/ 603031 w 6169837"/>
              <a:gd name="connsiteY4" fmla="*/ 1835653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19695 w 6169837"/>
              <a:gd name="connsiteY0" fmla="*/ 1885642 h 6018882"/>
              <a:gd name="connsiteX1" fmla="*/ 2731747 w 6169837"/>
              <a:gd name="connsiteY1" fmla="*/ 5754146 h 6018882"/>
              <a:gd name="connsiteX2" fmla="*/ 5593601 w 6169837"/>
              <a:gd name="connsiteY2" fmla="*/ 4126927 h 6018882"/>
              <a:gd name="connsiteX3" fmla="*/ 3498214 w 6169837"/>
              <a:gd name="connsiteY3" fmla="*/ 282400 h 6018882"/>
              <a:gd name="connsiteX4" fmla="*/ 619695 w 6169837"/>
              <a:gd name="connsiteY4" fmla="*/ 1885642 h 6018882"/>
              <a:gd name="connsiteX5" fmla="*/ 0 w 6169837"/>
              <a:gd name="connsiteY5" fmla="*/ 10160 h 6018882"/>
              <a:gd name="connsiteX6" fmla="*/ 6169837 w 6169837"/>
              <a:gd name="connsiteY6" fmla="*/ 0 h 6018882"/>
              <a:gd name="connsiteX7" fmla="*/ 6169837 w 6169837"/>
              <a:gd name="connsiteY7" fmla="*/ 6018882 h 6018882"/>
              <a:gd name="connsiteX8" fmla="*/ 20320 w 6169837"/>
              <a:gd name="connsiteY8" fmla="*/ 6008722 h 6018882"/>
              <a:gd name="connsiteX9" fmla="*/ 0 w 6169837"/>
              <a:gd name="connsiteY9" fmla="*/ 10160 h 6018882"/>
              <a:gd name="connsiteX0" fmla="*/ 619695 w 6169837"/>
              <a:gd name="connsiteY0" fmla="*/ 2018950 h 6152190"/>
              <a:gd name="connsiteX1" fmla="*/ 2731747 w 6169837"/>
              <a:gd name="connsiteY1" fmla="*/ 5887454 h 6152190"/>
              <a:gd name="connsiteX2" fmla="*/ 5593601 w 6169837"/>
              <a:gd name="connsiteY2" fmla="*/ 4260235 h 6152190"/>
              <a:gd name="connsiteX3" fmla="*/ 3498214 w 6169837"/>
              <a:gd name="connsiteY3" fmla="*/ 415708 h 6152190"/>
              <a:gd name="connsiteX4" fmla="*/ 619695 w 6169837"/>
              <a:gd name="connsiteY4" fmla="*/ 2018950 h 6152190"/>
              <a:gd name="connsiteX5" fmla="*/ 0 w 6169837"/>
              <a:gd name="connsiteY5" fmla="*/ 143468 h 6152190"/>
              <a:gd name="connsiteX6" fmla="*/ 6169837 w 6169837"/>
              <a:gd name="connsiteY6" fmla="*/ 0 h 6152190"/>
              <a:gd name="connsiteX7" fmla="*/ 6169837 w 6169837"/>
              <a:gd name="connsiteY7" fmla="*/ 6152190 h 6152190"/>
              <a:gd name="connsiteX8" fmla="*/ 20320 w 6169837"/>
              <a:gd name="connsiteY8" fmla="*/ 6142030 h 6152190"/>
              <a:gd name="connsiteX9" fmla="*/ 0 w 6169837"/>
              <a:gd name="connsiteY9" fmla="*/ 143468 h 6152190"/>
              <a:gd name="connsiteX0" fmla="*/ 669686 w 6219828"/>
              <a:gd name="connsiteY0" fmla="*/ 2042118 h 6175358"/>
              <a:gd name="connsiteX1" fmla="*/ 2781738 w 6219828"/>
              <a:gd name="connsiteY1" fmla="*/ 5910622 h 6175358"/>
              <a:gd name="connsiteX2" fmla="*/ 5643592 w 6219828"/>
              <a:gd name="connsiteY2" fmla="*/ 4283403 h 6175358"/>
              <a:gd name="connsiteX3" fmla="*/ 3548205 w 6219828"/>
              <a:gd name="connsiteY3" fmla="*/ 438876 h 6175358"/>
              <a:gd name="connsiteX4" fmla="*/ 669686 w 6219828"/>
              <a:gd name="connsiteY4" fmla="*/ 2042118 h 6175358"/>
              <a:gd name="connsiteX5" fmla="*/ 0 w 6219828"/>
              <a:gd name="connsiteY5" fmla="*/ 0 h 6175358"/>
              <a:gd name="connsiteX6" fmla="*/ 6219828 w 6219828"/>
              <a:gd name="connsiteY6" fmla="*/ 23168 h 6175358"/>
              <a:gd name="connsiteX7" fmla="*/ 6219828 w 6219828"/>
              <a:gd name="connsiteY7" fmla="*/ 6175358 h 6175358"/>
              <a:gd name="connsiteX8" fmla="*/ 70311 w 6219828"/>
              <a:gd name="connsiteY8" fmla="*/ 6165198 h 6175358"/>
              <a:gd name="connsiteX9" fmla="*/ 0 w 6219828"/>
              <a:gd name="connsiteY9" fmla="*/ 0 h 617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9828" h="6175358">
                <a:moveTo>
                  <a:pt x="669686" y="2042118"/>
                </a:moveTo>
                <a:lnTo>
                  <a:pt x="2781738" y="5910622"/>
                </a:lnTo>
                <a:lnTo>
                  <a:pt x="5643592" y="4283403"/>
                </a:lnTo>
                <a:lnTo>
                  <a:pt x="3548205" y="438876"/>
                </a:lnTo>
                <a:lnTo>
                  <a:pt x="669686" y="2042118"/>
                </a:lnTo>
                <a:close/>
                <a:moveTo>
                  <a:pt x="0" y="0"/>
                </a:moveTo>
                <a:lnTo>
                  <a:pt x="6219828" y="23168"/>
                </a:lnTo>
                <a:lnTo>
                  <a:pt x="6219828" y="6175358"/>
                </a:lnTo>
                <a:lnTo>
                  <a:pt x="70311" y="6165198"/>
                </a:lnTo>
                <a:cubicBezTo>
                  <a:pt x="70311" y="4158904"/>
                  <a:pt x="0" y="2006294"/>
                  <a:pt x="0" y="0"/>
                </a:cubicBezTo>
                <a:close/>
              </a:path>
            </a:pathLst>
          </a:cu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 Placeholder 6">
            <a:extLst>
              <a:ext uri="{FF2B5EF4-FFF2-40B4-BE49-F238E27FC236}">
                <a16:creationId xmlns:a16="http://schemas.microsoft.com/office/drawing/2014/main" id="{7743E96A-54C6-44A8-9D60-C7732FF0CE58}"/>
              </a:ext>
            </a:extLst>
          </p:cNvPr>
          <p:cNvSpPr txBox="1">
            <a:spLocks/>
          </p:cNvSpPr>
          <p:nvPr/>
        </p:nvSpPr>
        <p:spPr bwMode="auto">
          <a:xfrm>
            <a:off x="4547192" y="6418903"/>
            <a:ext cx="7292241" cy="4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Lesser Deficit		  Medium Deficit	               Greater Deficit</a:t>
            </a:r>
          </a:p>
          <a:p>
            <a:pPr lvl="3"/>
            <a:endParaRPr lang="en-US" dirty="0"/>
          </a:p>
        </p:txBody>
      </p:sp>
      <p:sp>
        <p:nvSpPr>
          <p:cNvPr id="14" name="Text Placeholder 6">
            <a:extLst>
              <a:ext uri="{FF2B5EF4-FFF2-40B4-BE49-F238E27FC236}">
                <a16:creationId xmlns:a16="http://schemas.microsoft.com/office/drawing/2014/main" id="{0C211E85-F480-4338-84F8-61A1A96E53AF}"/>
              </a:ext>
            </a:extLst>
          </p:cNvPr>
          <p:cNvSpPr>
            <a:spLocks noGrp="1"/>
          </p:cNvSpPr>
          <p:nvPr>
            <p:ph type="body" sz="quarter" idx="10"/>
          </p:nvPr>
        </p:nvSpPr>
        <p:spPr>
          <a:xfrm>
            <a:off x="313444" y="5514386"/>
            <a:ext cx="3864461" cy="886414"/>
          </a:xfrm>
        </p:spPr>
        <p:txBody>
          <a:bodyPr/>
          <a:lstStyle/>
          <a:p>
            <a:r>
              <a:rPr lang="en-US" dirty="0"/>
              <a:t>DEFICIT = 5,732</a:t>
            </a:r>
          </a:p>
          <a:p>
            <a:pPr lvl="3"/>
            <a:endParaRPr lang="en-US" dirty="0"/>
          </a:p>
        </p:txBody>
      </p:sp>
      <p:sp>
        <p:nvSpPr>
          <p:cNvPr id="34" name="Title 1">
            <a:extLst>
              <a:ext uri="{FF2B5EF4-FFF2-40B4-BE49-F238E27FC236}">
                <a16:creationId xmlns:a16="http://schemas.microsoft.com/office/drawing/2014/main" id="{93586B75-7823-483A-938A-E405C95D2110}"/>
              </a:ext>
            </a:extLst>
          </p:cNvPr>
          <p:cNvSpPr>
            <a:spLocks noGrp="1"/>
          </p:cNvSpPr>
          <p:nvPr>
            <p:ph type="title"/>
          </p:nvPr>
        </p:nvSpPr>
        <p:spPr/>
        <p:txBody>
          <a:bodyPr/>
          <a:lstStyle/>
          <a:p>
            <a:r>
              <a:rPr lang="en-US"/>
              <a:t>deficits have different weight</a:t>
            </a:r>
            <a:endParaRPr lang="en-US" dirty="0"/>
          </a:p>
        </p:txBody>
      </p:sp>
      <p:sp>
        <p:nvSpPr>
          <p:cNvPr id="24" name="Rectangle 23">
            <a:extLst>
              <a:ext uri="{FF2B5EF4-FFF2-40B4-BE49-F238E27FC236}">
                <a16:creationId xmlns:a16="http://schemas.microsoft.com/office/drawing/2014/main" id="{E39F9239-1FB9-4D5C-8EB1-A322646C62E4}"/>
              </a:ext>
            </a:extLst>
          </p:cNvPr>
          <p:cNvSpPr/>
          <p:nvPr/>
        </p:nvSpPr>
        <p:spPr>
          <a:xfrm>
            <a:off x="4646823" y="6433447"/>
            <a:ext cx="229977" cy="229977"/>
          </a:xfrm>
          <a:prstGeom prst="rect">
            <a:avLst/>
          </a:prstGeom>
          <a:solidFill>
            <a:srgbClr val="F5F5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29C62F4E-001B-4EEC-BFC6-1C3525EDB43C}"/>
              </a:ext>
            </a:extLst>
          </p:cNvPr>
          <p:cNvSpPr/>
          <p:nvPr/>
        </p:nvSpPr>
        <p:spPr>
          <a:xfrm>
            <a:off x="7124012" y="6433447"/>
            <a:ext cx="229977" cy="229977"/>
          </a:xfrm>
          <a:prstGeom prst="rect">
            <a:avLst/>
          </a:prstGeom>
          <a:solidFill>
            <a:srgbClr val="F57A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139F2368-6B69-4E22-9C1F-869DB43E2D65}"/>
              </a:ext>
            </a:extLst>
          </p:cNvPr>
          <p:cNvSpPr/>
          <p:nvPr/>
        </p:nvSpPr>
        <p:spPr>
          <a:xfrm>
            <a:off x="9601200" y="6433447"/>
            <a:ext cx="229977" cy="229977"/>
          </a:xfrm>
          <a:prstGeom prst="rect">
            <a:avLst/>
          </a:prstGeom>
          <a:solidFill>
            <a:srgbClr val="A80000"/>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96504B7E-4536-47A1-B76C-A1A1DCFC7904}"/>
              </a:ext>
            </a:extLst>
          </p:cNvPr>
          <p:cNvSpPr txBox="1"/>
          <p:nvPr/>
        </p:nvSpPr>
        <p:spPr>
          <a:xfrm>
            <a:off x="4177904" y="1593978"/>
            <a:ext cx="1926739" cy="2800767"/>
          </a:xfrm>
          <a:prstGeom prst="rect">
            <a:avLst/>
          </a:prstGeom>
          <a:noFill/>
        </p:spPr>
        <p:txBody>
          <a:bodyPr wrap="square" rtlCol="0">
            <a:spAutoFit/>
          </a:bodyPr>
          <a:lstStyle/>
          <a:p>
            <a:r>
              <a:rPr lang="en-US" sz="3200" b="1" dirty="0">
                <a:solidFill>
                  <a:schemeClr val="tx2">
                    <a:lumMod val="75000"/>
                  </a:schemeClr>
                </a:solidFill>
              </a:rPr>
              <a:t>152 </a:t>
            </a:r>
          </a:p>
          <a:p>
            <a:r>
              <a:rPr lang="en-US" sz="2400" b="1" dirty="0">
                <a:solidFill>
                  <a:schemeClr val="tx2">
                    <a:lumMod val="75000"/>
                  </a:schemeClr>
                </a:solidFill>
              </a:rPr>
              <a:t>deficit squares</a:t>
            </a:r>
          </a:p>
          <a:p>
            <a:r>
              <a:rPr lang="en-US" sz="2400" b="1" dirty="0">
                <a:solidFill>
                  <a:schemeClr val="tx2">
                    <a:lumMod val="75000"/>
                  </a:schemeClr>
                </a:solidFill>
              </a:rPr>
              <a:t>&lt; demand</a:t>
            </a:r>
          </a:p>
          <a:p>
            <a:r>
              <a:rPr lang="en-US" sz="2400" b="1" dirty="0">
                <a:solidFill>
                  <a:schemeClr val="tx2">
                    <a:lumMod val="75000"/>
                  </a:schemeClr>
                </a:solidFill>
              </a:rPr>
              <a:t>&lt; supply</a:t>
            </a:r>
          </a:p>
          <a:p>
            <a:r>
              <a:rPr lang="en-US" sz="2400" b="1" dirty="0">
                <a:solidFill>
                  <a:schemeClr val="tx2">
                    <a:lumMod val="75000"/>
                  </a:schemeClr>
                </a:solidFill>
              </a:rPr>
              <a:t>   connection</a:t>
            </a:r>
          </a:p>
          <a:p>
            <a:endParaRPr lang="en-US" sz="2400" b="1" dirty="0">
              <a:solidFill>
                <a:schemeClr val="tx2">
                  <a:lumMod val="75000"/>
                </a:schemeClr>
              </a:solidFill>
            </a:endParaRPr>
          </a:p>
        </p:txBody>
      </p:sp>
      <p:sp>
        <p:nvSpPr>
          <p:cNvPr id="36" name="TextBox 35">
            <a:extLst>
              <a:ext uri="{FF2B5EF4-FFF2-40B4-BE49-F238E27FC236}">
                <a16:creationId xmlns:a16="http://schemas.microsoft.com/office/drawing/2014/main" id="{37F8C60E-A08E-4A98-9EF6-F5E7D29BFFD4}"/>
              </a:ext>
            </a:extLst>
          </p:cNvPr>
          <p:cNvSpPr txBox="1"/>
          <p:nvPr/>
        </p:nvSpPr>
        <p:spPr>
          <a:xfrm>
            <a:off x="10190833" y="1593978"/>
            <a:ext cx="1926738" cy="2431435"/>
          </a:xfrm>
          <a:prstGeom prst="rect">
            <a:avLst/>
          </a:prstGeom>
          <a:noFill/>
        </p:spPr>
        <p:txBody>
          <a:bodyPr wrap="square" rtlCol="0">
            <a:spAutoFit/>
          </a:bodyPr>
          <a:lstStyle/>
          <a:p>
            <a:r>
              <a:rPr lang="en-US" sz="3200" b="1" dirty="0">
                <a:solidFill>
                  <a:schemeClr val="tx2">
                    <a:lumMod val="75000"/>
                  </a:schemeClr>
                </a:solidFill>
              </a:rPr>
              <a:t>40 </a:t>
            </a:r>
          </a:p>
          <a:p>
            <a:r>
              <a:rPr lang="en-US" sz="2400" b="1" dirty="0">
                <a:solidFill>
                  <a:schemeClr val="tx2">
                    <a:lumMod val="75000"/>
                  </a:schemeClr>
                </a:solidFill>
              </a:rPr>
              <a:t>deficit squares</a:t>
            </a:r>
          </a:p>
          <a:p>
            <a:r>
              <a:rPr lang="en-US" sz="2400" b="1" dirty="0">
                <a:solidFill>
                  <a:schemeClr val="tx2">
                    <a:lumMod val="75000"/>
                  </a:schemeClr>
                </a:solidFill>
              </a:rPr>
              <a:t>&gt; demand</a:t>
            </a:r>
          </a:p>
          <a:p>
            <a:r>
              <a:rPr lang="en-US" sz="2400" b="1" dirty="0">
                <a:solidFill>
                  <a:schemeClr val="tx2">
                    <a:lumMod val="75000"/>
                  </a:schemeClr>
                </a:solidFill>
              </a:rPr>
              <a:t>&lt; supply</a:t>
            </a:r>
          </a:p>
          <a:p>
            <a:r>
              <a:rPr lang="en-US" sz="2400" b="1" dirty="0">
                <a:solidFill>
                  <a:schemeClr val="tx2">
                    <a:lumMod val="75000"/>
                  </a:schemeClr>
                </a:solidFill>
              </a:rPr>
              <a:t>   connection</a:t>
            </a:r>
          </a:p>
        </p:txBody>
      </p:sp>
      <p:sp>
        <p:nvSpPr>
          <p:cNvPr id="38" name="TextBox 37">
            <a:extLst>
              <a:ext uri="{FF2B5EF4-FFF2-40B4-BE49-F238E27FC236}">
                <a16:creationId xmlns:a16="http://schemas.microsoft.com/office/drawing/2014/main" id="{6A1655F8-7E2D-4E1F-AFDE-7A276E963F22}"/>
              </a:ext>
            </a:extLst>
          </p:cNvPr>
          <p:cNvSpPr txBox="1"/>
          <p:nvPr/>
        </p:nvSpPr>
        <p:spPr>
          <a:xfrm>
            <a:off x="310068" y="1689547"/>
            <a:ext cx="2284227" cy="400110"/>
          </a:xfrm>
          <a:prstGeom prst="rect">
            <a:avLst/>
          </a:prstGeom>
          <a:noFill/>
        </p:spPr>
        <p:txBody>
          <a:bodyPr wrap="square" rtlCol="0">
            <a:spAutoFit/>
          </a:bodyPr>
          <a:lstStyle/>
          <a:p>
            <a:r>
              <a:rPr lang="en-US" sz="2000" b="1" dirty="0">
                <a:solidFill>
                  <a:schemeClr val="tx2">
                    <a:lumMod val="75000"/>
                  </a:schemeClr>
                </a:solidFill>
              </a:rPr>
              <a:t>GERMANTOWN</a:t>
            </a:r>
          </a:p>
        </p:txBody>
      </p:sp>
      <p:sp>
        <p:nvSpPr>
          <p:cNvPr id="39" name="TextBox 38">
            <a:extLst>
              <a:ext uri="{FF2B5EF4-FFF2-40B4-BE49-F238E27FC236}">
                <a16:creationId xmlns:a16="http://schemas.microsoft.com/office/drawing/2014/main" id="{6EAE8E76-D301-4D59-A57A-7A87997F3C42}"/>
              </a:ext>
            </a:extLst>
          </p:cNvPr>
          <p:cNvSpPr txBox="1"/>
          <p:nvPr/>
        </p:nvSpPr>
        <p:spPr>
          <a:xfrm>
            <a:off x="6291098" y="1689547"/>
            <a:ext cx="2284227" cy="400110"/>
          </a:xfrm>
          <a:prstGeom prst="rect">
            <a:avLst/>
          </a:prstGeom>
          <a:noFill/>
        </p:spPr>
        <p:txBody>
          <a:bodyPr wrap="square" rtlCol="0">
            <a:spAutoFit/>
          </a:bodyPr>
          <a:lstStyle/>
          <a:p>
            <a:r>
              <a:rPr lang="en-US" sz="2000" b="1" dirty="0">
                <a:solidFill>
                  <a:schemeClr val="tx2">
                    <a:lumMod val="75000"/>
                  </a:schemeClr>
                </a:solidFill>
              </a:rPr>
              <a:t>BETHESDA</a:t>
            </a:r>
          </a:p>
        </p:txBody>
      </p:sp>
      <p:sp>
        <p:nvSpPr>
          <p:cNvPr id="40" name="Text Placeholder 6">
            <a:extLst>
              <a:ext uri="{FF2B5EF4-FFF2-40B4-BE49-F238E27FC236}">
                <a16:creationId xmlns:a16="http://schemas.microsoft.com/office/drawing/2014/main" id="{3A31692F-5DC0-4DCF-9EF2-23C4029E1770}"/>
              </a:ext>
            </a:extLst>
          </p:cNvPr>
          <p:cNvSpPr txBox="1">
            <a:spLocks/>
          </p:cNvSpPr>
          <p:nvPr/>
        </p:nvSpPr>
        <p:spPr bwMode="auto">
          <a:xfrm>
            <a:off x="6262576" y="5514386"/>
            <a:ext cx="3864461" cy="88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DEFICIT = 7,203</a:t>
            </a:r>
          </a:p>
          <a:p>
            <a:pPr lvl="3"/>
            <a:endParaRPr lang="en-US" dirty="0"/>
          </a:p>
        </p:txBody>
      </p:sp>
      <p:cxnSp>
        <p:nvCxnSpPr>
          <p:cNvPr id="46" name="Straight Connector 45">
            <a:extLst>
              <a:ext uri="{FF2B5EF4-FFF2-40B4-BE49-F238E27FC236}">
                <a16:creationId xmlns:a16="http://schemas.microsoft.com/office/drawing/2014/main" id="{90F0758D-D3CB-4C54-BAF3-5C3A269D0EC5}"/>
              </a:ext>
            </a:extLst>
          </p:cNvPr>
          <p:cNvCxnSpPr>
            <a:cxnSpLocks/>
          </p:cNvCxnSpPr>
          <p:nvPr/>
        </p:nvCxnSpPr>
        <p:spPr>
          <a:xfrm flipV="1">
            <a:off x="4352044" y="3657600"/>
            <a:ext cx="0" cy="457200"/>
          </a:xfrm>
          <a:prstGeom prst="line">
            <a:avLst/>
          </a:prstGeom>
          <a:ln w="57150">
            <a:solidFill>
              <a:schemeClr val="tx2">
                <a:lumMod val="50000"/>
              </a:schemeClr>
            </a:solidFill>
            <a:head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140DFD-BFA2-4924-8874-98D243AB8C3E}"/>
              </a:ext>
            </a:extLst>
          </p:cNvPr>
          <p:cNvCxnSpPr>
            <a:cxnSpLocks/>
          </p:cNvCxnSpPr>
          <p:nvPr/>
        </p:nvCxnSpPr>
        <p:spPr>
          <a:xfrm>
            <a:off x="10341934" y="3625701"/>
            <a:ext cx="0" cy="457200"/>
          </a:xfrm>
          <a:prstGeom prst="line">
            <a:avLst/>
          </a:prstGeom>
          <a:ln w="57150">
            <a:solidFill>
              <a:schemeClr val="tx2">
                <a:lumMod val="50000"/>
              </a:schemeClr>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767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rgbClr val="2B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1571978"/>
            <a:ext cx="12191999" cy="1371600"/>
          </a:xfrm>
        </p:spPr>
        <p:txBody>
          <a:bodyPr/>
          <a:lstStyle/>
          <a:p>
            <a:pPr algn="ctr"/>
            <a:r>
              <a:rPr lang="en-US" dirty="0">
                <a:solidFill>
                  <a:schemeClr val="bg1"/>
                </a:solidFill>
              </a:rPr>
              <a:t>Not all deficits will be treated the same</a:t>
            </a:r>
          </a:p>
        </p:txBody>
      </p:sp>
      <p:sp>
        <p:nvSpPr>
          <p:cNvPr id="5" name="Text Placeholder 4">
            <a:extLst>
              <a:ext uri="{FF2B5EF4-FFF2-40B4-BE49-F238E27FC236}">
                <a16:creationId xmlns:a16="http://schemas.microsoft.com/office/drawing/2014/main" id="{CE201447-9402-4DED-923B-592FDA2D4AAA}"/>
              </a:ext>
            </a:extLst>
          </p:cNvPr>
          <p:cNvSpPr>
            <a:spLocks noGrp="1"/>
          </p:cNvSpPr>
          <p:nvPr>
            <p:ph type="body" sz="quarter" idx="10"/>
          </p:nvPr>
        </p:nvSpPr>
        <p:spPr>
          <a:xfrm>
            <a:off x="304799" y="3429000"/>
            <a:ext cx="11582401" cy="2971800"/>
          </a:xfrm>
        </p:spPr>
        <p:txBody>
          <a:bodyPr/>
          <a:lstStyle/>
          <a:p>
            <a:pPr algn="ctr"/>
            <a:r>
              <a:rPr lang="en-US" dirty="0">
                <a:solidFill>
                  <a:schemeClr val="bg1"/>
                </a:solidFill>
              </a:rPr>
              <a:t>The EPS Plan establishes five major strategies to improve the mapped deficits. </a:t>
            </a:r>
          </a:p>
        </p:txBody>
      </p:sp>
    </p:spTree>
    <p:extLst>
      <p:ext uri="{BB962C8B-B14F-4D97-AF65-F5344CB8AC3E}">
        <p14:creationId xmlns:p14="http://schemas.microsoft.com/office/powerpoint/2010/main" val="264564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2819400"/>
            <a:ext cx="12191999" cy="1371600"/>
          </a:xfrm>
        </p:spPr>
        <p:txBody>
          <a:bodyPr/>
          <a:lstStyle/>
          <a:p>
            <a:pPr algn="ctr"/>
            <a:r>
              <a:rPr lang="en-US" dirty="0">
                <a:solidFill>
                  <a:schemeClr val="bg1"/>
                </a:solidFill>
              </a:rPr>
              <a:t>Montgomery county</a:t>
            </a:r>
            <a:br>
              <a:rPr lang="en-US" dirty="0">
                <a:solidFill>
                  <a:schemeClr val="bg1"/>
                </a:solidFill>
              </a:rPr>
            </a:br>
            <a:r>
              <a:rPr lang="en-US" dirty="0">
                <a:solidFill>
                  <a:schemeClr val="bg1"/>
                </a:solidFill>
              </a:rPr>
              <a:t>health overview</a:t>
            </a:r>
          </a:p>
        </p:txBody>
      </p:sp>
    </p:spTree>
    <p:extLst>
      <p:ext uri="{BB962C8B-B14F-4D97-AF65-F5344CB8AC3E}">
        <p14:creationId xmlns:p14="http://schemas.microsoft.com/office/powerpoint/2010/main" val="195999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E7488C-77E6-4A36-A8BF-992BFF3231A6}"/>
              </a:ext>
            </a:extLst>
          </p:cNvPr>
          <p:cNvSpPr>
            <a:spLocks noGrp="1"/>
          </p:cNvSpPr>
          <p:nvPr>
            <p:ph type="title"/>
          </p:nvPr>
        </p:nvSpPr>
        <p:spPr/>
        <p:txBody>
          <a:bodyPr/>
          <a:lstStyle/>
          <a:p>
            <a:r>
              <a:rPr lang="en-US"/>
              <a:t>EPS strategies</a:t>
            </a:r>
            <a:br>
              <a:rPr lang="en-US"/>
            </a:br>
            <a:endParaRPr lang="en-US" dirty="0"/>
          </a:p>
        </p:txBody>
      </p:sp>
      <p:sp>
        <p:nvSpPr>
          <p:cNvPr id="5" name="Text Placeholder 4">
            <a:extLst>
              <a:ext uri="{FF2B5EF4-FFF2-40B4-BE49-F238E27FC236}">
                <a16:creationId xmlns:a16="http://schemas.microsoft.com/office/drawing/2014/main" id="{10A6BC41-861F-4FCC-9B20-D56C38F0B880}"/>
              </a:ext>
            </a:extLst>
          </p:cNvPr>
          <p:cNvSpPr>
            <a:spLocks noGrp="1"/>
          </p:cNvSpPr>
          <p:nvPr>
            <p:ph type="body" sz="quarter" idx="10"/>
          </p:nvPr>
        </p:nvSpPr>
        <p:spPr>
          <a:xfrm>
            <a:off x="2272552" y="1600200"/>
            <a:ext cx="9614648" cy="4800600"/>
          </a:xfrm>
        </p:spPr>
        <p:txBody>
          <a:bodyPr/>
          <a:lstStyle/>
          <a:p>
            <a:pPr>
              <a:lnSpc>
                <a:spcPts val="6400"/>
              </a:lnSpc>
            </a:pPr>
            <a:r>
              <a:rPr lang="en-US" sz="4400" dirty="0"/>
              <a:t>ACTIVATE</a:t>
            </a:r>
          </a:p>
          <a:p>
            <a:pPr>
              <a:lnSpc>
                <a:spcPts val="6400"/>
              </a:lnSpc>
            </a:pPr>
            <a:r>
              <a:rPr lang="en-US" sz="4400" dirty="0"/>
              <a:t>CONNECT</a:t>
            </a:r>
          </a:p>
          <a:p>
            <a:pPr>
              <a:lnSpc>
                <a:spcPts val="6400"/>
              </a:lnSpc>
            </a:pPr>
            <a:r>
              <a:rPr lang="en-US" sz="4400" dirty="0"/>
              <a:t>REPURPOSE/REDEVELOP</a:t>
            </a:r>
          </a:p>
          <a:p>
            <a:pPr>
              <a:lnSpc>
                <a:spcPts val="6400"/>
              </a:lnSpc>
            </a:pPr>
            <a:r>
              <a:rPr lang="en-US" sz="4400" dirty="0"/>
              <a:t>DEVELOP</a:t>
            </a:r>
          </a:p>
          <a:p>
            <a:pPr>
              <a:lnSpc>
                <a:spcPts val="6400"/>
              </a:lnSpc>
            </a:pPr>
            <a:r>
              <a:rPr lang="en-US" sz="4400" dirty="0"/>
              <a:t>CREATE</a:t>
            </a:r>
          </a:p>
        </p:txBody>
      </p:sp>
      <p:sp>
        <p:nvSpPr>
          <p:cNvPr id="2" name="Arrow: Up 1">
            <a:extLst>
              <a:ext uri="{FF2B5EF4-FFF2-40B4-BE49-F238E27FC236}">
                <a16:creationId xmlns:a16="http://schemas.microsoft.com/office/drawing/2014/main" id="{98D09672-44AE-4235-BB75-6B3A5EFF2FD3}"/>
              </a:ext>
            </a:extLst>
          </p:cNvPr>
          <p:cNvSpPr/>
          <p:nvPr/>
        </p:nvSpPr>
        <p:spPr>
          <a:xfrm rot="10800000">
            <a:off x="1447799" y="2337546"/>
            <a:ext cx="596876" cy="2871267"/>
          </a:xfrm>
          <a:prstGeom prst="upArrow">
            <a:avLst/>
          </a:prstGeom>
          <a:solidFill>
            <a:schemeClr val="accent1">
              <a:lumMod val="50000"/>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5D485F6-D20E-4AF9-87D0-788D22219341}"/>
              </a:ext>
            </a:extLst>
          </p:cNvPr>
          <p:cNvGrpSpPr/>
          <p:nvPr/>
        </p:nvGrpSpPr>
        <p:grpSpPr>
          <a:xfrm>
            <a:off x="397650" y="1568824"/>
            <a:ext cx="1669355" cy="4550868"/>
            <a:chOff x="381000" y="1553456"/>
            <a:chExt cx="1669355" cy="4550868"/>
          </a:xfrm>
        </p:grpSpPr>
        <p:pic>
          <p:nvPicPr>
            <p:cNvPr id="4" name="Graphic 3" descr="Dollar">
              <a:extLst>
                <a:ext uri="{FF2B5EF4-FFF2-40B4-BE49-F238E27FC236}">
                  <a16:creationId xmlns:a16="http://schemas.microsoft.com/office/drawing/2014/main" id="{43D348B5-4662-49AD-A8FA-3697F6357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5418524"/>
              <a:ext cx="685800" cy="685800"/>
            </a:xfrm>
            <a:prstGeom prst="rect">
              <a:avLst/>
            </a:prstGeom>
          </p:spPr>
        </p:pic>
        <p:pic>
          <p:nvPicPr>
            <p:cNvPr id="7" name="Graphic 6" descr="Dollar">
              <a:extLst>
                <a:ext uri="{FF2B5EF4-FFF2-40B4-BE49-F238E27FC236}">
                  <a16:creationId xmlns:a16="http://schemas.microsoft.com/office/drawing/2014/main" id="{FFC618AB-2153-48AD-A355-A7A183D4FF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410" y="5418524"/>
              <a:ext cx="685800" cy="685800"/>
            </a:xfrm>
            <a:prstGeom prst="rect">
              <a:avLst/>
            </a:prstGeom>
          </p:spPr>
        </p:pic>
        <p:pic>
          <p:nvPicPr>
            <p:cNvPr id="8" name="Graphic 7" descr="Dollar">
              <a:extLst>
                <a:ext uri="{FF2B5EF4-FFF2-40B4-BE49-F238E27FC236}">
                  <a16:creationId xmlns:a16="http://schemas.microsoft.com/office/drawing/2014/main" id="{3DDC1CBF-6975-4C10-93F9-A0E29B3DE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8451" y="5418524"/>
              <a:ext cx="685800" cy="685800"/>
            </a:xfrm>
            <a:prstGeom prst="rect">
              <a:avLst/>
            </a:prstGeom>
          </p:spPr>
        </p:pic>
        <p:pic>
          <p:nvPicPr>
            <p:cNvPr id="10" name="Graphic 9" descr="Dollar">
              <a:extLst>
                <a:ext uri="{FF2B5EF4-FFF2-40B4-BE49-F238E27FC236}">
                  <a16:creationId xmlns:a16="http://schemas.microsoft.com/office/drawing/2014/main" id="{6E74E99D-FF5A-4413-B337-5447AA0C7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4555" y="1553456"/>
              <a:ext cx="685800" cy="685800"/>
            </a:xfrm>
            <a:prstGeom prst="rect">
              <a:avLst/>
            </a:prstGeom>
          </p:spPr>
        </p:pic>
      </p:grpSp>
    </p:spTree>
    <p:extLst>
      <p:ext uri="{BB962C8B-B14F-4D97-AF65-F5344CB8AC3E}">
        <p14:creationId xmlns:p14="http://schemas.microsoft.com/office/powerpoint/2010/main" val="1148964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197864" y="530292"/>
            <a:ext cx="11994136"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00"/>
              </a:lnSpc>
            </a:pPr>
            <a:r>
              <a:rPr lang="en-US" sz="6000" b="1" dirty="0">
                <a:solidFill>
                  <a:schemeClr val="tx2"/>
                </a:solidFill>
                <a:latin typeface="+mn-lt"/>
              </a:rPr>
              <a:t>CREATE &amp; DEVELOP – PARKS DEPT.</a:t>
            </a:r>
          </a:p>
          <a:p>
            <a:pPr>
              <a:lnSpc>
                <a:spcPct val="100000"/>
              </a:lnSpc>
            </a:pPr>
            <a:r>
              <a:rPr lang="en-US" sz="6000" b="1" dirty="0">
                <a:solidFill>
                  <a:srgbClr val="006838"/>
                </a:solidFill>
                <a:latin typeface="+mn-lt"/>
              </a:rPr>
              <a:t>New Park</a:t>
            </a:r>
          </a:p>
          <a:p>
            <a:pPr>
              <a:lnSpc>
                <a:spcPct val="100000"/>
              </a:lnSpc>
            </a:pPr>
            <a:endParaRPr lang="en-US" sz="2000" b="1" dirty="0">
              <a:solidFill>
                <a:srgbClr val="006838"/>
              </a:solidFill>
            </a:endParaRPr>
          </a:p>
        </p:txBody>
      </p:sp>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pic>
        <p:nvPicPr>
          <p:cNvPr id="7" name="Picture 6">
            <a:extLst>
              <a:ext uri="{FF2B5EF4-FFF2-40B4-BE49-F238E27FC236}">
                <a16:creationId xmlns:a16="http://schemas.microsoft.com/office/drawing/2014/main" id="{936E957F-8ECF-4854-AE9B-558140F51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53400" y="2465532"/>
            <a:ext cx="4131467" cy="3249468"/>
          </a:xfrm>
          <a:prstGeom prst="rect">
            <a:avLst/>
          </a:prstGeom>
        </p:spPr>
      </p:pic>
      <p:pic>
        <p:nvPicPr>
          <p:cNvPr id="11" name="Picture 10">
            <a:extLst>
              <a:ext uri="{FF2B5EF4-FFF2-40B4-BE49-F238E27FC236}">
                <a16:creationId xmlns:a16="http://schemas.microsoft.com/office/drawing/2014/main" id="{CEC8C954-DAC8-4721-9270-27096F7A94A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48881" y="2468094"/>
            <a:ext cx="4538663" cy="3187650"/>
          </a:xfrm>
          <a:prstGeom prst="rect">
            <a:avLst/>
          </a:prstGeom>
        </p:spPr>
      </p:pic>
      <p:pic>
        <p:nvPicPr>
          <p:cNvPr id="12" name="Picture 11">
            <a:extLst>
              <a:ext uri="{FF2B5EF4-FFF2-40B4-BE49-F238E27FC236}">
                <a16:creationId xmlns:a16="http://schemas.microsoft.com/office/drawing/2014/main" id="{869B75C0-7AF9-4403-BE1B-CB53449275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466813"/>
            <a:ext cx="4828333" cy="3188931"/>
          </a:xfrm>
          <a:prstGeom prst="rect">
            <a:avLst/>
          </a:prstGeom>
        </p:spPr>
      </p:pic>
    </p:spTree>
    <p:extLst>
      <p:ext uri="{BB962C8B-B14F-4D97-AF65-F5344CB8AC3E}">
        <p14:creationId xmlns:p14="http://schemas.microsoft.com/office/powerpoint/2010/main" val="1236006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23051" y="519312"/>
            <a:ext cx="8819391"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00"/>
              </a:lnSpc>
            </a:pPr>
            <a:r>
              <a:rPr lang="en-US" sz="6000" b="1" dirty="0">
                <a:solidFill>
                  <a:schemeClr val="tx2"/>
                </a:solidFill>
                <a:latin typeface="+mn-lt"/>
              </a:rPr>
              <a:t> CREATE WITH PARTNERS</a:t>
            </a:r>
          </a:p>
          <a:p>
            <a:pPr algn="ctr">
              <a:lnSpc>
                <a:spcPts val="6000"/>
              </a:lnSpc>
            </a:pPr>
            <a:endParaRPr lang="en-US" sz="6000" b="1" dirty="0">
              <a:solidFill>
                <a:srgbClr val="006838"/>
              </a:solidFill>
            </a:endParaRPr>
          </a:p>
          <a:p>
            <a:pPr algn="ctr">
              <a:lnSpc>
                <a:spcPts val="6000"/>
              </a:lnSpc>
            </a:pPr>
            <a:r>
              <a:rPr lang="en-US" sz="6000" b="1" dirty="0">
                <a:solidFill>
                  <a:srgbClr val="006838"/>
                </a:solidFill>
                <a:latin typeface="+mn-lt"/>
              </a:rPr>
              <a:t>New Park</a:t>
            </a:r>
          </a:p>
          <a:p>
            <a:pPr algn="ctr">
              <a:lnSpc>
                <a:spcPts val="6000"/>
              </a:lnSpc>
            </a:pPr>
            <a:endParaRPr lang="en-US" sz="6000" b="1" dirty="0">
              <a:solidFill>
                <a:schemeClr val="tx2"/>
              </a:solidFill>
              <a:latin typeface="+mn-lt"/>
            </a:endParaRPr>
          </a:p>
          <a:p>
            <a:pPr algn="ctr">
              <a:lnSpc>
                <a:spcPct val="100000"/>
              </a:lnSpc>
            </a:pPr>
            <a:endParaRPr lang="en-US" sz="6000" b="1" dirty="0">
              <a:solidFill>
                <a:srgbClr val="006838"/>
              </a:solidFill>
              <a:latin typeface="+mn-lt"/>
            </a:endParaRPr>
          </a:p>
          <a:p>
            <a:pPr algn="ctr">
              <a:lnSpc>
                <a:spcPct val="100000"/>
              </a:lnSpc>
            </a:pPr>
            <a:endParaRPr lang="en-US" sz="2000" b="1" dirty="0">
              <a:solidFill>
                <a:srgbClr val="006838"/>
              </a:solidFill>
            </a:endParaRPr>
          </a:p>
        </p:txBody>
      </p:sp>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pic>
        <p:nvPicPr>
          <p:cNvPr id="5" name="Picture 4" descr="Image: Athletic field on top of a garage in Philadelphia, PA.">
            <a:extLst>
              <a:ext uri="{FF2B5EF4-FFF2-40B4-BE49-F238E27FC236}">
                <a16:creationId xmlns:a16="http://schemas.microsoft.com/office/drawing/2014/main" id="{CA5CA40D-71BA-4DC1-8866-D627BCF0A8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41" y="1911158"/>
            <a:ext cx="4630374" cy="3377396"/>
          </a:xfrm>
          <a:prstGeom prst="rect">
            <a:avLst/>
          </a:prstGeom>
        </p:spPr>
      </p:pic>
      <p:pic>
        <p:nvPicPr>
          <p:cNvPr id="7" name="Picture 6">
            <a:extLst>
              <a:ext uri="{FF2B5EF4-FFF2-40B4-BE49-F238E27FC236}">
                <a16:creationId xmlns:a16="http://schemas.microsoft.com/office/drawing/2014/main" id="{6B90A4CE-B9DE-4DB7-8446-EFF2FB72AC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30" y="1915406"/>
            <a:ext cx="4188765" cy="3380174"/>
          </a:xfrm>
          <a:prstGeom prst="rect">
            <a:avLst/>
          </a:prstGeom>
        </p:spPr>
      </p:pic>
      <p:pic>
        <p:nvPicPr>
          <p:cNvPr id="10" name="Picture 9">
            <a:extLst>
              <a:ext uri="{FF2B5EF4-FFF2-40B4-BE49-F238E27FC236}">
                <a16:creationId xmlns:a16="http://schemas.microsoft.com/office/drawing/2014/main" id="{6D17E7BB-D4F9-4D6C-B593-FBFE06B74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1338" y="1930212"/>
            <a:ext cx="4114799" cy="3358342"/>
          </a:xfrm>
          <a:prstGeom prst="rect">
            <a:avLst/>
          </a:prstGeom>
        </p:spPr>
      </p:pic>
      <p:sp>
        <p:nvSpPr>
          <p:cNvPr id="11" name="Text Placeholder 3">
            <a:extLst>
              <a:ext uri="{FF2B5EF4-FFF2-40B4-BE49-F238E27FC236}">
                <a16:creationId xmlns:a16="http://schemas.microsoft.com/office/drawing/2014/main" id="{CCB2BDB6-C892-46A1-9266-3066609A6A0A}"/>
              </a:ext>
            </a:extLst>
          </p:cNvPr>
          <p:cNvSpPr txBox="1">
            <a:spLocks/>
          </p:cNvSpPr>
          <p:nvPr/>
        </p:nvSpPr>
        <p:spPr>
          <a:xfrm>
            <a:off x="-4482" y="5441576"/>
            <a:ext cx="3928312" cy="56991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accent1">
                    <a:lumMod val="50000"/>
                  </a:schemeClr>
                </a:solidFill>
              </a:rPr>
              <a:t>Building Roof</a:t>
            </a:r>
          </a:p>
        </p:txBody>
      </p:sp>
      <p:sp>
        <p:nvSpPr>
          <p:cNvPr id="12" name="Text Placeholder 3">
            <a:extLst>
              <a:ext uri="{FF2B5EF4-FFF2-40B4-BE49-F238E27FC236}">
                <a16:creationId xmlns:a16="http://schemas.microsoft.com/office/drawing/2014/main" id="{D48BEB7B-92F0-470E-A65C-33C09400E786}"/>
              </a:ext>
            </a:extLst>
          </p:cNvPr>
          <p:cNvSpPr txBox="1">
            <a:spLocks/>
          </p:cNvSpPr>
          <p:nvPr/>
        </p:nvSpPr>
        <p:spPr bwMode="auto">
          <a:xfrm>
            <a:off x="3946882" y="5488936"/>
            <a:ext cx="4165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Font typeface="Arial" charset="0"/>
              <a:defRPr lang="en-US" sz="2200" b="1" kern="1200">
                <a:solidFill>
                  <a:schemeClr val="tx2">
                    <a:lumMod val="75000"/>
                  </a:schemeClr>
                </a:solidFill>
                <a:latin typeface="Calibri" pitchFamily="34" charset="0"/>
                <a:ea typeface="+mj-ea"/>
                <a:cs typeface="+mj-cs"/>
              </a:defRPr>
            </a:lvl1pPr>
            <a:lvl2pPr marL="176213" indent="-176213" algn="l" rtl="0" eaLnBrk="1" fontAlgn="base" hangingPunct="1">
              <a:lnSpc>
                <a:spcPts val="2000"/>
              </a:lnSpc>
              <a:spcBef>
                <a:spcPts val="400"/>
              </a:spcBef>
              <a:spcAft>
                <a:spcPts val="300"/>
              </a:spcAft>
              <a:buClr>
                <a:srgbClr val="996600"/>
              </a:buClr>
              <a:buFont typeface="Wingdings" pitchFamily="2" charset="2"/>
              <a:buChar char="§"/>
              <a:defRPr lang="en-US" sz="1800" kern="1200">
                <a:solidFill>
                  <a:srgbClr val="292929"/>
                </a:solidFill>
                <a:latin typeface="Calibri" pitchFamily="34" charset="0"/>
                <a:ea typeface="+mn-ea"/>
                <a:cs typeface="+mn-cs"/>
              </a:defRPr>
            </a:lvl2pPr>
            <a:lvl3pPr marL="177800"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395288" indent="-228600" algn="l" rtl="0" eaLnBrk="1" fontAlgn="base" hangingPunct="1">
              <a:lnSpc>
                <a:spcPts val="1800"/>
              </a:lnSpc>
              <a:spcBef>
                <a:spcPts val="400"/>
              </a:spcBef>
              <a:spcAft>
                <a:spcPts val="300"/>
              </a:spcAft>
              <a:buClr>
                <a:srgbClr val="376092"/>
              </a:buClr>
              <a:buSzPct val="100000"/>
              <a:buFont typeface="Wingdings" pitchFamily="2" charset="2"/>
              <a:buChar char="§"/>
              <a:defRPr lang="en-US" sz="1600" kern="1200">
                <a:solidFill>
                  <a:srgbClr val="292929"/>
                </a:solidFill>
                <a:latin typeface="Calibri" pitchFamily="34" charset="0"/>
                <a:ea typeface="+mn-ea"/>
                <a:cs typeface="+mn-cs"/>
              </a:defRPr>
            </a:lvl4pPr>
            <a:lvl5pPr marL="392113" indent="-1588" algn="l" rtl="0" eaLnBrk="1" fontAlgn="base" hangingPunct="1">
              <a:lnSpc>
                <a:spcPts val="1800"/>
              </a:lnSpc>
              <a:spcBef>
                <a:spcPct val="0"/>
              </a:spcBef>
              <a:spcAft>
                <a:spcPts val="600"/>
              </a:spcAft>
              <a:buFont typeface="Arial" charset="0"/>
              <a:defRPr lang="en-US" sz="1600" i="1" kern="120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200" dirty="0"/>
              <a:t>POPS</a:t>
            </a:r>
          </a:p>
          <a:p>
            <a:pPr algn="ctr">
              <a:lnSpc>
                <a:spcPts val="1600"/>
              </a:lnSpc>
            </a:pPr>
            <a:r>
              <a:rPr lang="en-US" sz="2400" b="0" dirty="0"/>
              <a:t>(privately-owned public spaces)</a:t>
            </a:r>
          </a:p>
        </p:txBody>
      </p:sp>
      <p:sp>
        <p:nvSpPr>
          <p:cNvPr id="13" name="Text Placeholder 3">
            <a:extLst>
              <a:ext uri="{FF2B5EF4-FFF2-40B4-BE49-F238E27FC236}">
                <a16:creationId xmlns:a16="http://schemas.microsoft.com/office/drawing/2014/main" id="{D1E62365-1807-4FBB-892F-A00A753DC871}"/>
              </a:ext>
            </a:extLst>
          </p:cNvPr>
          <p:cNvSpPr txBox="1">
            <a:spLocks/>
          </p:cNvSpPr>
          <p:nvPr/>
        </p:nvSpPr>
        <p:spPr bwMode="auto">
          <a:xfrm>
            <a:off x="8112595" y="5526088"/>
            <a:ext cx="409354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Font typeface="Arial" charset="0"/>
              <a:defRPr lang="en-US" sz="2200" b="1" kern="1200">
                <a:solidFill>
                  <a:schemeClr val="tx2">
                    <a:lumMod val="75000"/>
                  </a:schemeClr>
                </a:solidFill>
                <a:latin typeface="Calibri" pitchFamily="34" charset="0"/>
                <a:ea typeface="+mj-ea"/>
                <a:cs typeface="+mj-cs"/>
              </a:defRPr>
            </a:lvl1pPr>
            <a:lvl2pPr marL="176213" indent="-176213" algn="l" rtl="0" eaLnBrk="1" fontAlgn="base" hangingPunct="1">
              <a:lnSpc>
                <a:spcPts val="2000"/>
              </a:lnSpc>
              <a:spcBef>
                <a:spcPts val="400"/>
              </a:spcBef>
              <a:spcAft>
                <a:spcPts val="300"/>
              </a:spcAft>
              <a:buClr>
                <a:srgbClr val="996600"/>
              </a:buClr>
              <a:buFont typeface="Wingdings" pitchFamily="2" charset="2"/>
              <a:buChar char="§"/>
              <a:defRPr lang="en-US" sz="1800" kern="1200">
                <a:solidFill>
                  <a:srgbClr val="292929"/>
                </a:solidFill>
                <a:latin typeface="Calibri" pitchFamily="34" charset="0"/>
                <a:ea typeface="+mn-ea"/>
                <a:cs typeface="+mn-cs"/>
              </a:defRPr>
            </a:lvl2pPr>
            <a:lvl3pPr marL="177800"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395288" indent="-228600" algn="l" rtl="0" eaLnBrk="1" fontAlgn="base" hangingPunct="1">
              <a:lnSpc>
                <a:spcPts val="1800"/>
              </a:lnSpc>
              <a:spcBef>
                <a:spcPts val="400"/>
              </a:spcBef>
              <a:spcAft>
                <a:spcPts val="300"/>
              </a:spcAft>
              <a:buClr>
                <a:srgbClr val="376092"/>
              </a:buClr>
              <a:buSzPct val="100000"/>
              <a:buFont typeface="Wingdings" pitchFamily="2" charset="2"/>
              <a:buChar char="§"/>
              <a:defRPr lang="en-US" sz="1600" kern="1200">
                <a:solidFill>
                  <a:srgbClr val="292929"/>
                </a:solidFill>
                <a:latin typeface="Calibri" pitchFamily="34" charset="0"/>
                <a:ea typeface="+mn-ea"/>
                <a:cs typeface="+mn-cs"/>
              </a:defRPr>
            </a:lvl4pPr>
            <a:lvl5pPr marL="392113" indent="-1588" algn="l" rtl="0" eaLnBrk="1" fontAlgn="base" hangingPunct="1">
              <a:lnSpc>
                <a:spcPts val="1800"/>
              </a:lnSpc>
              <a:spcBef>
                <a:spcPct val="0"/>
              </a:spcBef>
              <a:spcAft>
                <a:spcPts val="600"/>
              </a:spcAft>
              <a:buFont typeface="Arial" charset="0"/>
              <a:defRPr lang="en-US" sz="1600" i="1" kern="120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200" dirty="0"/>
              <a:t>Parking Garage Roof</a:t>
            </a:r>
          </a:p>
        </p:txBody>
      </p:sp>
    </p:spTree>
    <p:extLst>
      <p:ext uri="{BB962C8B-B14F-4D97-AF65-F5344CB8AC3E}">
        <p14:creationId xmlns:p14="http://schemas.microsoft.com/office/powerpoint/2010/main" val="1554405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207468" y="378590"/>
            <a:ext cx="5736132"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REPURPOSE</a:t>
            </a:r>
          </a:p>
          <a:p>
            <a:pPr>
              <a:lnSpc>
                <a:spcPct val="100000"/>
              </a:lnSpc>
            </a:pPr>
            <a:endParaRPr lang="en-US" sz="3600" b="1" dirty="0">
              <a:solidFill>
                <a:srgbClr val="006838"/>
              </a:solidFill>
              <a:latin typeface="+mn-lt"/>
            </a:endParaRPr>
          </a:p>
          <a:p>
            <a:pPr>
              <a:lnSpc>
                <a:spcPct val="100000"/>
              </a:lnSpc>
            </a:pPr>
            <a:endParaRPr lang="en-US" sz="6000" b="1" dirty="0">
              <a:solidFill>
                <a:schemeClr val="tx2"/>
              </a:solidFill>
              <a:latin typeface="+mn-lt"/>
            </a:endParaRPr>
          </a:p>
          <a:p>
            <a:pPr algn="ctr">
              <a:lnSpc>
                <a:spcPct val="100000"/>
              </a:lnSpc>
            </a:pPr>
            <a:endParaRPr lang="en-US" sz="2000" b="1" dirty="0">
              <a:solidFill>
                <a:srgbClr val="006838"/>
              </a:solidFill>
            </a:endParaRPr>
          </a:p>
        </p:txBody>
      </p:sp>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sp>
        <p:nvSpPr>
          <p:cNvPr id="9" name="Text Placeholder 11">
            <a:extLst>
              <a:ext uri="{FF2B5EF4-FFF2-40B4-BE49-F238E27FC236}">
                <a16:creationId xmlns:a16="http://schemas.microsoft.com/office/drawing/2014/main" id="{BAA2B0D3-CEC8-42B0-948C-B730DD5822EA}"/>
              </a:ext>
            </a:extLst>
          </p:cNvPr>
          <p:cNvSpPr txBox="1">
            <a:spLocks/>
          </p:cNvSpPr>
          <p:nvPr/>
        </p:nvSpPr>
        <p:spPr>
          <a:xfrm>
            <a:off x="228599" y="5663086"/>
            <a:ext cx="5417839" cy="11430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1">
                    <a:lumMod val="50000"/>
                  </a:schemeClr>
                </a:solidFill>
              </a:rPr>
              <a:t>BEFORE: Underutilized courtyard</a:t>
            </a:r>
            <a:endParaRPr lang="en-US" b="1" dirty="0"/>
          </a:p>
          <a:p>
            <a:endParaRPr lang="en-US" dirty="0"/>
          </a:p>
        </p:txBody>
      </p:sp>
      <p:pic>
        <p:nvPicPr>
          <p:cNvPr id="10" name="Picture 9">
            <a:extLst>
              <a:ext uri="{FF2B5EF4-FFF2-40B4-BE49-F238E27FC236}">
                <a16:creationId xmlns:a16="http://schemas.microsoft.com/office/drawing/2014/main" id="{4A677C6F-7DE7-49EF-B3A7-70AAD5ABD9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8826" y="1600200"/>
            <a:ext cx="5573173" cy="4074163"/>
          </a:xfrm>
          <a:prstGeom prst="rect">
            <a:avLst/>
          </a:prstGeom>
        </p:spPr>
      </p:pic>
      <p:pic>
        <p:nvPicPr>
          <p:cNvPr id="15" name="Picture 14">
            <a:extLst>
              <a:ext uri="{FF2B5EF4-FFF2-40B4-BE49-F238E27FC236}">
                <a16:creationId xmlns:a16="http://schemas.microsoft.com/office/drawing/2014/main" id="{7C07F106-0F8A-4796-8B86-9CB0A589A9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935" y="1600200"/>
            <a:ext cx="5573173" cy="4062886"/>
          </a:xfrm>
          <a:prstGeom prst="rect">
            <a:avLst/>
          </a:prstGeom>
        </p:spPr>
      </p:pic>
      <p:sp>
        <p:nvSpPr>
          <p:cNvPr id="16" name="Right Arrow 28">
            <a:extLst>
              <a:ext uri="{FF2B5EF4-FFF2-40B4-BE49-F238E27FC236}">
                <a16:creationId xmlns:a16="http://schemas.microsoft.com/office/drawing/2014/main" id="{CBDC7F1F-A5D0-4B56-9D35-4C54F77C46A8}"/>
              </a:ext>
            </a:extLst>
          </p:cNvPr>
          <p:cNvSpPr/>
          <p:nvPr/>
        </p:nvSpPr>
        <p:spPr>
          <a:xfrm>
            <a:off x="6022554" y="2883479"/>
            <a:ext cx="454446" cy="1057153"/>
          </a:xfrm>
          <a:prstGeom prst="rightArrow">
            <a:avLst/>
          </a:prstGeom>
          <a:solidFill>
            <a:schemeClr val="tx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 Placeholder 11">
            <a:extLst>
              <a:ext uri="{FF2B5EF4-FFF2-40B4-BE49-F238E27FC236}">
                <a16:creationId xmlns:a16="http://schemas.microsoft.com/office/drawing/2014/main" id="{2ABB6D35-0F73-4B07-8937-AA0076D79EBF}"/>
              </a:ext>
            </a:extLst>
          </p:cNvPr>
          <p:cNvSpPr txBox="1">
            <a:spLocks/>
          </p:cNvSpPr>
          <p:nvPr/>
        </p:nvSpPr>
        <p:spPr>
          <a:xfrm>
            <a:off x="6545562" y="5663086"/>
            <a:ext cx="3880336" cy="11430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1">
                    <a:lumMod val="50000"/>
                  </a:schemeClr>
                </a:solidFill>
              </a:rPr>
              <a:t>AFTER: Popular dog park</a:t>
            </a:r>
            <a:endParaRPr lang="en-US" b="1" dirty="0"/>
          </a:p>
          <a:p>
            <a:endParaRPr lang="en-US" dirty="0"/>
          </a:p>
        </p:txBody>
      </p:sp>
    </p:spTree>
    <p:extLst>
      <p:ext uri="{BB962C8B-B14F-4D97-AF65-F5344CB8AC3E}">
        <p14:creationId xmlns:p14="http://schemas.microsoft.com/office/powerpoint/2010/main" val="373305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pic>
        <p:nvPicPr>
          <p:cNvPr id="7" name="Picture 6">
            <a:extLst>
              <a:ext uri="{FF2B5EF4-FFF2-40B4-BE49-F238E27FC236}">
                <a16:creationId xmlns:a16="http://schemas.microsoft.com/office/drawing/2014/main" id="{9F1253CF-9F6A-4D88-8A52-3061869CF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8213" y="-152400"/>
            <a:ext cx="6173787" cy="7463832"/>
          </a:xfrm>
          <a:prstGeom prst="rect">
            <a:avLst/>
          </a:prstGeom>
        </p:spPr>
      </p:pic>
      <p:pic>
        <p:nvPicPr>
          <p:cNvPr id="11" name="Picture 10">
            <a:extLst>
              <a:ext uri="{FF2B5EF4-FFF2-40B4-BE49-F238E27FC236}">
                <a16:creationId xmlns:a16="http://schemas.microsoft.com/office/drawing/2014/main" id="{A1474F70-6FF1-4DCE-9C93-995FD6F5BC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041" y="3769363"/>
            <a:ext cx="770174" cy="1104900"/>
          </a:xfrm>
          <a:prstGeom prst="rect">
            <a:avLst/>
          </a:prstGeom>
        </p:spPr>
      </p:pic>
      <p:pic>
        <p:nvPicPr>
          <p:cNvPr id="12" name="Picture 11">
            <a:extLst>
              <a:ext uri="{FF2B5EF4-FFF2-40B4-BE49-F238E27FC236}">
                <a16:creationId xmlns:a16="http://schemas.microsoft.com/office/drawing/2014/main" id="{917DEBC0-A700-4567-BCF6-FAD28BC393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969" y="4903810"/>
            <a:ext cx="723678" cy="773350"/>
          </a:xfrm>
          <a:prstGeom prst="rect">
            <a:avLst/>
          </a:prstGeom>
        </p:spPr>
      </p:pic>
      <p:sp>
        <p:nvSpPr>
          <p:cNvPr id="13" name="TextBox 12">
            <a:extLst>
              <a:ext uri="{FF2B5EF4-FFF2-40B4-BE49-F238E27FC236}">
                <a16:creationId xmlns:a16="http://schemas.microsoft.com/office/drawing/2014/main" id="{9B588CEA-4BF9-4A25-A07A-361CC84F9A3F}"/>
              </a:ext>
            </a:extLst>
          </p:cNvPr>
          <p:cNvSpPr txBox="1"/>
          <p:nvPr/>
        </p:nvSpPr>
        <p:spPr>
          <a:xfrm>
            <a:off x="908522" y="3681685"/>
            <a:ext cx="4044477" cy="2615460"/>
          </a:xfrm>
          <a:prstGeom prst="rect">
            <a:avLst/>
          </a:prstGeom>
          <a:noFill/>
        </p:spPr>
        <p:txBody>
          <a:bodyPr wrap="square" rtlCol="0">
            <a:spAutoFit/>
          </a:bodyPr>
          <a:lstStyle/>
          <a:p>
            <a:pPr>
              <a:lnSpc>
                <a:spcPts val="2400"/>
              </a:lnSpc>
              <a:spcBef>
                <a:spcPts val="600"/>
              </a:spcBef>
            </a:pPr>
            <a:r>
              <a:rPr lang="en-US" dirty="0"/>
              <a:t>Public Open Space</a:t>
            </a:r>
          </a:p>
          <a:p>
            <a:pPr>
              <a:lnSpc>
                <a:spcPts val="2400"/>
              </a:lnSpc>
              <a:spcBef>
                <a:spcPts val="600"/>
              </a:spcBef>
            </a:pPr>
            <a:r>
              <a:rPr lang="en-US" dirty="0"/>
              <a:t>Public/Private Open Space</a:t>
            </a:r>
          </a:p>
          <a:p>
            <a:pPr>
              <a:lnSpc>
                <a:spcPts val="2400"/>
              </a:lnSpc>
              <a:spcBef>
                <a:spcPts val="600"/>
              </a:spcBef>
            </a:pPr>
            <a:r>
              <a:rPr lang="en-US" dirty="0"/>
              <a:t>Proposed Pedestrian Node</a:t>
            </a:r>
          </a:p>
          <a:p>
            <a:pPr>
              <a:lnSpc>
                <a:spcPts val="2400"/>
              </a:lnSpc>
              <a:spcBef>
                <a:spcPts val="600"/>
              </a:spcBef>
            </a:pPr>
            <a:r>
              <a:rPr lang="en-US" dirty="0"/>
              <a:t>Existing Crosswalk</a:t>
            </a:r>
          </a:p>
          <a:p>
            <a:pPr>
              <a:lnSpc>
                <a:spcPts val="2400"/>
              </a:lnSpc>
              <a:spcBef>
                <a:spcPts val="600"/>
              </a:spcBef>
            </a:pPr>
            <a:r>
              <a:rPr lang="en-US" dirty="0"/>
              <a:t>Proposed Crosswalk/Pedestrian Improvement</a:t>
            </a:r>
          </a:p>
          <a:p>
            <a:pPr>
              <a:lnSpc>
                <a:spcPts val="2400"/>
              </a:lnSpc>
              <a:spcBef>
                <a:spcPts val="600"/>
              </a:spcBef>
            </a:pPr>
            <a:r>
              <a:rPr lang="en-US" dirty="0"/>
              <a:t>Proposed Park Pedestrian Connection</a:t>
            </a:r>
          </a:p>
        </p:txBody>
      </p:sp>
      <p:pic>
        <p:nvPicPr>
          <p:cNvPr id="14" name="Picture 13">
            <a:extLst>
              <a:ext uri="{FF2B5EF4-FFF2-40B4-BE49-F238E27FC236}">
                <a16:creationId xmlns:a16="http://schemas.microsoft.com/office/drawing/2014/main" id="{2548AED4-F759-4BD3-815F-F446BFB7ADD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30679"/>
          <a:stretch/>
        </p:blipFill>
        <p:spPr>
          <a:xfrm>
            <a:off x="226976" y="5883525"/>
            <a:ext cx="723678" cy="558746"/>
          </a:xfrm>
          <a:prstGeom prst="rect">
            <a:avLst/>
          </a:prstGeom>
        </p:spPr>
      </p:pic>
      <p:sp>
        <p:nvSpPr>
          <p:cNvPr id="3" name="Text Placeholder 2">
            <a:extLst>
              <a:ext uri="{FF2B5EF4-FFF2-40B4-BE49-F238E27FC236}">
                <a16:creationId xmlns:a16="http://schemas.microsoft.com/office/drawing/2014/main" id="{3AFAB491-2A27-41A7-A578-F7FB105ED520}"/>
              </a:ext>
            </a:extLst>
          </p:cNvPr>
          <p:cNvSpPr>
            <a:spLocks noGrp="1"/>
          </p:cNvSpPr>
          <p:nvPr>
            <p:ph type="body" sz="quarter" idx="10"/>
          </p:nvPr>
        </p:nvSpPr>
        <p:spPr>
          <a:xfrm>
            <a:off x="304800" y="1600200"/>
            <a:ext cx="4775200" cy="4800600"/>
          </a:xfrm>
        </p:spPr>
        <p:txBody>
          <a:bodyPr/>
          <a:lstStyle/>
          <a:p>
            <a:r>
              <a:rPr lang="en-US" dirty="0"/>
              <a:t>Improvements to cross busy avenue &amp; connect to larger park</a:t>
            </a:r>
          </a:p>
        </p:txBody>
      </p:sp>
      <p:sp>
        <p:nvSpPr>
          <p:cNvPr id="2" name="Title 1">
            <a:extLst>
              <a:ext uri="{FF2B5EF4-FFF2-40B4-BE49-F238E27FC236}">
                <a16:creationId xmlns:a16="http://schemas.microsoft.com/office/drawing/2014/main" id="{7A1F3099-2F00-4214-A355-E07341452CBC}"/>
              </a:ext>
            </a:extLst>
          </p:cNvPr>
          <p:cNvSpPr>
            <a:spLocks noGrp="1"/>
          </p:cNvSpPr>
          <p:nvPr>
            <p:ph type="title"/>
          </p:nvPr>
        </p:nvSpPr>
        <p:spPr>
          <a:xfrm>
            <a:off x="0" y="182496"/>
            <a:ext cx="5079999" cy="1371600"/>
          </a:xfrm>
        </p:spPr>
        <p:txBody>
          <a:bodyPr/>
          <a:lstStyle/>
          <a:p>
            <a:r>
              <a:rPr lang="en-US" dirty="0">
                <a:solidFill>
                  <a:schemeClr val="tx2"/>
                </a:solidFill>
              </a:rPr>
              <a:t>CONNECT</a:t>
            </a:r>
            <a:endParaRPr lang="en-US" dirty="0"/>
          </a:p>
        </p:txBody>
      </p:sp>
    </p:spTree>
    <p:extLst>
      <p:ext uri="{BB962C8B-B14F-4D97-AF65-F5344CB8AC3E}">
        <p14:creationId xmlns:p14="http://schemas.microsoft.com/office/powerpoint/2010/main" val="926241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23052" y="519312"/>
            <a:ext cx="7444548"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00"/>
              </a:lnSpc>
            </a:pPr>
            <a:r>
              <a:rPr lang="en-US" sz="6000" b="1" dirty="0">
                <a:solidFill>
                  <a:schemeClr val="tx2"/>
                </a:solidFill>
                <a:latin typeface="+mn-lt"/>
              </a:rPr>
              <a:t> ACTIVATE</a:t>
            </a:r>
            <a:endParaRPr lang="en-US" sz="6000" b="1" dirty="0">
              <a:solidFill>
                <a:srgbClr val="006838"/>
              </a:solidFill>
            </a:endParaRPr>
          </a:p>
          <a:p>
            <a:pPr algn="ctr">
              <a:lnSpc>
                <a:spcPts val="6000"/>
              </a:lnSpc>
            </a:pPr>
            <a:endParaRPr lang="en-US" sz="6000" b="1" dirty="0">
              <a:solidFill>
                <a:schemeClr val="tx2"/>
              </a:solidFill>
              <a:latin typeface="+mn-lt"/>
            </a:endParaRPr>
          </a:p>
          <a:p>
            <a:pPr algn="ctr">
              <a:lnSpc>
                <a:spcPct val="100000"/>
              </a:lnSpc>
            </a:pPr>
            <a:endParaRPr lang="en-US" sz="6000" b="1" dirty="0">
              <a:solidFill>
                <a:srgbClr val="006838"/>
              </a:solidFill>
              <a:latin typeface="+mn-lt"/>
            </a:endParaRPr>
          </a:p>
          <a:p>
            <a:pPr algn="ctr">
              <a:lnSpc>
                <a:spcPct val="100000"/>
              </a:lnSpc>
            </a:pPr>
            <a:endParaRPr lang="en-US" sz="2000" b="1" dirty="0">
              <a:solidFill>
                <a:srgbClr val="006838"/>
              </a:solidFill>
            </a:endParaRPr>
          </a:p>
        </p:txBody>
      </p:sp>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sp>
        <p:nvSpPr>
          <p:cNvPr id="11" name="Text Placeholder 3">
            <a:extLst>
              <a:ext uri="{FF2B5EF4-FFF2-40B4-BE49-F238E27FC236}">
                <a16:creationId xmlns:a16="http://schemas.microsoft.com/office/drawing/2014/main" id="{CCB2BDB6-C892-46A1-9266-3066609A6A0A}"/>
              </a:ext>
            </a:extLst>
          </p:cNvPr>
          <p:cNvSpPr txBox="1">
            <a:spLocks/>
          </p:cNvSpPr>
          <p:nvPr/>
        </p:nvSpPr>
        <p:spPr>
          <a:xfrm>
            <a:off x="228600" y="5768776"/>
            <a:ext cx="7624482" cy="56991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accent1">
                    <a:lumMod val="50000"/>
                  </a:schemeClr>
                </a:solidFill>
              </a:rPr>
              <a:t>White Flint Placemaking Festival</a:t>
            </a:r>
          </a:p>
        </p:txBody>
      </p:sp>
      <p:pic>
        <p:nvPicPr>
          <p:cNvPr id="14" name="Picture 13">
            <a:extLst>
              <a:ext uri="{FF2B5EF4-FFF2-40B4-BE49-F238E27FC236}">
                <a16:creationId xmlns:a16="http://schemas.microsoft.com/office/drawing/2014/main" id="{2CBD4367-1B86-4CDF-9AC6-EDEC6DDA7C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08524"/>
            <a:ext cx="12191999" cy="4191000"/>
          </a:xfrm>
          <a:prstGeom prst="rect">
            <a:avLst/>
          </a:prstGeom>
        </p:spPr>
      </p:pic>
    </p:spTree>
    <p:extLst>
      <p:ext uri="{BB962C8B-B14F-4D97-AF65-F5344CB8AC3E}">
        <p14:creationId xmlns:p14="http://schemas.microsoft.com/office/powerpoint/2010/main" val="263997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94100-455F-4187-890A-AF7E490A5E5A}"/>
              </a:ext>
            </a:extLst>
          </p:cNvPr>
          <p:cNvPicPr>
            <a:picLocks noChangeAspect="1"/>
          </p:cNvPicPr>
          <p:nvPr/>
        </p:nvPicPr>
        <p:blipFill>
          <a:blip r:embed="rId3"/>
          <a:stretch>
            <a:fillRect/>
          </a:stretch>
        </p:blipFill>
        <p:spPr>
          <a:xfrm>
            <a:off x="1263229" y="3719561"/>
            <a:ext cx="2322934" cy="2409923"/>
          </a:xfrm>
          <a:prstGeom prst="rect">
            <a:avLst/>
          </a:prstGeom>
        </p:spPr>
      </p:pic>
      <p:sp>
        <p:nvSpPr>
          <p:cNvPr id="7" name="TextBox 6">
            <a:extLst>
              <a:ext uri="{FF2B5EF4-FFF2-40B4-BE49-F238E27FC236}">
                <a16:creationId xmlns:a16="http://schemas.microsoft.com/office/drawing/2014/main" id="{3213EDC6-C45D-400D-ABE8-AA7269C47FAA}"/>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lumMod val="65000"/>
                  </a:schemeClr>
                </a:solidFill>
              </a:rPr>
              <a:t>Source: PACP, M-NCPPC</a:t>
            </a:r>
          </a:p>
        </p:txBody>
      </p:sp>
      <p:pic>
        <p:nvPicPr>
          <p:cNvPr id="5" name="Picture 4">
            <a:extLst>
              <a:ext uri="{FF2B5EF4-FFF2-40B4-BE49-F238E27FC236}">
                <a16:creationId xmlns:a16="http://schemas.microsoft.com/office/drawing/2014/main" id="{B9718CB8-F845-406E-983A-EBFF050B5935}"/>
              </a:ext>
            </a:extLst>
          </p:cNvPr>
          <p:cNvPicPr>
            <a:picLocks noChangeAspect="1"/>
          </p:cNvPicPr>
          <p:nvPr/>
        </p:nvPicPr>
        <p:blipFill>
          <a:blip r:embed="rId4"/>
          <a:stretch>
            <a:fillRect/>
          </a:stretch>
        </p:blipFill>
        <p:spPr>
          <a:xfrm>
            <a:off x="5029200" y="0"/>
            <a:ext cx="7785538" cy="6886882"/>
          </a:xfrm>
          <a:prstGeom prst="rect">
            <a:avLst/>
          </a:prstGeom>
        </p:spPr>
      </p:pic>
      <p:sp>
        <p:nvSpPr>
          <p:cNvPr id="8" name="TextBox 7">
            <a:extLst>
              <a:ext uri="{FF2B5EF4-FFF2-40B4-BE49-F238E27FC236}">
                <a16:creationId xmlns:a16="http://schemas.microsoft.com/office/drawing/2014/main" id="{C82DA4CE-5092-4791-BF61-3227C86EBC21}"/>
              </a:ext>
            </a:extLst>
          </p:cNvPr>
          <p:cNvSpPr txBox="1"/>
          <p:nvPr/>
        </p:nvSpPr>
        <p:spPr>
          <a:xfrm>
            <a:off x="5107021" y="6477713"/>
            <a:ext cx="3735422" cy="369332"/>
          </a:xfrm>
          <a:prstGeom prst="rect">
            <a:avLst/>
          </a:prstGeom>
          <a:noFill/>
        </p:spPr>
        <p:txBody>
          <a:bodyPr wrap="square" rtlCol="0">
            <a:spAutoFit/>
          </a:bodyPr>
          <a:lstStyle/>
          <a:p>
            <a:r>
              <a:rPr lang="en-US" dirty="0">
                <a:solidFill>
                  <a:schemeClr val="bg1"/>
                </a:solidFill>
              </a:rPr>
              <a:t>Source: PACP, M-NCPPC</a:t>
            </a:r>
          </a:p>
        </p:txBody>
      </p:sp>
      <p:sp>
        <p:nvSpPr>
          <p:cNvPr id="9" name="Title 8">
            <a:extLst>
              <a:ext uri="{FF2B5EF4-FFF2-40B4-BE49-F238E27FC236}">
                <a16:creationId xmlns:a16="http://schemas.microsoft.com/office/drawing/2014/main" id="{91E7488C-77E6-4A36-A8BF-992BFF3231A6}"/>
              </a:ext>
            </a:extLst>
          </p:cNvPr>
          <p:cNvSpPr>
            <a:spLocks noGrp="1"/>
          </p:cNvSpPr>
          <p:nvPr>
            <p:ph type="title"/>
          </p:nvPr>
        </p:nvSpPr>
        <p:spPr>
          <a:xfrm>
            <a:off x="0" y="651616"/>
            <a:ext cx="5079999" cy="1371600"/>
          </a:xfrm>
        </p:spPr>
        <p:txBody>
          <a:bodyPr/>
          <a:lstStyle/>
          <a:p>
            <a:r>
              <a:rPr lang="en-US" dirty="0">
                <a:solidFill>
                  <a:schemeClr val="tx2"/>
                </a:solidFill>
              </a:rPr>
              <a:t>ACTIVATION</a:t>
            </a:r>
            <a:br>
              <a:rPr lang="en-US" dirty="0">
                <a:solidFill>
                  <a:schemeClr val="tx2"/>
                </a:solidFill>
              </a:rPr>
            </a:br>
            <a:endParaRPr lang="en-US" dirty="0"/>
          </a:p>
        </p:txBody>
      </p:sp>
      <p:sp>
        <p:nvSpPr>
          <p:cNvPr id="10" name="Text Placeholder 9">
            <a:extLst>
              <a:ext uri="{FF2B5EF4-FFF2-40B4-BE49-F238E27FC236}">
                <a16:creationId xmlns:a16="http://schemas.microsoft.com/office/drawing/2014/main" id="{F4CBB5E0-F878-4945-B0DA-1924237FB2A2}"/>
              </a:ext>
            </a:extLst>
          </p:cNvPr>
          <p:cNvSpPr>
            <a:spLocks noGrp="1"/>
          </p:cNvSpPr>
          <p:nvPr>
            <p:ph type="body" sz="quarter" idx="10"/>
          </p:nvPr>
        </p:nvSpPr>
        <p:spPr>
          <a:xfrm>
            <a:off x="304800" y="1600200"/>
            <a:ext cx="4775200" cy="4800600"/>
          </a:xfrm>
        </p:spPr>
        <p:txBody>
          <a:bodyPr/>
          <a:lstStyle/>
          <a:p>
            <a:r>
              <a:rPr lang="en-US" sz="6000" b="1" dirty="0">
                <a:solidFill>
                  <a:srgbClr val="006800"/>
                </a:solidFill>
              </a:rPr>
              <a:t>Montgomery Pop-Up</a:t>
            </a:r>
          </a:p>
        </p:txBody>
      </p:sp>
    </p:spTree>
    <p:extLst>
      <p:ext uri="{BB962C8B-B14F-4D97-AF65-F5344CB8AC3E}">
        <p14:creationId xmlns:p14="http://schemas.microsoft.com/office/powerpoint/2010/main" val="531337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228600" y="370906"/>
            <a:ext cx="49530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ACTIVATION</a:t>
            </a:r>
          </a:p>
          <a:p>
            <a:pPr>
              <a:lnSpc>
                <a:spcPct val="100000"/>
              </a:lnSpc>
            </a:pPr>
            <a:r>
              <a:rPr lang="en-US" sz="6000" b="1" dirty="0">
                <a:solidFill>
                  <a:srgbClr val="006838"/>
                </a:solidFill>
                <a:latin typeface="+mn-lt"/>
              </a:rPr>
              <a:t>Yappy Hour</a:t>
            </a:r>
          </a:p>
          <a:p>
            <a:pPr algn="ctr">
              <a:lnSpc>
                <a:spcPct val="100000"/>
              </a:lnSpc>
            </a:pPr>
            <a:endParaRPr lang="en-US" sz="2000" b="1" dirty="0">
              <a:solidFill>
                <a:srgbClr val="006838"/>
              </a:solidFill>
            </a:endParaRPr>
          </a:p>
          <a:p>
            <a:pPr>
              <a:lnSpc>
                <a:spcPct val="100000"/>
              </a:lnSpc>
            </a:pPr>
            <a:r>
              <a:rPr lang="en-US" sz="2000" b="1" dirty="0">
                <a:solidFill>
                  <a:srgbClr val="006838"/>
                </a:solidFill>
              </a:rPr>
              <a:t>https://www.montgomeryparks.org/</a:t>
            </a:r>
          </a:p>
          <a:p>
            <a:pPr>
              <a:lnSpc>
                <a:spcPct val="100000"/>
              </a:lnSpc>
            </a:pPr>
            <a:r>
              <a:rPr lang="en-US" sz="2000" b="1" dirty="0">
                <a:solidFill>
                  <a:srgbClr val="006838"/>
                </a:solidFill>
              </a:rPr>
              <a:t>events/yappy-hour-pop-dog-park/</a:t>
            </a:r>
          </a:p>
        </p:txBody>
      </p:sp>
      <p:pic>
        <p:nvPicPr>
          <p:cNvPr id="5" name="Picture 4">
            <a:extLst>
              <a:ext uri="{FF2B5EF4-FFF2-40B4-BE49-F238E27FC236}">
                <a16:creationId xmlns:a16="http://schemas.microsoft.com/office/drawing/2014/main" id="{A1D6278C-4866-41C9-B3D4-7AE1AF1FD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3505200"/>
            <a:ext cx="3061219" cy="2543310"/>
          </a:xfrm>
          <a:prstGeom prst="rect">
            <a:avLst/>
          </a:prstGeom>
        </p:spPr>
      </p:pic>
      <p:pic>
        <p:nvPicPr>
          <p:cNvPr id="7" name="Picture 6">
            <a:extLst>
              <a:ext uri="{FF2B5EF4-FFF2-40B4-BE49-F238E27FC236}">
                <a16:creationId xmlns:a16="http://schemas.microsoft.com/office/drawing/2014/main" id="{1548D479-0974-40EC-9AF4-F704EADCE16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49"/>
          <a:stretch/>
        </p:blipFill>
        <p:spPr>
          <a:xfrm>
            <a:off x="5029199" y="0"/>
            <a:ext cx="7162801" cy="6938128"/>
          </a:xfrm>
          <a:prstGeom prst="rect">
            <a:avLst/>
          </a:prstGeom>
        </p:spPr>
      </p:pic>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spTree>
    <p:extLst>
      <p:ext uri="{BB962C8B-B14F-4D97-AF65-F5344CB8AC3E}">
        <p14:creationId xmlns:p14="http://schemas.microsoft.com/office/powerpoint/2010/main" val="244307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7401FF8-85AB-4555-A39C-9517A185F530}"/>
              </a:ext>
            </a:extLst>
          </p:cNvPr>
          <p:cNvSpPr txBox="1">
            <a:spLocks/>
          </p:cNvSpPr>
          <p:nvPr/>
        </p:nvSpPr>
        <p:spPr>
          <a:xfrm>
            <a:off x="228600" y="370906"/>
            <a:ext cx="49530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tx2"/>
                </a:solidFill>
                <a:latin typeface="+mn-lt"/>
              </a:rPr>
              <a:t>ACTIVATION</a:t>
            </a:r>
          </a:p>
          <a:p>
            <a:pPr>
              <a:lnSpc>
                <a:spcPct val="100000"/>
              </a:lnSpc>
            </a:pPr>
            <a:r>
              <a:rPr lang="en-US" sz="6000" b="1" dirty="0">
                <a:solidFill>
                  <a:srgbClr val="006838"/>
                </a:solidFill>
                <a:latin typeface="+mn-lt"/>
              </a:rPr>
              <a:t>Climbing</a:t>
            </a:r>
          </a:p>
          <a:p>
            <a:pPr algn="ctr">
              <a:lnSpc>
                <a:spcPct val="100000"/>
              </a:lnSpc>
            </a:pPr>
            <a:endParaRPr lang="en-US" sz="2000" b="1" dirty="0">
              <a:solidFill>
                <a:srgbClr val="006838"/>
              </a:solidFill>
            </a:endParaRPr>
          </a:p>
        </p:txBody>
      </p:sp>
      <p:sp>
        <p:nvSpPr>
          <p:cNvPr id="8" name="TextBox 7">
            <a:extLst>
              <a:ext uri="{FF2B5EF4-FFF2-40B4-BE49-F238E27FC236}">
                <a16:creationId xmlns:a16="http://schemas.microsoft.com/office/drawing/2014/main" id="{307D32F3-A522-4EC5-9C81-BC809AE6A991}"/>
              </a:ext>
            </a:extLst>
          </p:cNvPr>
          <p:cNvSpPr txBox="1"/>
          <p:nvPr/>
        </p:nvSpPr>
        <p:spPr>
          <a:xfrm>
            <a:off x="5107021" y="6459166"/>
            <a:ext cx="3735422" cy="369332"/>
          </a:xfrm>
          <a:prstGeom prst="rect">
            <a:avLst/>
          </a:prstGeom>
          <a:noFill/>
        </p:spPr>
        <p:txBody>
          <a:bodyPr wrap="square" rtlCol="0">
            <a:spAutoFit/>
          </a:bodyPr>
          <a:lstStyle/>
          <a:p>
            <a:r>
              <a:rPr lang="en-US" dirty="0">
                <a:solidFill>
                  <a:schemeClr val="bg1"/>
                </a:solidFill>
              </a:rPr>
              <a:t>Source: PACP, M-NCPPC</a:t>
            </a:r>
          </a:p>
        </p:txBody>
      </p:sp>
      <p:pic>
        <p:nvPicPr>
          <p:cNvPr id="9" name="Picture 8">
            <a:extLst>
              <a:ext uri="{FF2B5EF4-FFF2-40B4-BE49-F238E27FC236}">
                <a16:creationId xmlns:a16="http://schemas.microsoft.com/office/drawing/2014/main" id="{5CBD0C8B-304D-4AE6-9D68-3F41886B8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1" y="-613297"/>
            <a:ext cx="7162800" cy="7471297"/>
          </a:xfrm>
          <a:prstGeom prst="rect">
            <a:avLst/>
          </a:prstGeom>
        </p:spPr>
      </p:pic>
      <p:pic>
        <p:nvPicPr>
          <p:cNvPr id="10" name="Picture 9">
            <a:extLst>
              <a:ext uri="{FF2B5EF4-FFF2-40B4-BE49-F238E27FC236}">
                <a16:creationId xmlns:a16="http://schemas.microsoft.com/office/drawing/2014/main" id="{2DA69C43-3508-4F3E-86AA-A57D2E1176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4800" y="2510570"/>
            <a:ext cx="3810000" cy="3663218"/>
          </a:xfrm>
          <a:prstGeom prst="rect">
            <a:avLst/>
          </a:prstGeom>
        </p:spPr>
      </p:pic>
    </p:spTree>
    <p:extLst>
      <p:ext uri="{BB962C8B-B14F-4D97-AF65-F5344CB8AC3E}">
        <p14:creationId xmlns:p14="http://schemas.microsoft.com/office/powerpoint/2010/main" val="4237868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idx="4294967295"/>
          </p:nvPr>
        </p:nvSpPr>
        <p:spPr>
          <a:xfrm>
            <a:off x="0" y="2514600"/>
            <a:ext cx="12192000" cy="1371600"/>
          </a:xfrm>
        </p:spPr>
        <p:txBody>
          <a:bodyPr/>
          <a:lstStyle/>
          <a:p>
            <a:pPr algn="ctr"/>
            <a:r>
              <a:rPr lang="en-US" dirty="0">
                <a:solidFill>
                  <a:schemeClr val="bg1"/>
                </a:solidFill>
              </a:rPr>
              <a:t>Methodology: </a:t>
            </a:r>
            <a:br>
              <a:rPr lang="en-US" dirty="0">
                <a:solidFill>
                  <a:schemeClr val="bg1"/>
                </a:solidFill>
              </a:rPr>
            </a:br>
            <a:r>
              <a:rPr lang="en-US" dirty="0">
                <a:solidFill>
                  <a:schemeClr val="bg1"/>
                </a:solidFill>
              </a:rPr>
              <a:t>how we did it</a:t>
            </a:r>
          </a:p>
        </p:txBody>
      </p:sp>
      <p:pic>
        <p:nvPicPr>
          <p:cNvPr id="4" name="Picture 3">
            <a:extLst>
              <a:ext uri="{FF2B5EF4-FFF2-40B4-BE49-F238E27FC236}">
                <a16:creationId xmlns:a16="http://schemas.microsoft.com/office/drawing/2014/main" id="{04EEE89C-BBD2-4162-B41D-7619C35EE3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735" y="9525"/>
            <a:ext cx="14007469" cy="6858000"/>
          </a:xfrm>
          <a:prstGeom prst="rect">
            <a:avLst/>
          </a:prstGeom>
        </p:spPr>
      </p:pic>
      <p:sp>
        <p:nvSpPr>
          <p:cNvPr id="5" name="Title 6">
            <a:extLst>
              <a:ext uri="{FF2B5EF4-FFF2-40B4-BE49-F238E27FC236}">
                <a16:creationId xmlns:a16="http://schemas.microsoft.com/office/drawing/2014/main" id="{4763A8F8-A3DD-48AB-AE7F-2C6FDFB37E44}"/>
              </a:ext>
            </a:extLst>
          </p:cNvPr>
          <p:cNvSpPr txBox="1">
            <a:spLocks/>
          </p:cNvSpPr>
          <p:nvPr/>
        </p:nvSpPr>
        <p:spPr>
          <a:xfrm>
            <a:off x="-907735" y="5181600"/>
            <a:ext cx="14007469" cy="1371600"/>
          </a:xfrm>
          <a:prstGeom prst="rect">
            <a:avLst/>
          </a:prstGeom>
        </p:spPr>
        <p:txBody>
          <a:bodyPr/>
          <a:lstStyle>
            <a:lvl1pPr marL="114300" indent="0" algn="l" rtl="0" eaLnBrk="1" fontAlgn="base" hangingPunct="1">
              <a:lnSpc>
                <a:spcPts val="7000"/>
              </a:lnSpc>
              <a:spcBef>
                <a:spcPct val="0"/>
              </a:spcBef>
              <a:spcAft>
                <a:spcPct val="0"/>
              </a:spcAft>
              <a:defRPr sz="66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pPr algn="ctr"/>
            <a:r>
              <a:rPr lang="en-US" dirty="0">
                <a:solidFill>
                  <a:schemeClr val="bg1"/>
                </a:solidFill>
              </a:rPr>
              <a:t>Thank YOU</a:t>
            </a:r>
          </a:p>
        </p:txBody>
      </p:sp>
    </p:spTree>
    <p:extLst>
      <p:ext uri="{BB962C8B-B14F-4D97-AF65-F5344CB8AC3E}">
        <p14:creationId xmlns:p14="http://schemas.microsoft.com/office/powerpoint/2010/main" val="271202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Overview: Montgomery health</a:t>
            </a:r>
          </a:p>
        </p:txBody>
      </p:sp>
      <p:graphicFrame>
        <p:nvGraphicFramePr>
          <p:cNvPr id="4" name="Table 3">
            <a:extLst>
              <a:ext uri="{FF2B5EF4-FFF2-40B4-BE49-F238E27FC236}">
                <a16:creationId xmlns:a16="http://schemas.microsoft.com/office/drawing/2014/main" id="{41379C1F-7825-4E47-8C95-0BEEFFB704F2}"/>
              </a:ext>
            </a:extLst>
          </p:cNvPr>
          <p:cNvGraphicFramePr>
            <a:graphicFrameLocks noGrp="1"/>
          </p:cNvGraphicFramePr>
          <p:nvPr>
            <p:extLst/>
          </p:nvPr>
        </p:nvGraphicFramePr>
        <p:xfrm>
          <a:off x="304800" y="2209800"/>
          <a:ext cx="9105847" cy="4100251"/>
        </p:xfrm>
        <a:graphic>
          <a:graphicData uri="http://schemas.openxmlformats.org/drawingml/2006/table">
            <a:tbl>
              <a:tblPr firstRow="1" firstCol="1" bandRow="1"/>
              <a:tblGrid>
                <a:gridCol w="2063901">
                  <a:extLst>
                    <a:ext uri="{9D8B030D-6E8A-4147-A177-3AD203B41FA5}">
                      <a16:colId xmlns:a16="http://schemas.microsoft.com/office/drawing/2014/main" val="3571494908"/>
                    </a:ext>
                  </a:extLst>
                </a:gridCol>
                <a:gridCol w="2063901">
                  <a:extLst>
                    <a:ext uri="{9D8B030D-6E8A-4147-A177-3AD203B41FA5}">
                      <a16:colId xmlns:a16="http://schemas.microsoft.com/office/drawing/2014/main" val="1681331653"/>
                    </a:ext>
                  </a:extLst>
                </a:gridCol>
                <a:gridCol w="2914144">
                  <a:extLst>
                    <a:ext uri="{9D8B030D-6E8A-4147-A177-3AD203B41FA5}">
                      <a16:colId xmlns:a16="http://schemas.microsoft.com/office/drawing/2014/main" val="2187087423"/>
                    </a:ext>
                  </a:extLst>
                </a:gridCol>
                <a:gridCol w="2063901">
                  <a:extLst>
                    <a:ext uri="{9D8B030D-6E8A-4147-A177-3AD203B41FA5}">
                      <a16:colId xmlns:a16="http://schemas.microsoft.com/office/drawing/2014/main" val="1594514537"/>
                    </a:ext>
                  </a:extLst>
                </a:gridCol>
              </a:tblGrid>
              <a:tr h="552133">
                <a:tc gridSpan="2">
                  <a:txBody>
                    <a:bodyPr/>
                    <a:lstStyle/>
                    <a:p>
                      <a:pPr marL="0" marR="0" algn="l">
                        <a:lnSpc>
                          <a:spcPct val="106000"/>
                        </a:lnSpc>
                        <a:spcBef>
                          <a:spcPts val="0"/>
                        </a:spcBef>
                        <a:spcAft>
                          <a:spcPts val="0"/>
                        </a:spcAft>
                      </a:pPr>
                      <a:r>
                        <a:rPr lang="en-US" sz="19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l">
                        <a:lnSpc>
                          <a:spcPct val="106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562080456"/>
                  </a:ext>
                </a:extLst>
              </a:tr>
              <a:tr h="552133">
                <a:tc>
                  <a:txBody>
                    <a:bodyPr/>
                    <a:lstStyle/>
                    <a:p>
                      <a:pPr marL="0" marR="0" algn="ctr">
                        <a:lnSpc>
                          <a:spcPct val="106000"/>
                        </a:lnSpc>
                        <a:spcBef>
                          <a:spcPts val="0"/>
                        </a:spcBef>
                        <a:spcAft>
                          <a:spcPts val="0"/>
                        </a:spcAft>
                      </a:pPr>
                      <a:r>
                        <a:rPr lang="en-US"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Montgomery County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Top US Performers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gridSpan="2">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MONTGOMERY COUNTY, MD (2018)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6000"/>
                        </a:lnSpc>
                        <a:spcBef>
                          <a:spcPts val="0"/>
                        </a:spcBef>
                        <a:spcAft>
                          <a:spcPts val="0"/>
                        </a:spcAft>
                      </a:pPr>
                      <a:r>
                        <a:rPr lang="en-US" sz="1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l">
                        <a:lnSpc>
                          <a:spcPct val="106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235279"/>
                  </a:ext>
                </a:extLst>
              </a:tr>
              <a:tr h="552133">
                <a:tc>
                  <a:txBody>
                    <a:bodyPr/>
                    <a:lstStyle/>
                    <a:p>
                      <a:pPr marL="0" marR="0" algn="ctr">
                        <a:lnSpc>
                          <a:spcPct val="106000"/>
                        </a:lnSpc>
                        <a:spcBef>
                          <a:spcPts val="0"/>
                        </a:spcBef>
                        <a:spcAft>
                          <a:spcPts val="0"/>
                        </a:spcAft>
                      </a:pPr>
                      <a:r>
                        <a:rPr lang="en-US" sz="2800" b="1" kern="12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rPr>
                        <a:t>21 %</a:t>
                      </a:r>
                      <a:endParaRPr lang="en-US" sz="28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6000"/>
                        </a:lnSpc>
                        <a:spcBef>
                          <a:spcPts val="0"/>
                        </a:spcBef>
                        <a:spcAft>
                          <a:spcPts val="0"/>
                        </a:spcAft>
                      </a:pPr>
                      <a:r>
                        <a:rPr lang="en-US" sz="19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Adult Obesity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BMI ≥ 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37509"/>
                  </a:ext>
                </a:extLst>
              </a:tr>
              <a:tr h="890078">
                <a:tc>
                  <a:txBody>
                    <a:bodyPr/>
                    <a:lstStyle/>
                    <a:p>
                      <a:pPr marL="0" marR="0" algn="ctr">
                        <a:lnSpc>
                          <a:spcPct val="106000"/>
                        </a:lnSpc>
                        <a:spcBef>
                          <a:spcPts val="0"/>
                        </a:spcBef>
                        <a:spcAft>
                          <a:spcPts val="0"/>
                        </a:spcAft>
                      </a:pPr>
                      <a:r>
                        <a:rPr lang="en-US" sz="2800" b="1" kern="12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rPr>
                        <a:t>16 %</a:t>
                      </a:r>
                      <a:endParaRPr lang="en-US" sz="28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6000"/>
                        </a:lnSpc>
                        <a:spcBef>
                          <a:spcPts val="0"/>
                        </a:spcBef>
                        <a:spcAft>
                          <a:spcPts val="0"/>
                        </a:spcAft>
                      </a:pPr>
                      <a:r>
                        <a:rPr lang="en-US" sz="19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Physical Inactivity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 20 reporting no leisure-time physical activity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078337"/>
                  </a:ext>
                </a:extLst>
              </a:tr>
              <a:tr h="890078">
                <a:tc>
                  <a:txBody>
                    <a:bodyPr/>
                    <a:lstStyle/>
                    <a:p>
                      <a:pPr marL="0" marR="0" algn="ctr">
                        <a:lnSpc>
                          <a:spcPct val="106000"/>
                        </a:lnSpc>
                        <a:spcBef>
                          <a:spcPts val="0"/>
                        </a:spcBef>
                        <a:spcAft>
                          <a:spcPts val="0"/>
                        </a:spcAft>
                      </a:pPr>
                      <a:r>
                        <a:rPr lang="en-US" sz="2800" b="1" kern="12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rPr>
                        <a:t>100 %</a:t>
                      </a:r>
                      <a:endParaRPr lang="en-US" sz="28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Access to Exercise Opportunity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pop. with access to physical activity locations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88579"/>
                  </a:ext>
                </a:extLst>
              </a:tr>
              <a:tr h="552133">
                <a:tc>
                  <a:txBody>
                    <a:bodyPr/>
                    <a:lstStyle/>
                    <a:p>
                      <a:pPr marL="0" marR="0" algn="ctr">
                        <a:lnSpc>
                          <a:spcPct val="106000"/>
                        </a:lnSpc>
                        <a:spcBef>
                          <a:spcPts val="0"/>
                        </a:spcBef>
                        <a:spcAft>
                          <a:spcPts val="0"/>
                        </a:spcAft>
                      </a:pPr>
                      <a:r>
                        <a:rPr lang="en-US" sz="2800" b="1" kern="12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rPr>
                        <a:t>9 %</a:t>
                      </a:r>
                      <a:endParaRPr lang="en-US" sz="2800" baseline="0" dirty="0">
                        <a:solidFill>
                          <a:srgbClr val="2C841B"/>
                        </a:solidFill>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6000"/>
                        </a:lnSpc>
                        <a:spcBef>
                          <a:spcPts val="0"/>
                        </a:spcBef>
                        <a:spcAft>
                          <a:spcPts val="0"/>
                        </a:spcAft>
                      </a:pPr>
                      <a:r>
                        <a:rPr lang="en-US" sz="19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Children in Poverty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 ≤ 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9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679483"/>
                  </a:ext>
                </a:extLst>
              </a:tr>
            </a:tbl>
          </a:graphicData>
        </a:graphic>
      </p:graphicFrame>
      <p:grpSp>
        <p:nvGrpSpPr>
          <p:cNvPr id="10" name="Group 9">
            <a:extLst>
              <a:ext uri="{FF2B5EF4-FFF2-40B4-BE49-F238E27FC236}">
                <a16:creationId xmlns:a16="http://schemas.microsoft.com/office/drawing/2014/main" id="{DA5AC2CC-5586-41C3-905D-B943964A45A7}"/>
              </a:ext>
            </a:extLst>
          </p:cNvPr>
          <p:cNvGrpSpPr/>
          <p:nvPr/>
        </p:nvGrpSpPr>
        <p:grpSpPr>
          <a:xfrm>
            <a:off x="304800" y="1540192"/>
            <a:ext cx="9151003" cy="898208"/>
            <a:chOff x="381000" y="5342096"/>
            <a:chExt cx="9151003" cy="898208"/>
          </a:xfrm>
        </p:grpSpPr>
        <p:pic>
          <p:nvPicPr>
            <p:cNvPr id="7" name="Picture 92" descr="https://encrypted-tbn1.gstatic.com/images?q=tbn:ANd9GcSZgF1JDDNCdB_HW_2SWaUdNf0D0Hf19bVqO03278X2pJCdYa81Zw">
              <a:extLst>
                <a:ext uri="{FF2B5EF4-FFF2-40B4-BE49-F238E27FC236}">
                  <a16:creationId xmlns:a16="http://schemas.microsoft.com/office/drawing/2014/main" id="{CA8846EB-68C6-4FAF-90B5-CCCA0F6C93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5356207"/>
              <a:ext cx="3352800" cy="8627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6">
              <a:extLst>
                <a:ext uri="{FF2B5EF4-FFF2-40B4-BE49-F238E27FC236}">
                  <a16:creationId xmlns:a16="http://schemas.microsoft.com/office/drawing/2014/main" id="{63CE838A-52BC-4D0A-9A95-47C3730FB0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0648" y="5342096"/>
              <a:ext cx="2661355" cy="898208"/>
            </a:xfrm>
            <a:prstGeom prst="rect">
              <a:avLst/>
            </a:prstGeom>
            <a:solidFill>
              <a:schemeClr val="bg1">
                <a:lumMod val="95000"/>
              </a:schemeClr>
            </a:solidFill>
            <a:ln>
              <a:noFill/>
            </a:ln>
            <a:extLst/>
          </p:spPr>
        </p:pic>
      </p:grpSp>
    </p:spTree>
    <p:extLst>
      <p:ext uri="{BB962C8B-B14F-4D97-AF65-F5344CB8AC3E}">
        <p14:creationId xmlns:p14="http://schemas.microsoft.com/office/powerpoint/2010/main" val="40756797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536A70-677A-4F66-91FA-3D5734F42FCB}"/>
              </a:ext>
            </a:extLst>
          </p:cNvPr>
          <p:cNvSpPr/>
          <p:nvPr/>
        </p:nvSpPr>
        <p:spPr>
          <a:xfrm>
            <a:off x="1" y="0"/>
            <a:ext cx="12192000" cy="6858000"/>
          </a:xfrm>
          <a:prstGeom prst="rect">
            <a:avLst/>
          </a:prstGeom>
          <a:solidFill>
            <a:srgbClr val="2B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idx="4294967295"/>
          </p:nvPr>
        </p:nvSpPr>
        <p:spPr>
          <a:xfrm>
            <a:off x="0" y="2514600"/>
            <a:ext cx="12192000" cy="1371600"/>
          </a:xfrm>
        </p:spPr>
        <p:txBody>
          <a:bodyPr/>
          <a:lstStyle/>
          <a:p>
            <a:pPr algn="ctr"/>
            <a:r>
              <a:rPr lang="en-US" dirty="0">
                <a:solidFill>
                  <a:schemeClr val="bg1"/>
                </a:solidFill>
              </a:rPr>
              <a:t>Methodology: </a:t>
            </a:r>
            <a:br>
              <a:rPr lang="en-US" dirty="0">
                <a:solidFill>
                  <a:schemeClr val="bg1"/>
                </a:solidFill>
              </a:rPr>
            </a:br>
            <a:r>
              <a:rPr lang="en-US" dirty="0">
                <a:solidFill>
                  <a:schemeClr val="bg1"/>
                </a:solidFill>
              </a:rPr>
              <a:t>how we did it</a:t>
            </a:r>
          </a:p>
        </p:txBody>
      </p:sp>
    </p:spTree>
    <p:extLst>
      <p:ext uri="{BB962C8B-B14F-4D97-AF65-F5344CB8AC3E}">
        <p14:creationId xmlns:p14="http://schemas.microsoft.com/office/powerpoint/2010/main" val="8420090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304800" y="1600200"/>
            <a:ext cx="5038725" cy="4800600"/>
          </a:xfrm>
        </p:spPr>
        <p:txBody>
          <a:bodyPr/>
          <a:lstStyle/>
          <a:p>
            <a:pPr lvl="1">
              <a:lnSpc>
                <a:spcPts val="2400"/>
              </a:lnSpc>
            </a:pPr>
            <a:r>
              <a:rPr lang="en-US" dirty="0"/>
              <a:t>Divide area into 1-acre grid</a:t>
            </a:r>
          </a:p>
          <a:p>
            <a:pPr lvl="1">
              <a:lnSpc>
                <a:spcPts val="2400"/>
              </a:lnSpc>
            </a:pPr>
            <a:r>
              <a:rPr lang="en-US" dirty="0"/>
              <a:t>300k+ acre grids</a:t>
            </a:r>
          </a:p>
          <a:p>
            <a:pPr lvl="1">
              <a:lnSpc>
                <a:spcPts val="2400"/>
              </a:lnSpc>
            </a:pPr>
            <a:r>
              <a:rPr lang="en-US" dirty="0"/>
              <a:t>Regular grid – getting supply and demand in each grid</a:t>
            </a:r>
          </a:p>
          <a:p>
            <a:pPr lvl="1">
              <a:lnSpc>
                <a:spcPts val="2400"/>
              </a:lnSpc>
            </a:pPr>
            <a:r>
              <a:rPr lang="en-US" dirty="0"/>
              <a:t>Compare equally</a:t>
            </a:r>
          </a:p>
          <a:p>
            <a:pPr lvl="1">
              <a:lnSpc>
                <a:spcPts val="2400"/>
              </a:lnSpc>
            </a:pPr>
            <a:r>
              <a:rPr lang="en-US" dirty="0"/>
              <a:t>More precise than census tract</a:t>
            </a:r>
          </a:p>
          <a:p>
            <a:endParaRPr lang="en-US" dirty="0"/>
          </a:p>
          <a:p>
            <a:endParaRPr lang="en-US" dirty="0"/>
          </a:p>
        </p:txBody>
      </p:sp>
      <p:pic>
        <p:nvPicPr>
          <p:cNvPr id="11" name="Picture 10">
            <a:extLst>
              <a:ext uri="{FF2B5EF4-FFF2-40B4-BE49-F238E27FC236}">
                <a16:creationId xmlns:a16="http://schemas.microsoft.com/office/drawing/2014/main" id="{8D4CE72F-62D1-484F-A531-5EF0906075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410199" y="0"/>
            <a:ext cx="6797787" cy="6848870"/>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The Grid</a:t>
            </a:r>
          </a:p>
        </p:txBody>
      </p:sp>
      <p:sp>
        <p:nvSpPr>
          <p:cNvPr id="8" name="Rectangle 7">
            <a:extLst>
              <a:ext uri="{FF2B5EF4-FFF2-40B4-BE49-F238E27FC236}">
                <a16:creationId xmlns:a16="http://schemas.microsoft.com/office/drawing/2014/main" id="{DD757E3B-0DDB-4006-8711-2B5B6DF380A9}"/>
              </a:ext>
            </a:extLst>
          </p:cNvPr>
          <p:cNvSpPr>
            <a:spLocks noChangeAspect="1"/>
          </p:cNvSpPr>
          <p:nvPr/>
        </p:nvSpPr>
        <p:spPr bwMode="auto">
          <a:xfrm>
            <a:off x="8907307" y="3242307"/>
            <a:ext cx="306479" cy="329463"/>
          </a:xfrm>
          <a:prstGeom prst="rect">
            <a:avLst/>
          </a:prstGeom>
          <a:solidFill>
            <a:schemeClr val="bg1">
              <a:lumMod val="95000"/>
            </a:schemeClr>
          </a:solidFill>
          <a:ln w="38100" cap="flat">
            <a:solidFill>
              <a:srgbClr val="C0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solidFill>
                <a:srgbClr val="FF0000"/>
              </a:solidFill>
            </a:endParaRPr>
          </a:p>
        </p:txBody>
      </p:sp>
      <p:grpSp>
        <p:nvGrpSpPr>
          <p:cNvPr id="4" name="Group 3">
            <a:extLst>
              <a:ext uri="{FF2B5EF4-FFF2-40B4-BE49-F238E27FC236}">
                <a16:creationId xmlns:a16="http://schemas.microsoft.com/office/drawing/2014/main" id="{927966D7-172E-4768-ACED-58D0943B8721}"/>
              </a:ext>
            </a:extLst>
          </p:cNvPr>
          <p:cNvGrpSpPr/>
          <p:nvPr/>
        </p:nvGrpSpPr>
        <p:grpSpPr>
          <a:xfrm>
            <a:off x="1295400" y="3969481"/>
            <a:ext cx="2438400" cy="2438400"/>
            <a:chOff x="1600612" y="3962400"/>
            <a:chExt cx="2438400" cy="2438400"/>
          </a:xfrm>
        </p:grpSpPr>
        <p:pic>
          <p:nvPicPr>
            <p:cNvPr id="5" name="Picture 4">
              <a:extLst>
                <a:ext uri="{FF2B5EF4-FFF2-40B4-BE49-F238E27FC236}">
                  <a16:creationId xmlns:a16="http://schemas.microsoft.com/office/drawing/2014/main" id="{942660D5-F488-4936-9381-E93484A8741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00612" y="3962400"/>
              <a:ext cx="2438400" cy="2438400"/>
            </a:xfrm>
            <a:prstGeom prst="rect">
              <a:avLst/>
            </a:prstGeom>
          </p:spPr>
        </p:pic>
        <p:sp>
          <p:nvSpPr>
            <p:cNvPr id="15" name="Rectangle 14">
              <a:extLst>
                <a:ext uri="{FF2B5EF4-FFF2-40B4-BE49-F238E27FC236}">
                  <a16:creationId xmlns:a16="http://schemas.microsoft.com/office/drawing/2014/main" id="{4433A6A4-F982-46A6-A4EB-EBD022A6E613}"/>
                </a:ext>
              </a:extLst>
            </p:cNvPr>
            <p:cNvSpPr>
              <a:spLocks noChangeAspect="1"/>
            </p:cNvSpPr>
            <p:nvPr/>
          </p:nvSpPr>
          <p:spPr bwMode="auto">
            <a:xfrm flipV="1">
              <a:off x="2804490" y="5098380"/>
              <a:ext cx="154828" cy="166439"/>
            </a:xfrm>
            <a:prstGeom prst="rect">
              <a:avLst/>
            </a:prstGeom>
            <a:solidFill>
              <a:schemeClr val="bg1">
                <a:lumMod val="95000"/>
              </a:schemeClr>
            </a:solidFill>
            <a:ln w="38100" cap="flat">
              <a:solidFill>
                <a:srgbClr val="C0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solidFill>
                  <a:srgbClr val="FF0000"/>
                </a:solidFill>
              </a:endParaRPr>
            </a:p>
          </p:txBody>
        </p:sp>
        <p:sp>
          <p:nvSpPr>
            <p:cNvPr id="19" name="TextBox 18">
              <a:extLst>
                <a:ext uri="{FF2B5EF4-FFF2-40B4-BE49-F238E27FC236}">
                  <a16:creationId xmlns:a16="http://schemas.microsoft.com/office/drawing/2014/main" id="{F52CE8A2-48DC-4889-B40E-036E39ED4294}"/>
                </a:ext>
              </a:extLst>
            </p:cNvPr>
            <p:cNvSpPr txBox="1"/>
            <p:nvPr/>
          </p:nvSpPr>
          <p:spPr>
            <a:xfrm>
              <a:off x="2340127" y="5939135"/>
              <a:ext cx="381000" cy="461665"/>
            </a:xfrm>
            <a:prstGeom prst="rect">
              <a:avLst/>
            </a:prstGeom>
            <a:noFill/>
          </p:spPr>
          <p:txBody>
            <a:bodyPr wrap="square" rtlCol="0">
              <a:spAutoFit/>
            </a:bodyPr>
            <a:lstStyle/>
            <a:p>
              <a:r>
                <a:rPr lang="en-US" sz="2400" b="1" dirty="0">
                  <a:solidFill>
                    <a:schemeClr val="accent1">
                      <a:lumMod val="50000"/>
                    </a:schemeClr>
                  </a:solidFill>
                </a:rPr>
                <a:t>1</a:t>
              </a:r>
            </a:p>
          </p:txBody>
        </p:sp>
        <p:sp>
          <p:nvSpPr>
            <p:cNvPr id="20" name="TextBox 19">
              <a:extLst>
                <a:ext uri="{FF2B5EF4-FFF2-40B4-BE49-F238E27FC236}">
                  <a16:creationId xmlns:a16="http://schemas.microsoft.com/office/drawing/2014/main" id="{E84B06AC-857F-47C0-A920-FDDD2086127F}"/>
                </a:ext>
              </a:extLst>
            </p:cNvPr>
            <p:cNvSpPr txBox="1"/>
            <p:nvPr/>
          </p:nvSpPr>
          <p:spPr>
            <a:xfrm>
              <a:off x="3249939" y="5395509"/>
              <a:ext cx="381000" cy="461665"/>
            </a:xfrm>
            <a:prstGeom prst="rect">
              <a:avLst/>
            </a:prstGeom>
            <a:noFill/>
          </p:spPr>
          <p:txBody>
            <a:bodyPr wrap="square" rtlCol="0">
              <a:spAutoFit/>
            </a:bodyPr>
            <a:lstStyle/>
            <a:p>
              <a:r>
                <a:rPr lang="en-US" sz="2400" b="1" dirty="0">
                  <a:solidFill>
                    <a:schemeClr val="accent1">
                      <a:lumMod val="50000"/>
                    </a:schemeClr>
                  </a:solidFill>
                </a:rPr>
                <a:t>3</a:t>
              </a:r>
            </a:p>
          </p:txBody>
        </p:sp>
        <p:sp>
          <p:nvSpPr>
            <p:cNvPr id="22" name="TextBox 21">
              <a:extLst>
                <a:ext uri="{FF2B5EF4-FFF2-40B4-BE49-F238E27FC236}">
                  <a16:creationId xmlns:a16="http://schemas.microsoft.com/office/drawing/2014/main" id="{5AB9B54C-C9FB-4192-83DA-ADC0817BDC13}"/>
                </a:ext>
              </a:extLst>
            </p:cNvPr>
            <p:cNvSpPr txBox="1"/>
            <p:nvPr/>
          </p:nvSpPr>
          <p:spPr>
            <a:xfrm>
              <a:off x="2511019" y="5098380"/>
              <a:ext cx="381000" cy="461665"/>
            </a:xfrm>
            <a:prstGeom prst="rect">
              <a:avLst/>
            </a:prstGeom>
            <a:noFill/>
          </p:spPr>
          <p:txBody>
            <a:bodyPr wrap="square" rtlCol="0">
              <a:spAutoFit/>
            </a:bodyPr>
            <a:lstStyle/>
            <a:p>
              <a:r>
                <a:rPr lang="en-US" sz="2400" b="1" dirty="0">
                  <a:solidFill>
                    <a:schemeClr val="accent1">
                      <a:lumMod val="50000"/>
                    </a:schemeClr>
                  </a:solidFill>
                </a:rPr>
                <a:t>2</a:t>
              </a:r>
            </a:p>
          </p:txBody>
        </p:sp>
      </p:grpSp>
    </p:spTree>
    <p:extLst>
      <p:ext uri="{BB962C8B-B14F-4D97-AF65-F5344CB8AC3E}">
        <p14:creationId xmlns:p14="http://schemas.microsoft.com/office/powerpoint/2010/main" val="4117545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304800" y="1447800"/>
            <a:ext cx="5038725" cy="1552332"/>
          </a:xfrm>
        </p:spPr>
        <p:txBody>
          <a:bodyPr/>
          <a:lstStyle/>
          <a:p>
            <a:r>
              <a:rPr lang="en-US" dirty="0"/>
              <a:t>Demand:</a:t>
            </a:r>
          </a:p>
          <a:p>
            <a:pPr lvl="1"/>
            <a:r>
              <a:rPr lang="en-US" dirty="0"/>
              <a:t>Population of Residents + Workers</a:t>
            </a:r>
          </a:p>
          <a:p>
            <a:pPr lvl="1"/>
            <a:r>
              <a:rPr lang="en-US" dirty="0"/>
              <a:t>Sample demand for one square</a:t>
            </a:r>
          </a:p>
          <a:p>
            <a:pPr marL="63500" lvl="1" indent="0">
              <a:buNone/>
            </a:pPr>
            <a:endParaRPr lang="en-US" dirty="0"/>
          </a:p>
        </p:txBody>
      </p:sp>
      <p:pic>
        <p:nvPicPr>
          <p:cNvPr id="16" name="Picture 15">
            <a:extLst>
              <a:ext uri="{FF2B5EF4-FFF2-40B4-BE49-F238E27FC236}">
                <a16:creationId xmlns:a16="http://schemas.microsoft.com/office/drawing/2014/main" id="{574524BC-4319-47C6-94DB-D5EEA843A5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47" t="1184" r="1895" b="1509"/>
          <a:stretch/>
        </p:blipFill>
        <p:spPr>
          <a:xfrm>
            <a:off x="2828925" y="3666809"/>
            <a:ext cx="2514600" cy="2521021"/>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demand</a:t>
            </a:r>
          </a:p>
        </p:txBody>
      </p:sp>
      <p:pic>
        <p:nvPicPr>
          <p:cNvPr id="6" name="Picture 5" descr="Graphic: Illustration of a 1-acre square demand analysis overlaping a mixed-use parcel that has commercial and residential uses on it. Each acre captures a portion of the jobs and residents from the parcels that the square overlaps.">
            <a:extLst>
              <a:ext uri="{FF2B5EF4-FFF2-40B4-BE49-F238E27FC236}">
                <a16:creationId xmlns:a16="http://schemas.microsoft.com/office/drawing/2014/main" id="{D829D7B4-AA9E-4F8F-B832-D2B09919C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7107" y="0"/>
            <a:ext cx="6224894" cy="6884598"/>
          </a:xfrm>
          <a:prstGeom prst="rect">
            <a:avLst/>
          </a:prstGeom>
        </p:spPr>
      </p:pic>
      <p:sp>
        <p:nvSpPr>
          <p:cNvPr id="7" name="Rectangle 6">
            <a:extLst>
              <a:ext uri="{FF2B5EF4-FFF2-40B4-BE49-F238E27FC236}">
                <a16:creationId xmlns:a16="http://schemas.microsoft.com/office/drawing/2014/main" id="{CC7F9A82-D7E0-4C28-A285-4F7E364775FB}"/>
              </a:ext>
            </a:extLst>
          </p:cNvPr>
          <p:cNvSpPr/>
          <p:nvPr/>
        </p:nvSpPr>
        <p:spPr bwMode="auto">
          <a:xfrm>
            <a:off x="7893087" y="2593191"/>
            <a:ext cx="1963829" cy="1956589"/>
          </a:xfrm>
          <a:prstGeom prst="rect">
            <a:avLst/>
          </a:prstGeom>
          <a:noFill/>
          <a:ln w="1143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Freeform: Shape 14">
            <a:extLst>
              <a:ext uri="{FF2B5EF4-FFF2-40B4-BE49-F238E27FC236}">
                <a16:creationId xmlns:a16="http://schemas.microsoft.com/office/drawing/2014/main" id="{67A4716F-F3DF-44E2-BABC-FC70AB4C73BC}"/>
              </a:ext>
            </a:extLst>
          </p:cNvPr>
          <p:cNvSpPr/>
          <p:nvPr/>
        </p:nvSpPr>
        <p:spPr bwMode="auto">
          <a:xfrm>
            <a:off x="4083827" y="2566770"/>
            <a:ext cx="5828236" cy="2385449"/>
          </a:xfrm>
          <a:custGeom>
            <a:avLst/>
            <a:gdLst>
              <a:gd name="connsiteX0" fmla="*/ 0 w 6028661"/>
              <a:gd name="connsiteY0" fmla="*/ 2636874 h 2753832"/>
              <a:gd name="connsiteX1" fmla="*/ 4667693 w 6028661"/>
              <a:gd name="connsiteY1" fmla="*/ 0 h 2753832"/>
              <a:gd name="connsiteX2" fmla="*/ 4657061 w 6028661"/>
              <a:gd name="connsiteY2" fmla="*/ 1435395 h 2753832"/>
              <a:gd name="connsiteX3" fmla="*/ 6028661 w 6028661"/>
              <a:gd name="connsiteY3" fmla="*/ 1424763 h 2753832"/>
              <a:gd name="connsiteX4" fmla="*/ 116958 w 6028661"/>
              <a:gd name="connsiteY4" fmla="*/ 2753832 h 2753832"/>
              <a:gd name="connsiteX5" fmla="*/ 127591 w 6028661"/>
              <a:gd name="connsiteY5" fmla="*/ 2647507 h 2753832"/>
              <a:gd name="connsiteX6" fmla="*/ 0 w 6028661"/>
              <a:gd name="connsiteY6" fmla="*/ 2636874 h 2753832"/>
              <a:gd name="connsiteX0" fmla="*/ 0 w 6028661"/>
              <a:gd name="connsiteY0" fmla="*/ 2636874 h 2753832"/>
              <a:gd name="connsiteX1" fmla="*/ 4667693 w 6028661"/>
              <a:gd name="connsiteY1" fmla="*/ 0 h 2753832"/>
              <a:gd name="connsiteX2" fmla="*/ 4657061 w 6028661"/>
              <a:gd name="connsiteY2" fmla="*/ 1435395 h 2753832"/>
              <a:gd name="connsiteX3" fmla="*/ 6028661 w 6028661"/>
              <a:gd name="connsiteY3" fmla="*/ 1424763 h 2753832"/>
              <a:gd name="connsiteX4" fmla="*/ 106325 w 6028661"/>
              <a:gd name="connsiteY4" fmla="*/ 2753832 h 2753832"/>
              <a:gd name="connsiteX5" fmla="*/ 127591 w 6028661"/>
              <a:gd name="connsiteY5" fmla="*/ 2647507 h 2753832"/>
              <a:gd name="connsiteX6" fmla="*/ 0 w 6028661"/>
              <a:gd name="connsiteY6" fmla="*/ 2636874 h 2753832"/>
              <a:gd name="connsiteX0" fmla="*/ 0 w 6434014"/>
              <a:gd name="connsiteY0" fmla="*/ 2608593 h 2753832"/>
              <a:gd name="connsiteX1" fmla="*/ 5073046 w 6434014"/>
              <a:gd name="connsiteY1" fmla="*/ 0 h 2753832"/>
              <a:gd name="connsiteX2" fmla="*/ 5062414 w 6434014"/>
              <a:gd name="connsiteY2" fmla="*/ 1435395 h 2753832"/>
              <a:gd name="connsiteX3" fmla="*/ 6434014 w 6434014"/>
              <a:gd name="connsiteY3" fmla="*/ 1424763 h 2753832"/>
              <a:gd name="connsiteX4" fmla="*/ 511678 w 6434014"/>
              <a:gd name="connsiteY4" fmla="*/ 2753832 h 2753832"/>
              <a:gd name="connsiteX5" fmla="*/ 532944 w 6434014"/>
              <a:gd name="connsiteY5" fmla="*/ 2647507 h 2753832"/>
              <a:gd name="connsiteX6" fmla="*/ 0 w 6434014"/>
              <a:gd name="connsiteY6" fmla="*/ 2608593 h 2753832"/>
              <a:gd name="connsiteX0" fmla="*/ 0 w 6434014"/>
              <a:gd name="connsiteY0" fmla="*/ 2608593 h 2734978"/>
              <a:gd name="connsiteX1" fmla="*/ 5073046 w 6434014"/>
              <a:gd name="connsiteY1" fmla="*/ 0 h 2734978"/>
              <a:gd name="connsiteX2" fmla="*/ 5062414 w 6434014"/>
              <a:gd name="connsiteY2" fmla="*/ 1435395 h 2734978"/>
              <a:gd name="connsiteX3" fmla="*/ 6434014 w 6434014"/>
              <a:gd name="connsiteY3" fmla="*/ 1424763 h 2734978"/>
              <a:gd name="connsiteX4" fmla="*/ 78045 w 6434014"/>
              <a:gd name="connsiteY4" fmla="*/ 2734978 h 2734978"/>
              <a:gd name="connsiteX5" fmla="*/ 532944 w 6434014"/>
              <a:gd name="connsiteY5" fmla="*/ 2647507 h 2734978"/>
              <a:gd name="connsiteX6" fmla="*/ 0 w 6434014"/>
              <a:gd name="connsiteY6" fmla="*/ 2608593 h 2734978"/>
              <a:gd name="connsiteX0" fmla="*/ 0 w 6434014"/>
              <a:gd name="connsiteY0" fmla="*/ 2608593 h 2734978"/>
              <a:gd name="connsiteX1" fmla="*/ 5073046 w 6434014"/>
              <a:gd name="connsiteY1" fmla="*/ 0 h 2734978"/>
              <a:gd name="connsiteX2" fmla="*/ 5062414 w 6434014"/>
              <a:gd name="connsiteY2" fmla="*/ 1435395 h 2734978"/>
              <a:gd name="connsiteX3" fmla="*/ 6434014 w 6434014"/>
              <a:gd name="connsiteY3" fmla="*/ 1424763 h 2734978"/>
              <a:gd name="connsiteX4" fmla="*/ 78045 w 6434014"/>
              <a:gd name="connsiteY4" fmla="*/ 2734978 h 2734978"/>
              <a:gd name="connsiteX5" fmla="*/ 80457 w 6434014"/>
              <a:gd name="connsiteY5" fmla="*/ 2638080 h 2734978"/>
              <a:gd name="connsiteX6" fmla="*/ 0 w 6434014"/>
              <a:gd name="connsiteY6" fmla="*/ 2608593 h 2734978"/>
              <a:gd name="connsiteX0" fmla="*/ 0 w 6434014"/>
              <a:gd name="connsiteY0" fmla="*/ 2913393 h 3039778"/>
              <a:gd name="connsiteX1" fmla="*/ 5577542 w 6434014"/>
              <a:gd name="connsiteY1" fmla="*/ 0 h 3039778"/>
              <a:gd name="connsiteX2" fmla="*/ 5062414 w 6434014"/>
              <a:gd name="connsiteY2" fmla="*/ 1740195 h 3039778"/>
              <a:gd name="connsiteX3" fmla="*/ 6434014 w 6434014"/>
              <a:gd name="connsiteY3" fmla="*/ 1729563 h 3039778"/>
              <a:gd name="connsiteX4" fmla="*/ 78045 w 6434014"/>
              <a:gd name="connsiteY4" fmla="*/ 3039778 h 3039778"/>
              <a:gd name="connsiteX5" fmla="*/ 80457 w 6434014"/>
              <a:gd name="connsiteY5" fmla="*/ 2942880 h 3039778"/>
              <a:gd name="connsiteX6" fmla="*/ 0 w 6434014"/>
              <a:gd name="connsiteY6" fmla="*/ 2913393 h 3039778"/>
              <a:gd name="connsiteX0" fmla="*/ 0 w 7558620"/>
              <a:gd name="connsiteY0" fmla="*/ 2913393 h 3039778"/>
              <a:gd name="connsiteX1" fmla="*/ 5577542 w 7558620"/>
              <a:gd name="connsiteY1" fmla="*/ 0 h 3039778"/>
              <a:gd name="connsiteX2" fmla="*/ 5062414 w 7558620"/>
              <a:gd name="connsiteY2" fmla="*/ 1740195 h 3039778"/>
              <a:gd name="connsiteX3" fmla="*/ 7558620 w 7558620"/>
              <a:gd name="connsiteY3" fmla="*/ 1950280 h 3039778"/>
              <a:gd name="connsiteX4" fmla="*/ 78045 w 7558620"/>
              <a:gd name="connsiteY4" fmla="*/ 3039778 h 3039778"/>
              <a:gd name="connsiteX5" fmla="*/ 80457 w 7558620"/>
              <a:gd name="connsiteY5" fmla="*/ 2942880 h 3039778"/>
              <a:gd name="connsiteX6" fmla="*/ 0 w 7558620"/>
              <a:gd name="connsiteY6" fmla="*/ 2913393 h 3039778"/>
              <a:gd name="connsiteX0" fmla="*/ 0 w 7558620"/>
              <a:gd name="connsiteY0" fmla="*/ 2913393 h 3039778"/>
              <a:gd name="connsiteX1" fmla="*/ 5577542 w 7558620"/>
              <a:gd name="connsiteY1" fmla="*/ 0 h 3039778"/>
              <a:gd name="connsiteX2" fmla="*/ 5556400 w 7558620"/>
              <a:gd name="connsiteY2" fmla="*/ 2002953 h 3039778"/>
              <a:gd name="connsiteX3" fmla="*/ 7558620 w 7558620"/>
              <a:gd name="connsiteY3" fmla="*/ 1950280 h 3039778"/>
              <a:gd name="connsiteX4" fmla="*/ 78045 w 7558620"/>
              <a:gd name="connsiteY4" fmla="*/ 3039778 h 3039778"/>
              <a:gd name="connsiteX5" fmla="*/ 80457 w 7558620"/>
              <a:gd name="connsiteY5" fmla="*/ 2942880 h 3039778"/>
              <a:gd name="connsiteX6" fmla="*/ 0 w 7558620"/>
              <a:gd name="connsiteY6" fmla="*/ 2913393 h 3039778"/>
              <a:gd name="connsiteX0" fmla="*/ 0 w 8237350"/>
              <a:gd name="connsiteY0" fmla="*/ 2244090 h 3039778"/>
              <a:gd name="connsiteX1" fmla="*/ 6256272 w 8237350"/>
              <a:gd name="connsiteY1" fmla="*/ 0 h 3039778"/>
              <a:gd name="connsiteX2" fmla="*/ 6235130 w 8237350"/>
              <a:gd name="connsiteY2" fmla="*/ 2002953 h 3039778"/>
              <a:gd name="connsiteX3" fmla="*/ 8237350 w 8237350"/>
              <a:gd name="connsiteY3" fmla="*/ 1950280 h 3039778"/>
              <a:gd name="connsiteX4" fmla="*/ 756775 w 8237350"/>
              <a:gd name="connsiteY4" fmla="*/ 3039778 h 3039778"/>
              <a:gd name="connsiteX5" fmla="*/ 759187 w 8237350"/>
              <a:gd name="connsiteY5" fmla="*/ 2942880 h 3039778"/>
              <a:gd name="connsiteX6" fmla="*/ 0 w 8237350"/>
              <a:gd name="connsiteY6" fmla="*/ 2244090 h 3039778"/>
              <a:gd name="connsiteX0" fmla="*/ 0 w 8303338"/>
              <a:gd name="connsiteY0" fmla="*/ 2262944 h 3039778"/>
              <a:gd name="connsiteX1" fmla="*/ 6322260 w 8303338"/>
              <a:gd name="connsiteY1" fmla="*/ 0 h 3039778"/>
              <a:gd name="connsiteX2" fmla="*/ 6301118 w 8303338"/>
              <a:gd name="connsiteY2" fmla="*/ 2002953 h 3039778"/>
              <a:gd name="connsiteX3" fmla="*/ 8303338 w 8303338"/>
              <a:gd name="connsiteY3" fmla="*/ 1950280 h 3039778"/>
              <a:gd name="connsiteX4" fmla="*/ 822763 w 8303338"/>
              <a:gd name="connsiteY4" fmla="*/ 3039778 h 3039778"/>
              <a:gd name="connsiteX5" fmla="*/ 825175 w 8303338"/>
              <a:gd name="connsiteY5" fmla="*/ 2942880 h 3039778"/>
              <a:gd name="connsiteX6" fmla="*/ 0 w 8303338"/>
              <a:gd name="connsiteY6" fmla="*/ 2262944 h 3039778"/>
              <a:gd name="connsiteX0" fmla="*/ 0 w 8270000"/>
              <a:gd name="connsiteY0" fmla="*/ 2248657 h 3039778"/>
              <a:gd name="connsiteX1" fmla="*/ 6288922 w 8270000"/>
              <a:gd name="connsiteY1" fmla="*/ 0 h 3039778"/>
              <a:gd name="connsiteX2" fmla="*/ 6267780 w 8270000"/>
              <a:gd name="connsiteY2" fmla="*/ 2002953 h 3039778"/>
              <a:gd name="connsiteX3" fmla="*/ 8270000 w 8270000"/>
              <a:gd name="connsiteY3" fmla="*/ 1950280 h 3039778"/>
              <a:gd name="connsiteX4" fmla="*/ 789425 w 8270000"/>
              <a:gd name="connsiteY4" fmla="*/ 3039778 h 3039778"/>
              <a:gd name="connsiteX5" fmla="*/ 791837 w 8270000"/>
              <a:gd name="connsiteY5" fmla="*/ 2942880 h 3039778"/>
              <a:gd name="connsiteX6" fmla="*/ 0 w 8270000"/>
              <a:gd name="connsiteY6" fmla="*/ 2248657 h 3039778"/>
              <a:gd name="connsiteX0" fmla="*/ 0 w 8270000"/>
              <a:gd name="connsiteY0" fmla="*/ 2248657 h 3039778"/>
              <a:gd name="connsiteX1" fmla="*/ 6288922 w 8270000"/>
              <a:gd name="connsiteY1" fmla="*/ 0 h 3039778"/>
              <a:gd name="connsiteX2" fmla="*/ 6267780 w 8270000"/>
              <a:gd name="connsiteY2" fmla="*/ 2002953 h 3039778"/>
              <a:gd name="connsiteX3" fmla="*/ 8270000 w 8270000"/>
              <a:gd name="connsiteY3" fmla="*/ 1950280 h 3039778"/>
              <a:gd name="connsiteX4" fmla="*/ 789425 w 8270000"/>
              <a:gd name="connsiteY4" fmla="*/ 3039778 h 3039778"/>
              <a:gd name="connsiteX5" fmla="*/ 91749 w 8270000"/>
              <a:gd name="connsiteY5" fmla="*/ 2247555 h 3039778"/>
              <a:gd name="connsiteX6" fmla="*/ 0 w 8270000"/>
              <a:gd name="connsiteY6" fmla="*/ 2248657 h 3039778"/>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1749 w 8270000"/>
              <a:gd name="connsiteY5" fmla="*/ 2247555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1749 w 8270000"/>
              <a:gd name="connsiteY5" fmla="*/ 2247555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103655 w 8270000"/>
              <a:gd name="connsiteY5" fmla="*/ 2249936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103655 w 8270000"/>
              <a:gd name="connsiteY5" fmla="*/ 2249936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8893 w 8270000"/>
              <a:gd name="connsiteY5" fmla="*/ 2247555 h 2344453"/>
              <a:gd name="connsiteX6" fmla="*/ 0 w 8270000"/>
              <a:gd name="connsiteY6" fmla="*/ 2248657 h 2344453"/>
              <a:gd name="connsiteX0" fmla="*/ 0 w 8270000"/>
              <a:gd name="connsiteY0" fmla="*/ 2251038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8893 w 8270000"/>
              <a:gd name="connsiteY5" fmla="*/ 2247555 h 2344453"/>
              <a:gd name="connsiteX6" fmla="*/ 0 w 8270000"/>
              <a:gd name="connsiteY6" fmla="*/ 2251038 h 2344453"/>
              <a:gd name="connsiteX0" fmla="*/ 2552450 w 8173518"/>
              <a:gd name="connsiteY0" fmla="*/ 2194477 h 2344453"/>
              <a:gd name="connsiteX1" fmla="*/ 6192440 w 8173518"/>
              <a:gd name="connsiteY1" fmla="*/ 0 h 2344453"/>
              <a:gd name="connsiteX2" fmla="*/ 6171298 w 8173518"/>
              <a:gd name="connsiteY2" fmla="*/ 2002953 h 2344453"/>
              <a:gd name="connsiteX3" fmla="*/ 8173518 w 8173518"/>
              <a:gd name="connsiteY3" fmla="*/ 1950280 h 2344453"/>
              <a:gd name="connsiteX4" fmla="*/ 0 w 8173518"/>
              <a:gd name="connsiteY4" fmla="*/ 2344453 h 2344453"/>
              <a:gd name="connsiteX5" fmla="*/ 2411 w 8173518"/>
              <a:gd name="connsiteY5" fmla="*/ 2247555 h 2344453"/>
              <a:gd name="connsiteX6" fmla="*/ 2552450 w 8173518"/>
              <a:gd name="connsiteY6" fmla="*/ 2194477 h 2344453"/>
              <a:gd name="connsiteX0" fmla="*/ 2552450 w 8173518"/>
              <a:gd name="connsiteY0" fmla="*/ 2194477 h 2431338"/>
              <a:gd name="connsiteX1" fmla="*/ 6192440 w 8173518"/>
              <a:gd name="connsiteY1" fmla="*/ 0 h 2431338"/>
              <a:gd name="connsiteX2" fmla="*/ 6171298 w 8173518"/>
              <a:gd name="connsiteY2" fmla="*/ 2002953 h 2431338"/>
              <a:gd name="connsiteX3" fmla="*/ 8173518 w 8173518"/>
              <a:gd name="connsiteY3" fmla="*/ 1950280 h 2431338"/>
              <a:gd name="connsiteX4" fmla="*/ 0 w 8173518"/>
              <a:gd name="connsiteY4" fmla="*/ 2344453 h 2431338"/>
              <a:gd name="connsiteX5" fmla="*/ 2528794 w 8173518"/>
              <a:gd name="connsiteY5" fmla="*/ 2426664 h 2431338"/>
              <a:gd name="connsiteX6" fmla="*/ 2552450 w 8173518"/>
              <a:gd name="connsiteY6" fmla="*/ 2194477 h 2431338"/>
              <a:gd name="connsiteX0" fmla="*/ 26067 w 5647135"/>
              <a:gd name="connsiteY0" fmla="*/ 2194477 h 2523562"/>
              <a:gd name="connsiteX1" fmla="*/ 3666057 w 5647135"/>
              <a:gd name="connsiteY1" fmla="*/ 0 h 2523562"/>
              <a:gd name="connsiteX2" fmla="*/ 3644915 w 5647135"/>
              <a:gd name="connsiteY2" fmla="*/ 2002953 h 2523562"/>
              <a:gd name="connsiteX3" fmla="*/ 5647135 w 5647135"/>
              <a:gd name="connsiteY3" fmla="*/ 1950280 h 2523562"/>
              <a:gd name="connsiteX4" fmla="*/ 0 w 5647135"/>
              <a:gd name="connsiteY4" fmla="*/ 2523562 h 2523562"/>
              <a:gd name="connsiteX5" fmla="*/ 2411 w 5647135"/>
              <a:gd name="connsiteY5" fmla="*/ 2426664 h 2523562"/>
              <a:gd name="connsiteX6" fmla="*/ 26067 w 5647135"/>
              <a:gd name="connsiteY6" fmla="*/ 2194477 h 2523562"/>
              <a:gd name="connsiteX0" fmla="*/ 0 w 5828236"/>
              <a:gd name="connsiteY0" fmla="*/ 2280202 h 2523562"/>
              <a:gd name="connsiteX1" fmla="*/ 3847158 w 5828236"/>
              <a:gd name="connsiteY1" fmla="*/ 0 h 2523562"/>
              <a:gd name="connsiteX2" fmla="*/ 3826016 w 5828236"/>
              <a:gd name="connsiteY2" fmla="*/ 2002953 h 2523562"/>
              <a:gd name="connsiteX3" fmla="*/ 5828236 w 5828236"/>
              <a:gd name="connsiteY3" fmla="*/ 1950280 h 2523562"/>
              <a:gd name="connsiteX4" fmla="*/ 181101 w 5828236"/>
              <a:gd name="connsiteY4" fmla="*/ 2523562 h 2523562"/>
              <a:gd name="connsiteX5" fmla="*/ 183512 w 5828236"/>
              <a:gd name="connsiteY5" fmla="*/ 2426664 h 2523562"/>
              <a:gd name="connsiteX6" fmla="*/ 0 w 5828236"/>
              <a:gd name="connsiteY6" fmla="*/ 2280202 h 2523562"/>
              <a:gd name="connsiteX0" fmla="*/ 0 w 5828236"/>
              <a:gd name="connsiteY0" fmla="*/ 2280202 h 2523562"/>
              <a:gd name="connsiteX1" fmla="*/ 3847158 w 5828236"/>
              <a:gd name="connsiteY1" fmla="*/ 0 h 2523562"/>
              <a:gd name="connsiteX2" fmla="*/ 3826016 w 5828236"/>
              <a:gd name="connsiteY2" fmla="*/ 2002953 h 2523562"/>
              <a:gd name="connsiteX3" fmla="*/ 5828236 w 5828236"/>
              <a:gd name="connsiteY3" fmla="*/ 1950280 h 2523562"/>
              <a:gd name="connsiteX4" fmla="*/ 181101 w 5828236"/>
              <a:gd name="connsiteY4" fmla="*/ 2523562 h 2523562"/>
              <a:gd name="connsiteX5" fmla="*/ 95405 w 5828236"/>
              <a:gd name="connsiteY5" fmla="*/ 2281408 h 2523562"/>
              <a:gd name="connsiteX6" fmla="*/ 0 w 5828236"/>
              <a:gd name="connsiteY6" fmla="*/ 2280202 h 2523562"/>
              <a:gd name="connsiteX0" fmla="*/ 0 w 5828236"/>
              <a:gd name="connsiteY0" fmla="*/ 2280202 h 2385449"/>
              <a:gd name="connsiteX1" fmla="*/ 3847158 w 5828236"/>
              <a:gd name="connsiteY1" fmla="*/ 0 h 2385449"/>
              <a:gd name="connsiteX2" fmla="*/ 3826016 w 5828236"/>
              <a:gd name="connsiteY2" fmla="*/ 2002953 h 2385449"/>
              <a:gd name="connsiteX3" fmla="*/ 5828236 w 5828236"/>
              <a:gd name="connsiteY3" fmla="*/ 1950280 h 2385449"/>
              <a:gd name="connsiteX4" fmla="*/ 97757 w 5828236"/>
              <a:gd name="connsiteY4" fmla="*/ 2385449 h 2385449"/>
              <a:gd name="connsiteX5" fmla="*/ 95405 w 5828236"/>
              <a:gd name="connsiteY5" fmla="*/ 2281408 h 2385449"/>
              <a:gd name="connsiteX6" fmla="*/ 0 w 5828236"/>
              <a:gd name="connsiteY6" fmla="*/ 2280202 h 23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8236" h="2385449">
                <a:moveTo>
                  <a:pt x="0" y="2280202"/>
                </a:moveTo>
                <a:lnTo>
                  <a:pt x="3847158" y="0"/>
                </a:lnTo>
                <a:lnTo>
                  <a:pt x="3826016" y="2002953"/>
                </a:lnTo>
                <a:lnTo>
                  <a:pt x="5828236" y="1950280"/>
                </a:lnTo>
                <a:lnTo>
                  <a:pt x="97757" y="2385449"/>
                </a:lnTo>
                <a:cubicBezTo>
                  <a:pt x="98561" y="2353150"/>
                  <a:pt x="94601" y="2313707"/>
                  <a:pt x="95405" y="2281408"/>
                </a:cubicBezTo>
                <a:lnTo>
                  <a:pt x="0" y="2280202"/>
                </a:lnTo>
                <a:close/>
              </a:path>
            </a:pathLst>
          </a:custGeom>
          <a:solidFill>
            <a:schemeClr val="accent1">
              <a:lumMod val="50000"/>
              <a:alpha val="60000"/>
            </a:schemeClr>
          </a:solidFill>
          <a:ln w="3175"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7" name="Text Placeholder 6">
            <a:extLst>
              <a:ext uri="{FF2B5EF4-FFF2-40B4-BE49-F238E27FC236}">
                <a16:creationId xmlns:a16="http://schemas.microsoft.com/office/drawing/2014/main" id="{6511BAD7-BF8C-4F9C-B8E7-37928C95BD4C}"/>
              </a:ext>
            </a:extLst>
          </p:cNvPr>
          <p:cNvSpPr txBox="1">
            <a:spLocks/>
          </p:cNvSpPr>
          <p:nvPr/>
        </p:nvSpPr>
        <p:spPr bwMode="auto">
          <a:xfrm>
            <a:off x="448810" y="3651789"/>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People</a:t>
            </a:r>
          </a:p>
          <a:p>
            <a:pPr lvl="2"/>
            <a:endParaRPr lang="en-US" dirty="0"/>
          </a:p>
          <a:p>
            <a:pPr lvl="2"/>
            <a:endParaRPr lang="en-US" dirty="0"/>
          </a:p>
          <a:p>
            <a:pPr lvl="2"/>
            <a:r>
              <a:rPr lang="en-US" dirty="0"/>
              <a:t>More People</a:t>
            </a:r>
          </a:p>
        </p:txBody>
      </p:sp>
      <p:sp>
        <p:nvSpPr>
          <p:cNvPr id="18" name="Rectangle 17">
            <a:extLst>
              <a:ext uri="{FF2B5EF4-FFF2-40B4-BE49-F238E27FC236}">
                <a16:creationId xmlns:a16="http://schemas.microsoft.com/office/drawing/2014/main" id="{393450B8-1E9D-46E4-A7A2-8DCDECE78A9E}"/>
              </a:ext>
            </a:extLst>
          </p:cNvPr>
          <p:cNvSpPr/>
          <p:nvPr/>
        </p:nvSpPr>
        <p:spPr>
          <a:xfrm>
            <a:off x="304800" y="5522444"/>
            <a:ext cx="457200" cy="282110"/>
          </a:xfrm>
          <a:prstGeom prst="rect">
            <a:avLst/>
          </a:prstGeom>
          <a:solidFill>
            <a:srgbClr val="F2F235"/>
          </a:solidFill>
          <a:ln w="28575">
            <a:solidFill>
              <a:schemeClr val="tx1">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84C694D-175D-4F11-A1AF-404DDFF83DA8}"/>
              </a:ext>
            </a:extLst>
          </p:cNvPr>
          <p:cNvSpPr/>
          <p:nvPr/>
        </p:nvSpPr>
        <p:spPr>
          <a:xfrm>
            <a:off x="304800" y="4659066"/>
            <a:ext cx="457200" cy="282110"/>
          </a:xfrm>
          <a:prstGeom prst="rect">
            <a:avLst/>
          </a:prstGeom>
          <a:solidFill>
            <a:srgbClr val="A50F15"/>
          </a:solidFill>
          <a:ln w="31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4FCF6911-C057-4469-8C23-D0EF96139C05}"/>
              </a:ext>
            </a:extLst>
          </p:cNvPr>
          <p:cNvSpPr/>
          <p:nvPr/>
        </p:nvSpPr>
        <p:spPr>
          <a:xfrm>
            <a:off x="304800" y="4313577"/>
            <a:ext cx="457200" cy="282110"/>
          </a:xfrm>
          <a:prstGeom prst="rect">
            <a:avLst/>
          </a:prstGeom>
          <a:solidFill>
            <a:srgbClr val="D5423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161DD5C4-EC53-4EE0-9CE8-89046E927321}"/>
              </a:ext>
            </a:extLst>
          </p:cNvPr>
          <p:cNvSpPr/>
          <p:nvPr/>
        </p:nvSpPr>
        <p:spPr>
          <a:xfrm>
            <a:off x="304800" y="3945500"/>
            <a:ext cx="457200" cy="282110"/>
          </a:xfrm>
          <a:prstGeom prst="rect">
            <a:avLst/>
          </a:prstGeom>
          <a:solidFill>
            <a:srgbClr val="FFA77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96B009F7-FA7B-4F2A-9C21-29D91233C787}"/>
              </a:ext>
            </a:extLst>
          </p:cNvPr>
          <p:cNvSpPr/>
          <p:nvPr/>
        </p:nvSpPr>
        <p:spPr>
          <a:xfrm>
            <a:off x="304800" y="3581400"/>
            <a:ext cx="457200" cy="282110"/>
          </a:xfrm>
          <a:prstGeom prst="rect">
            <a:avLst/>
          </a:prstGeom>
          <a:solidFill>
            <a:srgbClr val="FEEBC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DF63977-C2FD-435A-93CD-E842E1D1C0CE}"/>
              </a:ext>
            </a:extLst>
          </p:cNvPr>
          <p:cNvSpPr/>
          <p:nvPr/>
        </p:nvSpPr>
        <p:spPr>
          <a:xfrm>
            <a:off x="380216" y="5170752"/>
            <a:ext cx="304800" cy="282110"/>
          </a:xfrm>
          <a:prstGeom prst="rect">
            <a:avLst/>
          </a:prstGeom>
          <a:noFill/>
          <a:ln w="38100">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B1EEBB0-5EE1-46FE-9F4A-229AF742567A}"/>
              </a:ext>
            </a:extLst>
          </p:cNvPr>
          <p:cNvCxnSpPr/>
          <p:nvPr/>
        </p:nvCxnSpPr>
        <p:spPr>
          <a:xfrm>
            <a:off x="1371600" y="3936073"/>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D6FC8B-0D02-450F-B673-2F6702A7A959}"/>
              </a:ext>
            </a:extLst>
          </p:cNvPr>
          <p:cNvSpPr/>
          <p:nvPr/>
        </p:nvSpPr>
        <p:spPr>
          <a:xfrm>
            <a:off x="304800" y="5890090"/>
            <a:ext cx="457200" cy="282110"/>
          </a:xfrm>
          <a:prstGeom prst="rect">
            <a:avLst/>
          </a:prstGeom>
          <a:solidFill>
            <a:srgbClr val="5F87B7"/>
          </a:solidFill>
          <a:ln w="28575">
            <a:solidFill>
              <a:schemeClr val="tx1">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C23CDE88-EA1F-490F-BB09-3E79FA0C7689}"/>
              </a:ext>
            </a:extLst>
          </p:cNvPr>
          <p:cNvSpPr/>
          <p:nvPr/>
        </p:nvSpPr>
        <p:spPr>
          <a:xfrm>
            <a:off x="543564" y="5130714"/>
            <a:ext cx="2295522" cy="1140697"/>
          </a:xfrm>
          <a:prstGeom prst="rect">
            <a:avLst/>
          </a:prstGeom>
        </p:spPr>
        <p:txBody>
          <a:bodyPr wrap="square">
            <a:spAutoFit/>
          </a:bodyPr>
          <a:lstStyle/>
          <a:p>
            <a:pPr marL="233363" lvl="2">
              <a:lnSpc>
                <a:spcPts val="2800"/>
              </a:lnSpc>
            </a:pPr>
            <a:r>
              <a:rPr lang="en-US" i="1" dirty="0"/>
              <a:t>Grid</a:t>
            </a:r>
          </a:p>
          <a:p>
            <a:pPr marL="233363" lvl="2">
              <a:lnSpc>
                <a:spcPts val="2800"/>
              </a:lnSpc>
            </a:pPr>
            <a:r>
              <a:rPr lang="en-US" i="1" dirty="0"/>
              <a:t>Residential</a:t>
            </a:r>
          </a:p>
          <a:p>
            <a:pPr marL="233363" lvl="2">
              <a:lnSpc>
                <a:spcPts val="2800"/>
              </a:lnSpc>
            </a:pPr>
            <a:r>
              <a:rPr lang="en-US" i="1" dirty="0"/>
              <a:t>Commercial</a:t>
            </a:r>
          </a:p>
        </p:txBody>
      </p:sp>
      <p:sp>
        <p:nvSpPr>
          <p:cNvPr id="5" name="TextBox 4">
            <a:extLst>
              <a:ext uri="{FF2B5EF4-FFF2-40B4-BE49-F238E27FC236}">
                <a16:creationId xmlns:a16="http://schemas.microsoft.com/office/drawing/2014/main" id="{A85A5746-3DFB-416F-A061-6C67E07BFE94}"/>
              </a:ext>
            </a:extLst>
          </p:cNvPr>
          <p:cNvSpPr txBox="1"/>
          <p:nvPr/>
        </p:nvSpPr>
        <p:spPr>
          <a:xfrm>
            <a:off x="7899830" y="2552731"/>
            <a:ext cx="533400" cy="461665"/>
          </a:xfrm>
          <a:prstGeom prst="rect">
            <a:avLst/>
          </a:prstGeom>
          <a:noFill/>
        </p:spPr>
        <p:txBody>
          <a:bodyPr wrap="square" rtlCol="0">
            <a:spAutoFit/>
          </a:bodyPr>
          <a:lstStyle/>
          <a:p>
            <a:r>
              <a:rPr lang="en-US" sz="2400" b="1" dirty="0">
                <a:solidFill>
                  <a:srgbClr val="A50F15"/>
                </a:solidFill>
              </a:rPr>
              <a:t>18</a:t>
            </a:r>
          </a:p>
        </p:txBody>
      </p:sp>
      <p:sp>
        <p:nvSpPr>
          <p:cNvPr id="26" name="TextBox 25">
            <a:extLst>
              <a:ext uri="{FF2B5EF4-FFF2-40B4-BE49-F238E27FC236}">
                <a16:creationId xmlns:a16="http://schemas.microsoft.com/office/drawing/2014/main" id="{26641DFF-B562-454B-A29E-81C810139829}"/>
              </a:ext>
            </a:extLst>
          </p:cNvPr>
          <p:cNvSpPr txBox="1"/>
          <p:nvPr/>
        </p:nvSpPr>
        <p:spPr>
          <a:xfrm>
            <a:off x="8665352" y="3272373"/>
            <a:ext cx="859648" cy="461665"/>
          </a:xfrm>
          <a:prstGeom prst="rect">
            <a:avLst/>
          </a:prstGeom>
          <a:noFill/>
        </p:spPr>
        <p:txBody>
          <a:bodyPr wrap="square" rtlCol="0">
            <a:spAutoFit/>
          </a:bodyPr>
          <a:lstStyle/>
          <a:p>
            <a:r>
              <a:rPr lang="en-US" sz="2400" b="1" dirty="0"/>
              <a:t>439</a:t>
            </a:r>
          </a:p>
        </p:txBody>
      </p:sp>
    </p:spTree>
    <p:extLst>
      <p:ext uri="{BB962C8B-B14F-4D97-AF65-F5344CB8AC3E}">
        <p14:creationId xmlns:p14="http://schemas.microsoft.com/office/powerpoint/2010/main" val="755726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01E8F9F-458E-45A8-B537-2008E581E8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06" y="1600200"/>
            <a:ext cx="3840488" cy="3840488"/>
          </a:xfrm>
          <a:prstGeom prst="rect">
            <a:avLst/>
          </a:prstGeom>
        </p:spPr>
      </p:pic>
      <p:pic>
        <p:nvPicPr>
          <p:cNvPr id="37" name="Picture 36">
            <a:extLst>
              <a:ext uri="{FF2B5EF4-FFF2-40B4-BE49-F238E27FC236}">
                <a16:creationId xmlns:a16="http://schemas.microsoft.com/office/drawing/2014/main" id="{B633BCD3-8E43-488A-BF32-0E6B0338BB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76359" y="1600200"/>
            <a:ext cx="3840488" cy="3840488"/>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Demand: CONSOLIDATE LARGE SITES </a:t>
            </a:r>
          </a:p>
        </p:txBody>
      </p:sp>
      <p:pic>
        <p:nvPicPr>
          <p:cNvPr id="8" name="Picture 7">
            <a:extLst>
              <a:ext uri="{FF2B5EF4-FFF2-40B4-BE49-F238E27FC236}">
                <a16:creationId xmlns:a16="http://schemas.microsoft.com/office/drawing/2014/main" id="{92F51F3A-B6CE-4576-A369-83A60AED159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52115" y="1600200"/>
            <a:ext cx="3840488" cy="3840488"/>
          </a:xfrm>
          <a:prstGeom prst="rect">
            <a:avLst/>
          </a:prstGeom>
        </p:spPr>
      </p:pic>
      <p:sp>
        <p:nvSpPr>
          <p:cNvPr id="14" name="Text Placeholder 3">
            <a:extLst>
              <a:ext uri="{FF2B5EF4-FFF2-40B4-BE49-F238E27FC236}">
                <a16:creationId xmlns:a16="http://schemas.microsoft.com/office/drawing/2014/main" id="{74C43D07-DD34-49DE-9584-1507F2F2C21B}"/>
              </a:ext>
            </a:extLst>
          </p:cNvPr>
          <p:cNvSpPr txBox="1">
            <a:spLocks/>
          </p:cNvSpPr>
          <p:nvPr/>
        </p:nvSpPr>
        <p:spPr>
          <a:xfrm>
            <a:off x="-4482" y="5441576"/>
            <a:ext cx="3840488" cy="56991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accent1">
                    <a:lumMod val="50000"/>
                  </a:schemeClr>
                </a:solidFill>
              </a:rPr>
              <a:t>6 PARCELS</a:t>
            </a:r>
          </a:p>
          <a:p>
            <a:pPr algn="ctr"/>
            <a:r>
              <a:rPr lang="en-US" sz="2000" dirty="0">
                <a:solidFill>
                  <a:schemeClr val="accent1">
                    <a:lumMod val="50000"/>
                  </a:schemeClr>
                </a:solidFill>
              </a:rPr>
              <a:t>Only 1 parcel contains total info</a:t>
            </a:r>
            <a:endParaRPr lang="en-US" sz="3200" b="1" dirty="0">
              <a:solidFill>
                <a:schemeClr val="accent1">
                  <a:lumMod val="50000"/>
                </a:schemeClr>
              </a:solidFill>
            </a:endParaRPr>
          </a:p>
        </p:txBody>
      </p:sp>
      <p:sp>
        <p:nvSpPr>
          <p:cNvPr id="15" name="Text Placeholder 3">
            <a:extLst>
              <a:ext uri="{FF2B5EF4-FFF2-40B4-BE49-F238E27FC236}">
                <a16:creationId xmlns:a16="http://schemas.microsoft.com/office/drawing/2014/main" id="{DDA0E700-7E35-448B-AFAF-CAE70FF2C03A}"/>
              </a:ext>
            </a:extLst>
          </p:cNvPr>
          <p:cNvSpPr txBox="1">
            <a:spLocks/>
          </p:cNvSpPr>
          <p:nvPr/>
        </p:nvSpPr>
        <p:spPr>
          <a:xfrm>
            <a:off x="4198130" y="5441576"/>
            <a:ext cx="3840488" cy="56991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accent1">
                    <a:lumMod val="50000"/>
                  </a:schemeClr>
                </a:solidFill>
              </a:rPr>
              <a:t>1 PARCEL</a:t>
            </a:r>
          </a:p>
          <a:p>
            <a:pPr algn="ctr"/>
            <a:r>
              <a:rPr lang="en-US" sz="2000" dirty="0">
                <a:solidFill>
                  <a:schemeClr val="accent1">
                    <a:lumMod val="50000"/>
                  </a:schemeClr>
                </a:solidFill>
              </a:rPr>
              <a:t>Consolidation of parcels</a:t>
            </a:r>
          </a:p>
        </p:txBody>
      </p:sp>
      <p:sp>
        <p:nvSpPr>
          <p:cNvPr id="16" name="Text Placeholder 3">
            <a:extLst>
              <a:ext uri="{FF2B5EF4-FFF2-40B4-BE49-F238E27FC236}">
                <a16:creationId xmlns:a16="http://schemas.microsoft.com/office/drawing/2014/main" id="{62124A98-096B-454A-B967-37253DD62692}"/>
              </a:ext>
            </a:extLst>
          </p:cNvPr>
          <p:cNvSpPr txBox="1">
            <a:spLocks/>
          </p:cNvSpPr>
          <p:nvPr/>
        </p:nvSpPr>
        <p:spPr>
          <a:xfrm>
            <a:off x="8373283" y="5441576"/>
            <a:ext cx="3840488" cy="56991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accent1">
                    <a:lumMod val="50000"/>
                  </a:schemeClr>
                </a:solidFill>
              </a:rPr>
              <a:t>DEMAND BY GRID</a:t>
            </a:r>
          </a:p>
          <a:p>
            <a:pPr algn="ctr"/>
            <a:r>
              <a:rPr lang="en-US" sz="2000" dirty="0">
                <a:solidFill>
                  <a:schemeClr val="accent1">
                    <a:lumMod val="50000"/>
                  </a:schemeClr>
                </a:solidFill>
              </a:rPr>
              <a:t>Distribution of demand on buildings only</a:t>
            </a:r>
          </a:p>
        </p:txBody>
      </p:sp>
      <p:sp>
        <p:nvSpPr>
          <p:cNvPr id="5" name="TextBox 4">
            <a:extLst>
              <a:ext uri="{FF2B5EF4-FFF2-40B4-BE49-F238E27FC236}">
                <a16:creationId xmlns:a16="http://schemas.microsoft.com/office/drawing/2014/main" id="{61B1C06F-DA81-40F8-9527-AB16E3D94638}"/>
              </a:ext>
            </a:extLst>
          </p:cNvPr>
          <p:cNvSpPr txBox="1"/>
          <p:nvPr/>
        </p:nvSpPr>
        <p:spPr>
          <a:xfrm>
            <a:off x="2720946" y="2024244"/>
            <a:ext cx="457200" cy="584775"/>
          </a:xfrm>
          <a:prstGeom prst="rect">
            <a:avLst/>
          </a:prstGeom>
          <a:noFill/>
        </p:spPr>
        <p:txBody>
          <a:bodyPr wrap="square" rtlCol="0">
            <a:spAutoFit/>
          </a:bodyPr>
          <a:lstStyle/>
          <a:p>
            <a:r>
              <a:rPr lang="en-US" sz="3200" b="1" dirty="0">
                <a:solidFill>
                  <a:schemeClr val="accent1">
                    <a:lumMod val="50000"/>
                  </a:schemeClr>
                </a:solidFill>
              </a:rPr>
              <a:t>1</a:t>
            </a:r>
          </a:p>
        </p:txBody>
      </p:sp>
      <p:sp>
        <p:nvSpPr>
          <p:cNvPr id="18" name="TextBox 17">
            <a:extLst>
              <a:ext uri="{FF2B5EF4-FFF2-40B4-BE49-F238E27FC236}">
                <a16:creationId xmlns:a16="http://schemas.microsoft.com/office/drawing/2014/main" id="{09019AA5-8B95-45D5-9A30-239660E227F3}"/>
              </a:ext>
            </a:extLst>
          </p:cNvPr>
          <p:cNvSpPr txBox="1"/>
          <p:nvPr/>
        </p:nvSpPr>
        <p:spPr>
          <a:xfrm>
            <a:off x="1486865" y="3617840"/>
            <a:ext cx="457200" cy="584775"/>
          </a:xfrm>
          <a:prstGeom prst="rect">
            <a:avLst/>
          </a:prstGeom>
          <a:noFill/>
        </p:spPr>
        <p:txBody>
          <a:bodyPr wrap="square" rtlCol="0">
            <a:spAutoFit/>
          </a:bodyPr>
          <a:lstStyle/>
          <a:p>
            <a:r>
              <a:rPr lang="en-US" sz="3200" b="1" dirty="0">
                <a:solidFill>
                  <a:schemeClr val="accent1">
                    <a:lumMod val="50000"/>
                  </a:schemeClr>
                </a:solidFill>
              </a:rPr>
              <a:t>2</a:t>
            </a:r>
          </a:p>
        </p:txBody>
      </p:sp>
      <p:sp>
        <p:nvSpPr>
          <p:cNvPr id="19" name="TextBox 18">
            <a:extLst>
              <a:ext uri="{FF2B5EF4-FFF2-40B4-BE49-F238E27FC236}">
                <a16:creationId xmlns:a16="http://schemas.microsoft.com/office/drawing/2014/main" id="{3BB69AB7-5C95-41F8-950B-FB2B6FDE0B9D}"/>
              </a:ext>
            </a:extLst>
          </p:cNvPr>
          <p:cNvSpPr txBox="1"/>
          <p:nvPr/>
        </p:nvSpPr>
        <p:spPr>
          <a:xfrm>
            <a:off x="838200" y="4343400"/>
            <a:ext cx="457200" cy="584775"/>
          </a:xfrm>
          <a:prstGeom prst="rect">
            <a:avLst/>
          </a:prstGeom>
          <a:noFill/>
        </p:spPr>
        <p:txBody>
          <a:bodyPr wrap="square" rtlCol="0">
            <a:spAutoFit/>
          </a:bodyPr>
          <a:lstStyle/>
          <a:p>
            <a:r>
              <a:rPr lang="en-US" sz="3200" b="1" dirty="0">
                <a:solidFill>
                  <a:schemeClr val="accent1">
                    <a:lumMod val="50000"/>
                  </a:schemeClr>
                </a:solidFill>
              </a:rPr>
              <a:t>3</a:t>
            </a:r>
          </a:p>
        </p:txBody>
      </p:sp>
      <p:sp>
        <p:nvSpPr>
          <p:cNvPr id="20" name="TextBox 19">
            <a:extLst>
              <a:ext uri="{FF2B5EF4-FFF2-40B4-BE49-F238E27FC236}">
                <a16:creationId xmlns:a16="http://schemas.microsoft.com/office/drawing/2014/main" id="{7917A5EA-9568-43B3-90D6-45491DE449AD}"/>
              </a:ext>
            </a:extLst>
          </p:cNvPr>
          <p:cNvSpPr txBox="1"/>
          <p:nvPr/>
        </p:nvSpPr>
        <p:spPr>
          <a:xfrm>
            <a:off x="1664776" y="4437441"/>
            <a:ext cx="372291" cy="584775"/>
          </a:xfrm>
          <a:prstGeom prst="rect">
            <a:avLst/>
          </a:prstGeom>
          <a:noFill/>
        </p:spPr>
        <p:txBody>
          <a:bodyPr wrap="square" rtlCol="0">
            <a:spAutoFit/>
          </a:bodyPr>
          <a:lstStyle/>
          <a:p>
            <a:r>
              <a:rPr lang="en-US" sz="3200" b="1" dirty="0">
                <a:solidFill>
                  <a:schemeClr val="accent1">
                    <a:lumMod val="50000"/>
                  </a:schemeClr>
                </a:solidFill>
              </a:rPr>
              <a:t>4</a:t>
            </a:r>
          </a:p>
        </p:txBody>
      </p:sp>
      <p:sp>
        <p:nvSpPr>
          <p:cNvPr id="21" name="TextBox 20">
            <a:extLst>
              <a:ext uri="{FF2B5EF4-FFF2-40B4-BE49-F238E27FC236}">
                <a16:creationId xmlns:a16="http://schemas.microsoft.com/office/drawing/2014/main" id="{3B7568AD-EA36-4392-9FFD-21007D75EBF0}"/>
              </a:ext>
            </a:extLst>
          </p:cNvPr>
          <p:cNvSpPr txBox="1"/>
          <p:nvPr/>
        </p:nvSpPr>
        <p:spPr>
          <a:xfrm>
            <a:off x="2496231" y="4394775"/>
            <a:ext cx="372291" cy="584775"/>
          </a:xfrm>
          <a:prstGeom prst="rect">
            <a:avLst/>
          </a:prstGeom>
          <a:noFill/>
        </p:spPr>
        <p:txBody>
          <a:bodyPr wrap="square" rtlCol="0">
            <a:spAutoFit/>
          </a:bodyPr>
          <a:lstStyle/>
          <a:p>
            <a:r>
              <a:rPr lang="en-US" sz="3200" b="1" dirty="0">
                <a:solidFill>
                  <a:schemeClr val="accent1">
                    <a:lumMod val="50000"/>
                  </a:schemeClr>
                </a:solidFill>
              </a:rPr>
              <a:t>5</a:t>
            </a:r>
          </a:p>
        </p:txBody>
      </p:sp>
      <p:sp>
        <p:nvSpPr>
          <p:cNvPr id="22" name="TextBox 21">
            <a:extLst>
              <a:ext uri="{FF2B5EF4-FFF2-40B4-BE49-F238E27FC236}">
                <a16:creationId xmlns:a16="http://schemas.microsoft.com/office/drawing/2014/main" id="{9FAF81A2-622B-4A34-8329-F2FE6768284B}"/>
              </a:ext>
            </a:extLst>
          </p:cNvPr>
          <p:cNvSpPr txBox="1"/>
          <p:nvPr/>
        </p:nvSpPr>
        <p:spPr>
          <a:xfrm>
            <a:off x="2949546" y="3934176"/>
            <a:ext cx="372291" cy="584775"/>
          </a:xfrm>
          <a:prstGeom prst="rect">
            <a:avLst/>
          </a:prstGeom>
          <a:noFill/>
        </p:spPr>
        <p:txBody>
          <a:bodyPr wrap="square" rtlCol="0">
            <a:spAutoFit/>
          </a:bodyPr>
          <a:lstStyle/>
          <a:p>
            <a:r>
              <a:rPr lang="en-US" sz="3200" b="1" dirty="0">
                <a:solidFill>
                  <a:schemeClr val="accent1">
                    <a:lumMod val="50000"/>
                  </a:schemeClr>
                </a:solidFill>
              </a:rPr>
              <a:t>6</a:t>
            </a:r>
          </a:p>
        </p:txBody>
      </p:sp>
      <p:sp>
        <p:nvSpPr>
          <p:cNvPr id="23" name="TextBox 22">
            <a:extLst>
              <a:ext uri="{FF2B5EF4-FFF2-40B4-BE49-F238E27FC236}">
                <a16:creationId xmlns:a16="http://schemas.microsoft.com/office/drawing/2014/main" id="{1BFB26A9-52A7-483A-B915-7A814F710877}"/>
              </a:ext>
            </a:extLst>
          </p:cNvPr>
          <p:cNvSpPr txBox="1"/>
          <p:nvPr/>
        </p:nvSpPr>
        <p:spPr>
          <a:xfrm>
            <a:off x="5791200" y="3758625"/>
            <a:ext cx="457200" cy="584775"/>
          </a:xfrm>
          <a:prstGeom prst="rect">
            <a:avLst/>
          </a:prstGeom>
          <a:noFill/>
        </p:spPr>
        <p:txBody>
          <a:bodyPr wrap="square" rtlCol="0">
            <a:spAutoFit/>
          </a:bodyPr>
          <a:lstStyle/>
          <a:p>
            <a:r>
              <a:rPr lang="en-US" sz="3200" b="1" dirty="0">
                <a:solidFill>
                  <a:schemeClr val="accent1">
                    <a:lumMod val="50000"/>
                  </a:schemeClr>
                </a:solidFill>
              </a:rPr>
              <a:t>1</a:t>
            </a:r>
          </a:p>
        </p:txBody>
      </p:sp>
      <p:grpSp>
        <p:nvGrpSpPr>
          <p:cNvPr id="26" name="Group 25">
            <a:extLst>
              <a:ext uri="{FF2B5EF4-FFF2-40B4-BE49-F238E27FC236}">
                <a16:creationId xmlns:a16="http://schemas.microsoft.com/office/drawing/2014/main" id="{FD48B08D-1F93-4FC6-992F-9297995F7D1F}"/>
              </a:ext>
            </a:extLst>
          </p:cNvPr>
          <p:cNvGrpSpPr/>
          <p:nvPr/>
        </p:nvGrpSpPr>
        <p:grpSpPr>
          <a:xfrm>
            <a:off x="8658496" y="1599312"/>
            <a:ext cx="3405053" cy="3841376"/>
            <a:chOff x="8658496" y="1447800"/>
            <a:chExt cx="3405053" cy="3992888"/>
          </a:xfrm>
        </p:grpSpPr>
        <p:cxnSp>
          <p:nvCxnSpPr>
            <p:cNvPr id="31" name="Straight Connector 30">
              <a:extLst>
                <a:ext uri="{FF2B5EF4-FFF2-40B4-BE49-F238E27FC236}">
                  <a16:creationId xmlns:a16="http://schemas.microsoft.com/office/drawing/2014/main" id="{BF77D627-1265-4AC9-9887-2966FB3D536F}"/>
                </a:ext>
              </a:extLst>
            </p:cNvPr>
            <p:cNvCxnSpPr>
              <a:cxnSpLocks/>
            </p:cNvCxnSpPr>
            <p:nvPr/>
          </p:nvCxnSpPr>
          <p:spPr>
            <a:xfrm>
              <a:off x="9790611"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03F13E-B142-41F9-84C7-8CD7B6896EE5}"/>
                </a:ext>
              </a:extLst>
            </p:cNvPr>
            <p:cNvCxnSpPr>
              <a:cxnSpLocks/>
            </p:cNvCxnSpPr>
            <p:nvPr/>
          </p:nvCxnSpPr>
          <p:spPr>
            <a:xfrm>
              <a:off x="10347960"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CEF642-B272-4D20-B294-14F0971CC317}"/>
                </a:ext>
              </a:extLst>
            </p:cNvPr>
            <p:cNvCxnSpPr>
              <a:cxnSpLocks/>
            </p:cNvCxnSpPr>
            <p:nvPr/>
          </p:nvCxnSpPr>
          <p:spPr>
            <a:xfrm>
              <a:off x="10922725"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50C078-0761-4CA7-94BD-CEEC9248E616}"/>
                </a:ext>
              </a:extLst>
            </p:cNvPr>
            <p:cNvCxnSpPr>
              <a:cxnSpLocks/>
            </p:cNvCxnSpPr>
            <p:nvPr/>
          </p:nvCxnSpPr>
          <p:spPr>
            <a:xfrm>
              <a:off x="11488783"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F7CE50-E82E-4CFB-AF7B-772E64912DA3}"/>
                </a:ext>
              </a:extLst>
            </p:cNvPr>
            <p:cNvCxnSpPr>
              <a:cxnSpLocks/>
            </p:cNvCxnSpPr>
            <p:nvPr/>
          </p:nvCxnSpPr>
          <p:spPr>
            <a:xfrm>
              <a:off x="9224554"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AA5B4C-9743-4CE6-844B-B9D2B06960F1}"/>
                </a:ext>
              </a:extLst>
            </p:cNvPr>
            <p:cNvCxnSpPr>
              <a:cxnSpLocks/>
            </p:cNvCxnSpPr>
            <p:nvPr/>
          </p:nvCxnSpPr>
          <p:spPr>
            <a:xfrm>
              <a:off x="8658496"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CFD54F-AB5D-41FC-A925-395C3FD48585}"/>
                </a:ext>
              </a:extLst>
            </p:cNvPr>
            <p:cNvCxnSpPr>
              <a:cxnSpLocks/>
            </p:cNvCxnSpPr>
            <p:nvPr/>
          </p:nvCxnSpPr>
          <p:spPr>
            <a:xfrm>
              <a:off x="12063549"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F02E53-DB9B-458D-93CF-8E3C3495EC7F}"/>
              </a:ext>
            </a:extLst>
          </p:cNvPr>
          <p:cNvGrpSpPr/>
          <p:nvPr/>
        </p:nvGrpSpPr>
        <p:grpSpPr>
          <a:xfrm rot="16200000">
            <a:off x="8569230" y="1436455"/>
            <a:ext cx="3405053" cy="3840487"/>
            <a:chOff x="8658496" y="1447800"/>
            <a:chExt cx="3405053" cy="3992888"/>
          </a:xfrm>
        </p:grpSpPr>
        <p:cxnSp>
          <p:nvCxnSpPr>
            <p:cNvPr id="44" name="Straight Connector 43">
              <a:extLst>
                <a:ext uri="{FF2B5EF4-FFF2-40B4-BE49-F238E27FC236}">
                  <a16:creationId xmlns:a16="http://schemas.microsoft.com/office/drawing/2014/main" id="{2168FF93-1B6E-4787-8740-8E1822678173}"/>
                </a:ext>
              </a:extLst>
            </p:cNvPr>
            <p:cNvCxnSpPr>
              <a:cxnSpLocks/>
            </p:cNvCxnSpPr>
            <p:nvPr/>
          </p:nvCxnSpPr>
          <p:spPr>
            <a:xfrm>
              <a:off x="9790611"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263C08-85A4-4BC2-9D5E-FF1BA326B6FC}"/>
                </a:ext>
              </a:extLst>
            </p:cNvPr>
            <p:cNvCxnSpPr>
              <a:cxnSpLocks/>
            </p:cNvCxnSpPr>
            <p:nvPr/>
          </p:nvCxnSpPr>
          <p:spPr>
            <a:xfrm>
              <a:off x="10347960"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101D7E-A844-49DC-980E-EE25A63E51BA}"/>
                </a:ext>
              </a:extLst>
            </p:cNvPr>
            <p:cNvCxnSpPr>
              <a:cxnSpLocks/>
            </p:cNvCxnSpPr>
            <p:nvPr/>
          </p:nvCxnSpPr>
          <p:spPr>
            <a:xfrm>
              <a:off x="10922725"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E3FB70D-9367-43EB-945E-8C74B27C5397}"/>
                </a:ext>
              </a:extLst>
            </p:cNvPr>
            <p:cNvCxnSpPr>
              <a:cxnSpLocks/>
            </p:cNvCxnSpPr>
            <p:nvPr/>
          </p:nvCxnSpPr>
          <p:spPr>
            <a:xfrm>
              <a:off x="11488783"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08A79-E426-4113-AC3B-2A43A2A32828}"/>
                </a:ext>
              </a:extLst>
            </p:cNvPr>
            <p:cNvCxnSpPr>
              <a:cxnSpLocks/>
            </p:cNvCxnSpPr>
            <p:nvPr/>
          </p:nvCxnSpPr>
          <p:spPr>
            <a:xfrm>
              <a:off x="9224554"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E831059-D619-444B-B8BB-C126E7E67A5F}"/>
                </a:ext>
              </a:extLst>
            </p:cNvPr>
            <p:cNvCxnSpPr>
              <a:cxnSpLocks/>
            </p:cNvCxnSpPr>
            <p:nvPr/>
          </p:nvCxnSpPr>
          <p:spPr>
            <a:xfrm>
              <a:off x="8658496"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0888962-77F7-421E-B7B7-B33DC37C572F}"/>
                </a:ext>
              </a:extLst>
            </p:cNvPr>
            <p:cNvCxnSpPr>
              <a:cxnSpLocks/>
            </p:cNvCxnSpPr>
            <p:nvPr/>
          </p:nvCxnSpPr>
          <p:spPr>
            <a:xfrm>
              <a:off x="12063549" y="1447800"/>
              <a:ext cx="0" cy="3992888"/>
            </a:xfrm>
            <a:prstGeom prst="line">
              <a:avLst/>
            </a:prstGeom>
            <a:ln w="28575">
              <a:solidFill>
                <a:srgbClr val="A8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424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AD858B-247C-4707-B806-87BF03FA71A0}"/>
              </a:ext>
            </a:extLst>
          </p:cNvPr>
          <p:cNvGrpSpPr/>
          <p:nvPr/>
        </p:nvGrpSpPr>
        <p:grpSpPr>
          <a:xfrm>
            <a:off x="285022" y="4877662"/>
            <a:ext cx="494886" cy="316109"/>
            <a:chOff x="285022" y="5929959"/>
            <a:chExt cx="494886" cy="316109"/>
          </a:xfrm>
        </p:grpSpPr>
        <p:sp>
          <p:nvSpPr>
            <p:cNvPr id="18" name="Rectangle 17">
              <a:extLst>
                <a:ext uri="{FF2B5EF4-FFF2-40B4-BE49-F238E27FC236}">
                  <a16:creationId xmlns:a16="http://schemas.microsoft.com/office/drawing/2014/main" id="{C301BA0E-F3A4-4FE2-A037-9E6F9E6C42CE}"/>
                </a:ext>
              </a:extLst>
            </p:cNvPr>
            <p:cNvSpPr/>
            <p:nvPr/>
          </p:nvSpPr>
          <p:spPr>
            <a:xfrm>
              <a:off x="304800" y="5936450"/>
              <a:ext cx="457200" cy="282110"/>
            </a:xfrm>
            <a:prstGeom prst="rect">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F60C89C-4FD7-41CC-8F5A-8AF74F1DF4BD}"/>
                </a:ext>
              </a:extLst>
            </p:cNvPr>
            <p:cNvCxnSpPr>
              <a:cxnSpLocks/>
            </p:cNvCxnSpPr>
            <p:nvPr/>
          </p:nvCxnSpPr>
          <p:spPr>
            <a:xfrm flipV="1">
              <a:off x="324992" y="5943600"/>
              <a:ext cx="437008" cy="2821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88950A-7F7A-4A50-BA05-255672484813}"/>
                </a:ext>
              </a:extLst>
            </p:cNvPr>
            <p:cNvCxnSpPr>
              <a:cxnSpLocks/>
            </p:cNvCxnSpPr>
            <p:nvPr/>
          </p:nvCxnSpPr>
          <p:spPr>
            <a:xfrm flipV="1">
              <a:off x="517866" y="6070459"/>
              <a:ext cx="262042" cy="1756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A313B9-8F4C-4CDF-9C2B-4A9B46E503D2}"/>
                </a:ext>
              </a:extLst>
            </p:cNvPr>
            <p:cNvCxnSpPr>
              <a:cxnSpLocks/>
            </p:cNvCxnSpPr>
            <p:nvPr/>
          </p:nvCxnSpPr>
          <p:spPr>
            <a:xfrm flipV="1">
              <a:off x="299829" y="5929959"/>
              <a:ext cx="121555" cy="7701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572A87-0E8A-4846-82A1-EAC07783A4B1}"/>
                </a:ext>
              </a:extLst>
            </p:cNvPr>
            <p:cNvCxnSpPr>
              <a:cxnSpLocks/>
            </p:cNvCxnSpPr>
            <p:nvPr/>
          </p:nvCxnSpPr>
          <p:spPr>
            <a:xfrm flipV="1">
              <a:off x="285022" y="5936450"/>
              <a:ext cx="303658" cy="189797"/>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Supply - grid</a:t>
            </a:r>
          </a:p>
        </p:txBody>
      </p:sp>
      <p:sp>
        <p:nvSpPr>
          <p:cNvPr id="6" name="TextBox 5">
            <a:extLst>
              <a:ext uri="{FF2B5EF4-FFF2-40B4-BE49-F238E27FC236}">
                <a16:creationId xmlns:a16="http://schemas.microsoft.com/office/drawing/2014/main" id="{E9407FAA-F054-4576-9DCF-184425E40F5D}"/>
              </a:ext>
            </a:extLst>
          </p:cNvPr>
          <p:cNvSpPr txBox="1"/>
          <p:nvPr/>
        </p:nvSpPr>
        <p:spPr>
          <a:xfrm>
            <a:off x="5778426" y="5813303"/>
            <a:ext cx="3360615" cy="646331"/>
          </a:xfrm>
          <a:prstGeom prst="rect">
            <a:avLst/>
          </a:prstGeom>
          <a:solidFill>
            <a:srgbClr val="FFFF00"/>
          </a:solidFill>
          <a:ln>
            <a:noFill/>
          </a:ln>
        </p:spPr>
        <p:txBody>
          <a:bodyPr wrap="square" rtlCol="0">
            <a:spAutoFit/>
          </a:bodyPr>
          <a:lstStyle/>
          <a:p>
            <a:r>
              <a:rPr lang="en-US" b="1" dirty="0">
                <a:solidFill>
                  <a:srgbClr val="FF0000"/>
                </a:solidFill>
              </a:rPr>
              <a:t>Substitute for new image with amenities in blue</a:t>
            </a:r>
          </a:p>
        </p:txBody>
      </p:sp>
      <p:pic>
        <p:nvPicPr>
          <p:cNvPr id="8" name="Picture 7">
            <a:extLst>
              <a:ext uri="{FF2B5EF4-FFF2-40B4-BE49-F238E27FC236}">
                <a16:creationId xmlns:a16="http://schemas.microsoft.com/office/drawing/2014/main" id="{E95D1A6B-0DC2-4C57-A6B9-E648A9E5C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6171" y="2458"/>
            <a:ext cx="6776224" cy="6848870"/>
          </a:xfrm>
          <a:prstGeom prst="rect">
            <a:avLst/>
          </a:prstGeom>
        </p:spPr>
      </p:pic>
      <p:sp>
        <p:nvSpPr>
          <p:cNvPr id="9" name="Rectangle 8">
            <a:extLst>
              <a:ext uri="{FF2B5EF4-FFF2-40B4-BE49-F238E27FC236}">
                <a16:creationId xmlns:a16="http://schemas.microsoft.com/office/drawing/2014/main" id="{59CAE5E5-2B01-4170-9BED-06BF3872B8A1}"/>
              </a:ext>
            </a:extLst>
          </p:cNvPr>
          <p:cNvSpPr/>
          <p:nvPr/>
        </p:nvSpPr>
        <p:spPr>
          <a:xfrm>
            <a:off x="0" y="4000464"/>
            <a:ext cx="5105400" cy="1980670"/>
          </a:xfrm>
          <a:prstGeom prst="rect">
            <a:avLst/>
          </a:prstGeom>
        </p:spPr>
        <p:txBody>
          <a:bodyPr wrap="square">
            <a:spAutoFit/>
          </a:bodyPr>
          <a:lstStyle/>
          <a:p>
            <a:pPr lvl="2">
              <a:lnSpc>
                <a:spcPts val="3000"/>
              </a:lnSpc>
            </a:pPr>
            <a:r>
              <a:rPr lang="en-US" dirty="0"/>
              <a:t>1-acre focus area</a:t>
            </a:r>
          </a:p>
          <a:p>
            <a:pPr lvl="2">
              <a:lnSpc>
                <a:spcPts val="3000"/>
              </a:lnSpc>
            </a:pPr>
            <a:r>
              <a:rPr lang="en-US" dirty="0"/>
              <a:t>supply of Amenities within the walkshed</a:t>
            </a:r>
          </a:p>
          <a:p>
            <a:pPr lvl="2">
              <a:lnSpc>
                <a:spcPts val="3000"/>
              </a:lnSpc>
            </a:pPr>
            <a:r>
              <a:rPr lang="en-US" dirty="0"/>
              <a:t>woods</a:t>
            </a:r>
          </a:p>
          <a:p>
            <a:pPr lvl="2">
              <a:lnSpc>
                <a:spcPts val="3000"/>
              </a:lnSpc>
            </a:pPr>
            <a:r>
              <a:rPr lang="en-US" dirty="0"/>
              <a:t>10-min walkshed</a:t>
            </a:r>
          </a:p>
          <a:p>
            <a:pPr lvl="2">
              <a:lnSpc>
                <a:spcPts val="3000"/>
              </a:lnSpc>
            </a:pPr>
            <a:r>
              <a:rPr lang="en-US" dirty="0"/>
              <a:t>barrier</a:t>
            </a:r>
          </a:p>
        </p:txBody>
      </p:sp>
      <p:sp>
        <p:nvSpPr>
          <p:cNvPr id="14" name="Rectangle 13">
            <a:extLst>
              <a:ext uri="{FF2B5EF4-FFF2-40B4-BE49-F238E27FC236}">
                <a16:creationId xmlns:a16="http://schemas.microsoft.com/office/drawing/2014/main" id="{7CE22982-4D4E-4DE0-8408-A751119F9C35}"/>
              </a:ext>
            </a:extLst>
          </p:cNvPr>
          <p:cNvSpPr/>
          <p:nvPr/>
        </p:nvSpPr>
        <p:spPr>
          <a:xfrm>
            <a:off x="391096" y="4114800"/>
            <a:ext cx="304800" cy="282110"/>
          </a:xfrm>
          <a:prstGeom prst="rec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5019AB68-B3E8-4E51-85A1-9C07107D1302}"/>
              </a:ext>
            </a:extLst>
          </p:cNvPr>
          <p:cNvSpPr/>
          <p:nvPr/>
        </p:nvSpPr>
        <p:spPr>
          <a:xfrm>
            <a:off x="511426" y="4544060"/>
            <a:ext cx="154507" cy="154507"/>
          </a:xfrm>
          <a:prstGeom prst="ellipse">
            <a:avLst/>
          </a:prstGeom>
          <a:solidFill>
            <a:srgbClr val="004DA8"/>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a:extLst>
              <a:ext uri="{FF2B5EF4-FFF2-40B4-BE49-F238E27FC236}">
                <a16:creationId xmlns:a16="http://schemas.microsoft.com/office/drawing/2014/main" id="{0CE9AB26-CC9E-4165-BC1A-6691A34AB68E}"/>
              </a:ext>
            </a:extLst>
          </p:cNvPr>
          <p:cNvSpPr/>
          <p:nvPr/>
        </p:nvSpPr>
        <p:spPr>
          <a:xfrm>
            <a:off x="374827" y="4642249"/>
            <a:ext cx="154507" cy="154507"/>
          </a:xfrm>
          <a:prstGeom prst="ellipse">
            <a:avLst/>
          </a:prstGeom>
          <a:solidFill>
            <a:srgbClr val="004DA8"/>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9BD83AC-BCE2-41DC-B3E8-9B68E276BAE2}"/>
              </a:ext>
            </a:extLst>
          </p:cNvPr>
          <p:cNvCxnSpPr/>
          <p:nvPr/>
        </p:nvCxnSpPr>
        <p:spPr>
          <a:xfrm>
            <a:off x="310771" y="5788722"/>
            <a:ext cx="571500" cy="0"/>
          </a:xfrm>
          <a:prstGeom prst="line">
            <a:avLst/>
          </a:prstGeom>
          <a:noFill/>
          <a:ln w="50800">
            <a:solidFill>
              <a:schemeClr val="tx2">
                <a:lumMod val="50000"/>
              </a:schemeClr>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765B8D21-358B-493A-90C2-E13111B14EA7}"/>
              </a:ext>
            </a:extLst>
          </p:cNvPr>
          <p:cNvSpPr/>
          <p:nvPr/>
        </p:nvSpPr>
        <p:spPr>
          <a:xfrm>
            <a:off x="422000" y="5280599"/>
            <a:ext cx="282897" cy="296549"/>
          </a:xfrm>
          <a:custGeom>
            <a:avLst/>
            <a:gdLst>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58993 w 167549"/>
              <a:gd name="connsiteY7" fmla="*/ 167202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2646 h 169962"/>
              <a:gd name="connsiteX1" fmla="*/ 19664 w 167549"/>
              <a:gd name="connsiteY1" fmla="*/ 12646 h 169962"/>
              <a:gd name="connsiteX2" fmla="*/ 45345 w 167549"/>
              <a:gd name="connsiteY2" fmla="*/ 2313 h 169962"/>
              <a:gd name="connsiteX3" fmla="*/ 147484 w 167549"/>
              <a:gd name="connsiteY3" fmla="*/ 2813 h 169962"/>
              <a:gd name="connsiteX4" fmla="*/ 157316 w 167549"/>
              <a:gd name="connsiteY4" fmla="*/ 32310 h 169962"/>
              <a:gd name="connsiteX5" fmla="*/ 167148 w 167549"/>
              <a:gd name="connsiteY5" fmla="*/ 110968 h 169962"/>
              <a:gd name="connsiteX6" fmla="*/ 147484 w 167549"/>
              <a:gd name="connsiteY6" fmla="*/ 140465 h 169962"/>
              <a:gd name="connsiteX7" fmla="*/ 137651 w 167549"/>
              <a:gd name="connsiteY7" fmla="*/ 169962 h 169962"/>
              <a:gd name="connsiteX8" fmla="*/ 74218 w 167549"/>
              <a:gd name="connsiteY8" fmla="*/ 140336 h 169962"/>
              <a:gd name="connsiteX9" fmla="*/ 29497 w 167549"/>
              <a:gd name="connsiteY9" fmla="*/ 150297 h 169962"/>
              <a:gd name="connsiteX10" fmla="*/ 19664 w 167549"/>
              <a:gd name="connsiteY10" fmla="*/ 120800 h 169962"/>
              <a:gd name="connsiteX11" fmla="*/ 0 w 167549"/>
              <a:gd name="connsiteY11" fmla="*/ 91304 h 169962"/>
              <a:gd name="connsiteX12" fmla="*/ 19664 w 167549"/>
              <a:gd name="connsiteY12" fmla="*/ 12646 h 169962"/>
              <a:gd name="connsiteX0" fmla="*/ 19664 w 167549"/>
              <a:gd name="connsiteY0" fmla="*/ 10573 h 167889"/>
              <a:gd name="connsiteX1" fmla="*/ 19664 w 167549"/>
              <a:gd name="connsiteY1" fmla="*/ 10573 h 167889"/>
              <a:gd name="connsiteX2" fmla="*/ 45345 w 167549"/>
              <a:gd name="connsiteY2" fmla="*/ 240 h 167889"/>
              <a:gd name="connsiteX3" fmla="*/ 147484 w 167549"/>
              <a:gd name="connsiteY3" fmla="*/ 740 h 167889"/>
              <a:gd name="connsiteX4" fmla="*/ 157316 w 167549"/>
              <a:gd name="connsiteY4" fmla="*/ 30237 h 167889"/>
              <a:gd name="connsiteX5" fmla="*/ 167148 w 167549"/>
              <a:gd name="connsiteY5" fmla="*/ 108895 h 167889"/>
              <a:gd name="connsiteX6" fmla="*/ 147484 w 167549"/>
              <a:gd name="connsiteY6" fmla="*/ 138392 h 167889"/>
              <a:gd name="connsiteX7" fmla="*/ 137651 w 167549"/>
              <a:gd name="connsiteY7" fmla="*/ 167889 h 167889"/>
              <a:gd name="connsiteX8" fmla="*/ 74218 w 167549"/>
              <a:gd name="connsiteY8" fmla="*/ 138263 h 167889"/>
              <a:gd name="connsiteX9" fmla="*/ 29497 w 167549"/>
              <a:gd name="connsiteY9" fmla="*/ 148224 h 167889"/>
              <a:gd name="connsiteX10" fmla="*/ 19664 w 167549"/>
              <a:gd name="connsiteY10" fmla="*/ 118727 h 167889"/>
              <a:gd name="connsiteX11" fmla="*/ 0 w 167549"/>
              <a:gd name="connsiteY11" fmla="*/ 89231 h 167889"/>
              <a:gd name="connsiteX12" fmla="*/ 19664 w 167549"/>
              <a:gd name="connsiteY12" fmla="*/ 10573 h 167889"/>
              <a:gd name="connsiteX0" fmla="*/ 19664 w 167155"/>
              <a:gd name="connsiteY0" fmla="*/ 11521 h 168837"/>
              <a:gd name="connsiteX1" fmla="*/ 19664 w 167155"/>
              <a:gd name="connsiteY1" fmla="*/ 11521 h 168837"/>
              <a:gd name="connsiteX2" fmla="*/ 45345 w 167155"/>
              <a:gd name="connsiteY2" fmla="*/ 1188 h 168837"/>
              <a:gd name="connsiteX3" fmla="*/ 147484 w 167155"/>
              <a:gd name="connsiteY3" fmla="*/ 1688 h 168837"/>
              <a:gd name="connsiteX4" fmla="*/ 145136 w 167155"/>
              <a:gd name="connsiteY4" fmla="*/ 50979 h 168837"/>
              <a:gd name="connsiteX5" fmla="*/ 167148 w 167155"/>
              <a:gd name="connsiteY5" fmla="*/ 109843 h 168837"/>
              <a:gd name="connsiteX6" fmla="*/ 147484 w 167155"/>
              <a:gd name="connsiteY6" fmla="*/ 139340 h 168837"/>
              <a:gd name="connsiteX7" fmla="*/ 137651 w 167155"/>
              <a:gd name="connsiteY7" fmla="*/ 168837 h 168837"/>
              <a:gd name="connsiteX8" fmla="*/ 74218 w 167155"/>
              <a:gd name="connsiteY8" fmla="*/ 139211 h 168837"/>
              <a:gd name="connsiteX9" fmla="*/ 29497 w 167155"/>
              <a:gd name="connsiteY9" fmla="*/ 149172 h 168837"/>
              <a:gd name="connsiteX10" fmla="*/ 19664 w 167155"/>
              <a:gd name="connsiteY10" fmla="*/ 119675 h 168837"/>
              <a:gd name="connsiteX11" fmla="*/ 0 w 167155"/>
              <a:gd name="connsiteY11" fmla="*/ 90179 h 168837"/>
              <a:gd name="connsiteX12" fmla="*/ 19664 w 167155"/>
              <a:gd name="connsiteY12" fmla="*/ 11521 h 168837"/>
              <a:gd name="connsiteX0" fmla="*/ 13574 w 161065"/>
              <a:gd name="connsiteY0" fmla="*/ 11521 h 168837"/>
              <a:gd name="connsiteX1" fmla="*/ 13574 w 161065"/>
              <a:gd name="connsiteY1" fmla="*/ 11521 h 168837"/>
              <a:gd name="connsiteX2" fmla="*/ 39255 w 161065"/>
              <a:gd name="connsiteY2" fmla="*/ 1188 h 168837"/>
              <a:gd name="connsiteX3" fmla="*/ 141394 w 161065"/>
              <a:gd name="connsiteY3" fmla="*/ 1688 h 168837"/>
              <a:gd name="connsiteX4" fmla="*/ 139046 w 161065"/>
              <a:gd name="connsiteY4" fmla="*/ 50979 h 168837"/>
              <a:gd name="connsiteX5" fmla="*/ 161058 w 161065"/>
              <a:gd name="connsiteY5" fmla="*/ 109843 h 168837"/>
              <a:gd name="connsiteX6" fmla="*/ 141394 w 161065"/>
              <a:gd name="connsiteY6" fmla="*/ 139340 h 168837"/>
              <a:gd name="connsiteX7" fmla="*/ 131561 w 161065"/>
              <a:gd name="connsiteY7" fmla="*/ 168837 h 168837"/>
              <a:gd name="connsiteX8" fmla="*/ 68128 w 161065"/>
              <a:gd name="connsiteY8" fmla="*/ 139211 h 168837"/>
              <a:gd name="connsiteX9" fmla="*/ 23407 w 161065"/>
              <a:gd name="connsiteY9" fmla="*/ 149172 h 168837"/>
              <a:gd name="connsiteX10" fmla="*/ 13574 w 161065"/>
              <a:gd name="connsiteY10" fmla="*/ 119675 h 168837"/>
              <a:gd name="connsiteX11" fmla="*/ 0 w 161065"/>
              <a:gd name="connsiteY11" fmla="*/ 74953 h 168837"/>
              <a:gd name="connsiteX12" fmla="*/ 13574 w 161065"/>
              <a:gd name="connsiteY12" fmla="*/ 11521 h 1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65" h="168837">
                <a:moveTo>
                  <a:pt x="13574" y="11521"/>
                </a:moveTo>
                <a:lnTo>
                  <a:pt x="13574" y="11521"/>
                </a:lnTo>
                <a:cubicBezTo>
                  <a:pt x="17854" y="9799"/>
                  <a:pt x="17952" y="2827"/>
                  <a:pt x="39255" y="1188"/>
                </a:cubicBezTo>
                <a:cubicBezTo>
                  <a:pt x="63603" y="19342"/>
                  <a:pt x="124762" y="-6611"/>
                  <a:pt x="141394" y="1688"/>
                </a:cubicBezTo>
                <a:cubicBezTo>
                  <a:pt x="158026" y="9987"/>
                  <a:pt x="135769" y="41147"/>
                  <a:pt x="139046" y="50979"/>
                </a:cubicBezTo>
                <a:cubicBezTo>
                  <a:pt x="142323" y="77198"/>
                  <a:pt x="160667" y="95116"/>
                  <a:pt x="161058" y="109843"/>
                </a:cubicBezTo>
                <a:cubicBezTo>
                  <a:pt x="161449" y="124570"/>
                  <a:pt x="146679" y="128771"/>
                  <a:pt x="141394" y="139340"/>
                </a:cubicBezTo>
                <a:cubicBezTo>
                  <a:pt x="136759" y="148610"/>
                  <a:pt x="134839" y="159005"/>
                  <a:pt x="131561" y="168837"/>
                </a:cubicBezTo>
                <a:cubicBezTo>
                  <a:pt x="105342" y="165559"/>
                  <a:pt x="81944" y="156119"/>
                  <a:pt x="68128" y="139211"/>
                </a:cubicBezTo>
                <a:cubicBezTo>
                  <a:pt x="61570" y="131185"/>
                  <a:pt x="32499" y="152428"/>
                  <a:pt x="23407" y="149172"/>
                </a:cubicBezTo>
                <a:cubicBezTo>
                  <a:pt x="14315" y="145916"/>
                  <a:pt x="18209" y="128945"/>
                  <a:pt x="13574" y="119675"/>
                </a:cubicBezTo>
                <a:cubicBezTo>
                  <a:pt x="8289" y="109106"/>
                  <a:pt x="6555" y="84785"/>
                  <a:pt x="0" y="74953"/>
                </a:cubicBezTo>
                <a:cubicBezTo>
                  <a:pt x="12149" y="38503"/>
                  <a:pt x="11312" y="22093"/>
                  <a:pt x="13574" y="11521"/>
                </a:cubicBezTo>
                <a:close/>
              </a:path>
            </a:pathLst>
          </a:cu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918C1773-023C-4CAE-90F2-E17A1E359B83}"/>
              </a:ext>
            </a:extLst>
          </p:cNvPr>
          <p:cNvSpPr/>
          <p:nvPr/>
        </p:nvSpPr>
        <p:spPr>
          <a:xfrm>
            <a:off x="5437239" y="2546555"/>
            <a:ext cx="4807974" cy="4237703"/>
          </a:xfrm>
          <a:custGeom>
            <a:avLst/>
            <a:gdLst>
              <a:gd name="connsiteX0" fmla="*/ 0 w 4807974"/>
              <a:gd name="connsiteY0" fmla="*/ 0 h 4237703"/>
              <a:gd name="connsiteX1" fmla="*/ 1573161 w 4807974"/>
              <a:gd name="connsiteY1" fmla="*/ 1061884 h 4237703"/>
              <a:gd name="connsiteX2" fmla="*/ 3401961 w 4807974"/>
              <a:gd name="connsiteY2" fmla="*/ 2762864 h 4237703"/>
              <a:gd name="connsiteX3" fmla="*/ 4807974 w 4807974"/>
              <a:gd name="connsiteY3" fmla="*/ 4237703 h 4237703"/>
            </a:gdLst>
            <a:ahLst/>
            <a:cxnLst>
              <a:cxn ang="0">
                <a:pos x="connsiteX0" y="connsiteY0"/>
              </a:cxn>
              <a:cxn ang="0">
                <a:pos x="connsiteX1" y="connsiteY1"/>
              </a:cxn>
              <a:cxn ang="0">
                <a:pos x="connsiteX2" y="connsiteY2"/>
              </a:cxn>
              <a:cxn ang="0">
                <a:pos x="connsiteX3" y="connsiteY3"/>
              </a:cxn>
            </a:cxnLst>
            <a:rect l="l" t="t" r="r" b="b"/>
            <a:pathLst>
              <a:path w="4807974" h="4237703">
                <a:moveTo>
                  <a:pt x="0" y="0"/>
                </a:moveTo>
                <a:lnTo>
                  <a:pt x="1573161" y="1061884"/>
                </a:lnTo>
                <a:lnTo>
                  <a:pt x="3401961" y="2762864"/>
                </a:lnTo>
                <a:lnTo>
                  <a:pt x="4807974" y="4237703"/>
                </a:lnTo>
              </a:path>
            </a:pathLst>
          </a:custGeom>
          <a:noFill/>
          <a:ln w="69850">
            <a:solidFill>
              <a:schemeClr val="tx2">
                <a:lumMod val="50000"/>
              </a:schemeClr>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2026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AC0964-62CD-43CE-82E6-0C8D6686BF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90559" y="1570521"/>
            <a:ext cx="2667000" cy="3657600"/>
          </a:xfrm>
          <a:prstGeom prst="rect">
            <a:avLst/>
          </a:prstGeom>
        </p:spPr>
      </p:pic>
      <p:sp>
        <p:nvSpPr>
          <p:cNvPr id="11" name="Rectangle 10">
            <a:extLst>
              <a:ext uri="{FF2B5EF4-FFF2-40B4-BE49-F238E27FC236}">
                <a16:creationId xmlns:a16="http://schemas.microsoft.com/office/drawing/2014/main" id="{8C6FB110-D99D-4C48-959F-A1ACEDB30A66}"/>
              </a:ext>
            </a:extLst>
          </p:cNvPr>
          <p:cNvSpPr/>
          <p:nvPr/>
        </p:nvSpPr>
        <p:spPr>
          <a:xfrm>
            <a:off x="3629823" y="1785976"/>
            <a:ext cx="5727894" cy="4440241"/>
          </a:xfrm>
          <a:prstGeom prst="rect">
            <a:avLst/>
          </a:pr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171" y="149710"/>
            <a:ext cx="12192000" cy="1371600"/>
          </a:xfrm>
        </p:spPr>
        <p:txBody>
          <a:bodyPr/>
          <a:lstStyle/>
          <a:p>
            <a:r>
              <a:rPr lang="en-US" dirty="0"/>
              <a:t>Collecting and scoring</a:t>
            </a:r>
          </a:p>
        </p:txBody>
      </p:sp>
      <p:pic>
        <p:nvPicPr>
          <p:cNvPr id="23" name="Picture 22">
            <a:extLst>
              <a:ext uri="{FF2B5EF4-FFF2-40B4-BE49-F238E27FC236}">
                <a16:creationId xmlns:a16="http://schemas.microsoft.com/office/drawing/2014/main" id="{5DEF1CBC-F797-4B22-95E7-86C0A0E7EF72}"/>
              </a:ext>
            </a:extLst>
          </p:cNvPr>
          <p:cNvPicPr>
            <a:picLocks/>
          </p:cNvPicPr>
          <p:nvPr/>
        </p:nvPicPr>
        <p:blipFill rotWithShape="1">
          <a:blip r:embed="rId4" cstate="hqprint">
            <a:extLst>
              <a:ext uri="{28A0092B-C50C-407E-A947-70E740481C1C}">
                <a14:useLocalDpi xmlns:a14="http://schemas.microsoft.com/office/drawing/2010/main"/>
              </a:ext>
            </a:extLst>
          </a:blip>
          <a:srcRect t="1865" b="1"/>
          <a:stretch/>
        </p:blipFill>
        <p:spPr>
          <a:xfrm>
            <a:off x="8424863" y="1131888"/>
            <a:ext cx="3784831" cy="3424573"/>
          </a:xfrm>
          <a:prstGeom prst="rect">
            <a:avLst/>
          </a:prstGeom>
          <a:ln w="28575" cap="sq">
            <a:noFill/>
            <a:miter lim="800000"/>
          </a:ln>
          <a:effectLst/>
        </p:spPr>
      </p:pic>
      <p:pic>
        <p:nvPicPr>
          <p:cNvPr id="24" name="Picture 23">
            <a:extLst>
              <a:ext uri="{FF2B5EF4-FFF2-40B4-BE49-F238E27FC236}">
                <a16:creationId xmlns:a16="http://schemas.microsoft.com/office/drawing/2014/main" id="{0FF89150-E600-4785-9202-C5F42A9E3E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57231" y="4594707"/>
            <a:ext cx="3728720" cy="2264335"/>
          </a:xfrm>
          <a:prstGeom prst="rect">
            <a:avLst/>
          </a:prstGeom>
          <a:ln w="28575">
            <a:noFill/>
          </a:ln>
        </p:spPr>
      </p:pic>
      <p:sp>
        <p:nvSpPr>
          <p:cNvPr id="19" name="TextBox 18">
            <a:extLst>
              <a:ext uri="{FF2B5EF4-FFF2-40B4-BE49-F238E27FC236}">
                <a16:creationId xmlns:a16="http://schemas.microsoft.com/office/drawing/2014/main" id="{B5DE060C-C99D-4D0F-89D2-8687A855F474}"/>
              </a:ext>
            </a:extLst>
          </p:cNvPr>
          <p:cNvSpPr txBox="1"/>
          <p:nvPr/>
        </p:nvSpPr>
        <p:spPr>
          <a:xfrm>
            <a:off x="230220" y="5228121"/>
            <a:ext cx="2922692" cy="1077218"/>
          </a:xfrm>
          <a:prstGeom prst="rect">
            <a:avLst/>
          </a:prstGeom>
          <a:noFill/>
        </p:spPr>
        <p:txBody>
          <a:bodyPr wrap="square" rtlCol="0">
            <a:spAutoFit/>
          </a:bodyPr>
          <a:lstStyle/>
          <a:p>
            <a:r>
              <a:rPr lang="en-US" sz="3200" b="1" dirty="0">
                <a:solidFill>
                  <a:schemeClr val="accent1">
                    <a:lumMod val="50000"/>
                  </a:schemeClr>
                </a:solidFill>
              </a:rPr>
              <a:t>90+</a:t>
            </a:r>
          </a:p>
          <a:p>
            <a:r>
              <a:rPr lang="en-US" sz="3200" b="1" dirty="0">
                <a:solidFill>
                  <a:schemeClr val="accent1">
                    <a:lumMod val="50000"/>
                  </a:schemeClr>
                </a:solidFill>
              </a:rPr>
              <a:t>categories</a:t>
            </a:r>
            <a:endParaRPr lang="en-US" sz="2400" b="1" dirty="0">
              <a:solidFill>
                <a:schemeClr val="accent1">
                  <a:lumMod val="50000"/>
                </a:schemeClr>
              </a:solidFill>
            </a:endParaRPr>
          </a:p>
        </p:txBody>
      </p:sp>
      <p:pic>
        <p:nvPicPr>
          <p:cNvPr id="10" name="Picture 9">
            <a:extLst>
              <a:ext uri="{FF2B5EF4-FFF2-40B4-BE49-F238E27FC236}">
                <a16:creationId xmlns:a16="http://schemas.microsoft.com/office/drawing/2014/main" id="{0ABB9531-60FE-4C24-860C-3CC70B03CD80}"/>
              </a:ext>
            </a:extLst>
          </p:cNvPr>
          <p:cNvPicPr>
            <a:picLocks noChangeAspect="1"/>
          </p:cNvPicPr>
          <p:nvPr/>
        </p:nvPicPr>
        <p:blipFill rotWithShape="1">
          <a:blip r:embed="rId6" cstate="hq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733800" y="1556963"/>
            <a:ext cx="3859231" cy="3241392"/>
          </a:xfrm>
          <a:prstGeom prst="rect">
            <a:avLst/>
          </a:prstGeom>
        </p:spPr>
      </p:pic>
      <p:sp>
        <p:nvSpPr>
          <p:cNvPr id="13" name="TextBox 12">
            <a:extLst>
              <a:ext uri="{FF2B5EF4-FFF2-40B4-BE49-F238E27FC236}">
                <a16:creationId xmlns:a16="http://schemas.microsoft.com/office/drawing/2014/main" id="{CAC53789-B56B-42B8-805B-8B0F4425DF4E}"/>
              </a:ext>
            </a:extLst>
          </p:cNvPr>
          <p:cNvSpPr txBox="1"/>
          <p:nvPr/>
        </p:nvSpPr>
        <p:spPr>
          <a:xfrm>
            <a:off x="3962400" y="5231198"/>
            <a:ext cx="1742309" cy="1077218"/>
          </a:xfrm>
          <a:prstGeom prst="rect">
            <a:avLst/>
          </a:prstGeom>
          <a:noFill/>
        </p:spPr>
        <p:txBody>
          <a:bodyPr wrap="square" rtlCol="0">
            <a:spAutoFit/>
          </a:bodyPr>
          <a:lstStyle/>
          <a:p>
            <a:r>
              <a:rPr lang="en-US" sz="3200" b="1" dirty="0">
                <a:solidFill>
                  <a:schemeClr val="accent1">
                    <a:lumMod val="50000"/>
                  </a:schemeClr>
                </a:solidFill>
              </a:rPr>
              <a:t>500+</a:t>
            </a:r>
          </a:p>
          <a:p>
            <a:r>
              <a:rPr lang="en-US" sz="3200" b="1" dirty="0">
                <a:solidFill>
                  <a:schemeClr val="accent1">
                    <a:lumMod val="50000"/>
                  </a:schemeClr>
                </a:solidFill>
              </a:rPr>
              <a:t>locations</a:t>
            </a:r>
            <a:endParaRPr lang="en-US" sz="2400" b="1" dirty="0">
              <a:solidFill>
                <a:schemeClr val="accent1">
                  <a:lumMod val="50000"/>
                </a:schemeClr>
              </a:solidFill>
            </a:endParaRPr>
          </a:p>
        </p:txBody>
      </p:sp>
      <p:sp>
        <p:nvSpPr>
          <p:cNvPr id="18" name="TextBox 17">
            <a:extLst>
              <a:ext uri="{FF2B5EF4-FFF2-40B4-BE49-F238E27FC236}">
                <a16:creationId xmlns:a16="http://schemas.microsoft.com/office/drawing/2014/main" id="{99782551-FBCD-491A-B1C8-B54A7FAC7270}"/>
              </a:ext>
            </a:extLst>
          </p:cNvPr>
          <p:cNvSpPr txBox="1"/>
          <p:nvPr/>
        </p:nvSpPr>
        <p:spPr>
          <a:xfrm>
            <a:off x="6481262" y="1798686"/>
            <a:ext cx="1018457" cy="584775"/>
          </a:xfrm>
          <a:prstGeom prst="rect">
            <a:avLst/>
          </a:prstGeom>
          <a:noFill/>
        </p:spPr>
        <p:txBody>
          <a:bodyPr wrap="square" rtlCol="0">
            <a:spAutoFit/>
          </a:bodyPr>
          <a:lstStyle/>
          <a:p>
            <a:pPr algn="r"/>
            <a:r>
              <a:rPr lang="en-US" sz="1600" dirty="0">
                <a:solidFill>
                  <a:schemeClr val="tx1">
                    <a:lumMod val="50000"/>
                    <a:lumOff val="50000"/>
                  </a:schemeClr>
                </a:solidFill>
              </a:rPr>
              <a:t>Howard</a:t>
            </a:r>
          </a:p>
          <a:p>
            <a:pPr algn="r"/>
            <a:r>
              <a:rPr lang="en-US" sz="1600" dirty="0">
                <a:solidFill>
                  <a:schemeClr val="tx1">
                    <a:lumMod val="50000"/>
                    <a:lumOff val="50000"/>
                  </a:schemeClr>
                </a:solidFill>
              </a:rPr>
              <a:t>County</a:t>
            </a:r>
          </a:p>
        </p:txBody>
      </p:sp>
      <p:sp>
        <p:nvSpPr>
          <p:cNvPr id="20" name="TextBox 19">
            <a:extLst>
              <a:ext uri="{FF2B5EF4-FFF2-40B4-BE49-F238E27FC236}">
                <a16:creationId xmlns:a16="http://schemas.microsoft.com/office/drawing/2014/main" id="{1D125FE5-1E22-4B64-BA0D-413ADA217CF5}"/>
              </a:ext>
            </a:extLst>
          </p:cNvPr>
          <p:cNvSpPr txBox="1"/>
          <p:nvPr/>
        </p:nvSpPr>
        <p:spPr>
          <a:xfrm>
            <a:off x="5704709" y="5220340"/>
            <a:ext cx="2071630" cy="1077218"/>
          </a:xfrm>
          <a:prstGeom prst="rect">
            <a:avLst/>
          </a:prstGeom>
          <a:noFill/>
        </p:spPr>
        <p:txBody>
          <a:bodyPr wrap="square" rtlCol="0">
            <a:spAutoFit/>
          </a:bodyPr>
          <a:lstStyle/>
          <a:p>
            <a:r>
              <a:rPr lang="en-US" sz="3200" b="1" dirty="0">
                <a:solidFill>
                  <a:srgbClr val="006800"/>
                </a:solidFill>
              </a:rPr>
              <a:t>14k+</a:t>
            </a:r>
          </a:p>
          <a:p>
            <a:r>
              <a:rPr lang="en-US" sz="3200" b="1" dirty="0">
                <a:solidFill>
                  <a:srgbClr val="006800"/>
                </a:solidFill>
              </a:rPr>
              <a:t>amenities</a:t>
            </a:r>
            <a:endParaRPr lang="en-US" sz="2400" b="1" dirty="0">
              <a:solidFill>
                <a:srgbClr val="006800"/>
              </a:solidFill>
            </a:endParaRPr>
          </a:p>
        </p:txBody>
      </p:sp>
      <p:sp>
        <p:nvSpPr>
          <p:cNvPr id="17" name="TextBox 16">
            <a:extLst>
              <a:ext uri="{FF2B5EF4-FFF2-40B4-BE49-F238E27FC236}">
                <a16:creationId xmlns:a16="http://schemas.microsoft.com/office/drawing/2014/main" id="{C11B0C69-069B-4156-922E-8A1D3682A4AC}"/>
              </a:ext>
            </a:extLst>
          </p:cNvPr>
          <p:cNvSpPr txBox="1"/>
          <p:nvPr/>
        </p:nvSpPr>
        <p:spPr>
          <a:xfrm>
            <a:off x="6306840" y="4449865"/>
            <a:ext cx="1168801" cy="327305"/>
          </a:xfrm>
          <a:prstGeom prst="rect">
            <a:avLst/>
          </a:prstGeom>
          <a:noFill/>
        </p:spPr>
        <p:txBody>
          <a:bodyPr wrap="square" rtlCol="0">
            <a:spAutoFit/>
          </a:bodyPr>
          <a:lstStyle/>
          <a:p>
            <a:r>
              <a:rPr lang="en-US" sz="2400" b="1" dirty="0">
                <a:solidFill>
                  <a:schemeClr val="tx1">
                    <a:lumMod val="50000"/>
                    <a:lumOff val="50000"/>
                  </a:schemeClr>
                </a:solidFill>
              </a:rPr>
              <a:t>D.C.</a:t>
            </a:r>
          </a:p>
        </p:txBody>
      </p:sp>
      <p:sp>
        <p:nvSpPr>
          <p:cNvPr id="21" name="TextBox 20">
            <a:extLst>
              <a:ext uri="{FF2B5EF4-FFF2-40B4-BE49-F238E27FC236}">
                <a16:creationId xmlns:a16="http://schemas.microsoft.com/office/drawing/2014/main" id="{095F5CD7-B1C0-4F8B-BA37-264949275C3D}"/>
              </a:ext>
            </a:extLst>
          </p:cNvPr>
          <p:cNvSpPr txBox="1"/>
          <p:nvPr/>
        </p:nvSpPr>
        <p:spPr>
          <a:xfrm>
            <a:off x="6927034" y="3720311"/>
            <a:ext cx="973524" cy="830997"/>
          </a:xfrm>
          <a:prstGeom prst="rect">
            <a:avLst/>
          </a:prstGeom>
          <a:noFill/>
        </p:spPr>
        <p:txBody>
          <a:bodyPr wrap="square" rtlCol="0">
            <a:spAutoFit/>
          </a:bodyPr>
          <a:lstStyle/>
          <a:p>
            <a:pPr algn="r"/>
            <a:r>
              <a:rPr lang="en-US" sz="1600" dirty="0">
                <a:solidFill>
                  <a:schemeClr val="tx1">
                    <a:lumMod val="50000"/>
                    <a:lumOff val="50000"/>
                  </a:schemeClr>
                </a:solidFill>
              </a:rPr>
              <a:t>Prince</a:t>
            </a:r>
          </a:p>
          <a:p>
            <a:pPr algn="r"/>
            <a:r>
              <a:rPr lang="en-US" sz="1600" dirty="0">
                <a:solidFill>
                  <a:schemeClr val="tx1">
                    <a:lumMod val="50000"/>
                    <a:lumOff val="50000"/>
                  </a:schemeClr>
                </a:solidFill>
              </a:rPr>
              <a:t>George</a:t>
            </a:r>
          </a:p>
          <a:p>
            <a:pPr algn="r"/>
            <a:r>
              <a:rPr lang="en-US" sz="1600" dirty="0">
                <a:solidFill>
                  <a:schemeClr val="tx1">
                    <a:lumMod val="50000"/>
                    <a:lumOff val="50000"/>
                  </a:schemeClr>
                </a:solidFill>
              </a:rPr>
              <a:t>County</a:t>
            </a:r>
          </a:p>
        </p:txBody>
      </p:sp>
      <p:sp>
        <p:nvSpPr>
          <p:cNvPr id="22" name="TextBox 21">
            <a:extLst>
              <a:ext uri="{FF2B5EF4-FFF2-40B4-BE49-F238E27FC236}">
                <a16:creationId xmlns:a16="http://schemas.microsoft.com/office/drawing/2014/main" id="{1E7CC02A-5A90-433C-9117-10B0867AF596}"/>
              </a:ext>
            </a:extLst>
          </p:cNvPr>
          <p:cNvSpPr txBox="1"/>
          <p:nvPr/>
        </p:nvSpPr>
        <p:spPr>
          <a:xfrm>
            <a:off x="4566884" y="2075496"/>
            <a:ext cx="1491984" cy="584775"/>
          </a:xfrm>
          <a:prstGeom prst="rect">
            <a:avLst/>
          </a:prstGeom>
          <a:noFill/>
        </p:spPr>
        <p:txBody>
          <a:bodyPr wrap="square" rtlCol="0">
            <a:spAutoFit/>
          </a:bodyPr>
          <a:lstStyle/>
          <a:p>
            <a:pPr algn="r"/>
            <a:r>
              <a:rPr lang="en-US" sz="1600" dirty="0">
                <a:solidFill>
                  <a:schemeClr val="tx1">
                    <a:lumMod val="50000"/>
                    <a:lumOff val="50000"/>
                  </a:schemeClr>
                </a:solidFill>
              </a:rPr>
              <a:t>Montgomery</a:t>
            </a:r>
          </a:p>
          <a:p>
            <a:pPr algn="r"/>
            <a:r>
              <a:rPr lang="en-US" sz="1600" dirty="0">
                <a:solidFill>
                  <a:schemeClr val="tx1">
                    <a:lumMod val="50000"/>
                    <a:lumOff val="50000"/>
                  </a:schemeClr>
                </a:solidFill>
              </a:rPr>
              <a:t>County</a:t>
            </a:r>
          </a:p>
        </p:txBody>
      </p:sp>
      <p:sp>
        <p:nvSpPr>
          <p:cNvPr id="25" name="TextBox 24">
            <a:extLst>
              <a:ext uri="{FF2B5EF4-FFF2-40B4-BE49-F238E27FC236}">
                <a16:creationId xmlns:a16="http://schemas.microsoft.com/office/drawing/2014/main" id="{CC32A930-9347-422A-841F-5FC6853864C3}"/>
              </a:ext>
            </a:extLst>
          </p:cNvPr>
          <p:cNvSpPr txBox="1"/>
          <p:nvPr/>
        </p:nvSpPr>
        <p:spPr>
          <a:xfrm>
            <a:off x="3640708" y="1676488"/>
            <a:ext cx="1036930" cy="584775"/>
          </a:xfrm>
          <a:prstGeom prst="rect">
            <a:avLst/>
          </a:prstGeom>
          <a:noFill/>
        </p:spPr>
        <p:txBody>
          <a:bodyPr wrap="square" rtlCol="0">
            <a:spAutoFit/>
          </a:bodyPr>
          <a:lstStyle/>
          <a:p>
            <a:pPr algn="r"/>
            <a:r>
              <a:rPr lang="en-US" sz="1600" dirty="0">
                <a:solidFill>
                  <a:schemeClr val="tx1">
                    <a:lumMod val="50000"/>
                    <a:lumOff val="50000"/>
                  </a:schemeClr>
                </a:solidFill>
              </a:rPr>
              <a:t>Frederick</a:t>
            </a:r>
          </a:p>
          <a:p>
            <a:pPr algn="r"/>
            <a:r>
              <a:rPr lang="en-US" sz="1600" dirty="0">
                <a:solidFill>
                  <a:schemeClr val="tx1">
                    <a:lumMod val="50000"/>
                    <a:lumOff val="50000"/>
                  </a:schemeClr>
                </a:solidFill>
              </a:rPr>
              <a:t>County</a:t>
            </a:r>
          </a:p>
        </p:txBody>
      </p:sp>
      <p:sp>
        <p:nvSpPr>
          <p:cNvPr id="26" name="TextBox 25">
            <a:extLst>
              <a:ext uri="{FF2B5EF4-FFF2-40B4-BE49-F238E27FC236}">
                <a16:creationId xmlns:a16="http://schemas.microsoft.com/office/drawing/2014/main" id="{9407F119-E77B-4E80-87A2-0B5CFB92582D}"/>
              </a:ext>
            </a:extLst>
          </p:cNvPr>
          <p:cNvSpPr txBox="1"/>
          <p:nvPr/>
        </p:nvSpPr>
        <p:spPr>
          <a:xfrm>
            <a:off x="3522443" y="3773276"/>
            <a:ext cx="1025681" cy="584775"/>
          </a:xfrm>
          <a:prstGeom prst="rect">
            <a:avLst/>
          </a:prstGeom>
          <a:noFill/>
        </p:spPr>
        <p:txBody>
          <a:bodyPr wrap="square" rtlCol="0">
            <a:spAutoFit/>
          </a:bodyPr>
          <a:lstStyle/>
          <a:p>
            <a:pPr algn="r"/>
            <a:r>
              <a:rPr lang="en-US" sz="1600" dirty="0" err="1">
                <a:solidFill>
                  <a:schemeClr val="tx1">
                    <a:lumMod val="50000"/>
                    <a:lumOff val="50000"/>
                  </a:schemeClr>
                </a:solidFill>
              </a:rPr>
              <a:t>Loundon</a:t>
            </a:r>
            <a:endParaRPr lang="en-US" sz="1600" dirty="0">
              <a:solidFill>
                <a:schemeClr val="tx1">
                  <a:lumMod val="50000"/>
                  <a:lumOff val="50000"/>
                </a:schemeClr>
              </a:solidFill>
            </a:endParaRPr>
          </a:p>
          <a:p>
            <a:pPr algn="r"/>
            <a:r>
              <a:rPr lang="en-US" sz="1600" dirty="0">
                <a:solidFill>
                  <a:schemeClr val="tx1">
                    <a:lumMod val="50000"/>
                    <a:lumOff val="50000"/>
                  </a:schemeClr>
                </a:solidFill>
              </a:rPr>
              <a:t>County</a:t>
            </a:r>
          </a:p>
        </p:txBody>
      </p:sp>
      <p:sp>
        <p:nvSpPr>
          <p:cNvPr id="27" name="TextBox 26">
            <a:extLst>
              <a:ext uri="{FF2B5EF4-FFF2-40B4-BE49-F238E27FC236}">
                <a16:creationId xmlns:a16="http://schemas.microsoft.com/office/drawing/2014/main" id="{02F0762C-4DE6-456C-AAD7-D274EAB109B5}"/>
              </a:ext>
            </a:extLst>
          </p:cNvPr>
          <p:cNvSpPr txBox="1"/>
          <p:nvPr/>
        </p:nvSpPr>
        <p:spPr>
          <a:xfrm>
            <a:off x="4209495" y="4337999"/>
            <a:ext cx="1170461" cy="584775"/>
          </a:xfrm>
          <a:prstGeom prst="rect">
            <a:avLst/>
          </a:prstGeom>
          <a:noFill/>
        </p:spPr>
        <p:txBody>
          <a:bodyPr wrap="square" rtlCol="0">
            <a:spAutoFit/>
          </a:bodyPr>
          <a:lstStyle/>
          <a:p>
            <a:pPr algn="r"/>
            <a:r>
              <a:rPr lang="en-US" sz="1600" dirty="0">
                <a:solidFill>
                  <a:schemeClr val="tx1">
                    <a:lumMod val="50000"/>
                    <a:lumOff val="50000"/>
                  </a:schemeClr>
                </a:solidFill>
              </a:rPr>
              <a:t>Fairfax</a:t>
            </a:r>
          </a:p>
          <a:p>
            <a:pPr algn="r"/>
            <a:r>
              <a:rPr lang="en-US" sz="1600" dirty="0">
                <a:solidFill>
                  <a:schemeClr val="tx1">
                    <a:lumMod val="50000"/>
                    <a:lumOff val="50000"/>
                  </a:schemeClr>
                </a:solidFill>
              </a:rPr>
              <a:t>County</a:t>
            </a:r>
          </a:p>
        </p:txBody>
      </p:sp>
      <p:sp>
        <p:nvSpPr>
          <p:cNvPr id="30" name="TextBox 29">
            <a:extLst>
              <a:ext uri="{FF2B5EF4-FFF2-40B4-BE49-F238E27FC236}">
                <a16:creationId xmlns:a16="http://schemas.microsoft.com/office/drawing/2014/main" id="{E88E49DE-22EA-4254-AD01-6AD3E73D9805}"/>
              </a:ext>
            </a:extLst>
          </p:cNvPr>
          <p:cNvSpPr txBox="1"/>
          <p:nvPr/>
        </p:nvSpPr>
        <p:spPr>
          <a:xfrm>
            <a:off x="2067442" y="3592547"/>
            <a:ext cx="1272715" cy="646331"/>
          </a:xfrm>
          <a:prstGeom prst="rect">
            <a:avLst/>
          </a:prstGeom>
          <a:solidFill>
            <a:schemeClr val="accent1">
              <a:lumMod val="50000"/>
            </a:schemeClr>
          </a:solidFill>
        </p:spPr>
        <p:txBody>
          <a:bodyPr wrap="square" rtlCol="0">
            <a:spAutoFit/>
          </a:bodyPr>
          <a:lstStyle/>
          <a:p>
            <a:r>
              <a:rPr lang="en-US" dirty="0">
                <a:solidFill>
                  <a:schemeClr val="bg1"/>
                </a:solidFill>
              </a:rPr>
              <a:t>Social Gathering</a:t>
            </a:r>
          </a:p>
        </p:txBody>
      </p:sp>
      <p:sp>
        <p:nvSpPr>
          <p:cNvPr id="3" name="Freeform: Shape 2">
            <a:extLst>
              <a:ext uri="{FF2B5EF4-FFF2-40B4-BE49-F238E27FC236}">
                <a16:creationId xmlns:a16="http://schemas.microsoft.com/office/drawing/2014/main" id="{BF085360-7B35-4A09-AC19-C60693C3FAE2}"/>
              </a:ext>
            </a:extLst>
          </p:cNvPr>
          <p:cNvSpPr/>
          <p:nvPr/>
        </p:nvSpPr>
        <p:spPr>
          <a:xfrm>
            <a:off x="352657" y="1666759"/>
            <a:ext cx="1735794" cy="661851"/>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94" h="661851">
                <a:moveTo>
                  <a:pt x="0" y="289375"/>
                </a:moveTo>
                <a:lnTo>
                  <a:pt x="742128" y="5247"/>
                </a:lnTo>
                <a:lnTo>
                  <a:pt x="1735794" y="0"/>
                </a:lnTo>
                <a:lnTo>
                  <a:pt x="1027909" y="661851"/>
                </a:lnTo>
                <a:cubicBezTo>
                  <a:pt x="1026483" y="539037"/>
                  <a:pt x="1025058" y="416224"/>
                  <a:pt x="1023632" y="293410"/>
                </a:cubicBezTo>
                <a:lnTo>
                  <a:pt x="0" y="289375"/>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FF3181A0-B4D1-4683-B3BC-40A7B349AEDB}"/>
              </a:ext>
            </a:extLst>
          </p:cNvPr>
          <p:cNvSpPr/>
          <p:nvPr/>
        </p:nvSpPr>
        <p:spPr>
          <a:xfrm>
            <a:off x="790805" y="1669625"/>
            <a:ext cx="1492907" cy="1170953"/>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907" h="1170953">
                <a:moveTo>
                  <a:pt x="0" y="796097"/>
                </a:moveTo>
                <a:lnTo>
                  <a:pt x="1288624" y="0"/>
                </a:lnTo>
                <a:lnTo>
                  <a:pt x="1492907" y="4278"/>
                </a:lnTo>
                <a:lnTo>
                  <a:pt x="1024337" y="1170953"/>
                </a:lnTo>
                <a:cubicBezTo>
                  <a:pt x="1022911" y="1048139"/>
                  <a:pt x="1026248" y="915802"/>
                  <a:pt x="1024822" y="792988"/>
                </a:cubicBezTo>
                <a:lnTo>
                  <a:pt x="0" y="796097"/>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94033E22-5C6F-44C1-947B-31A415A79D5E}"/>
              </a:ext>
            </a:extLst>
          </p:cNvPr>
          <p:cNvSpPr txBox="1"/>
          <p:nvPr/>
        </p:nvSpPr>
        <p:spPr>
          <a:xfrm>
            <a:off x="347756" y="1958659"/>
            <a:ext cx="1036115" cy="369332"/>
          </a:xfrm>
          <a:prstGeom prst="rect">
            <a:avLst/>
          </a:prstGeom>
          <a:solidFill>
            <a:schemeClr val="accent1">
              <a:lumMod val="50000"/>
            </a:schemeClr>
          </a:solidFill>
        </p:spPr>
        <p:txBody>
          <a:bodyPr wrap="square" rtlCol="0">
            <a:spAutoFit/>
          </a:bodyPr>
          <a:lstStyle/>
          <a:p>
            <a:r>
              <a:rPr lang="en-US" dirty="0">
                <a:solidFill>
                  <a:schemeClr val="bg1"/>
                </a:solidFill>
              </a:rPr>
              <a:t>Amenity</a:t>
            </a:r>
          </a:p>
        </p:txBody>
      </p:sp>
      <p:sp>
        <p:nvSpPr>
          <p:cNvPr id="32" name="Freeform: Shape 31">
            <a:extLst>
              <a:ext uri="{FF2B5EF4-FFF2-40B4-BE49-F238E27FC236}">
                <a16:creationId xmlns:a16="http://schemas.microsoft.com/office/drawing/2014/main" id="{0A9F92E8-A9FE-4C6D-8454-1E75BE977810}"/>
              </a:ext>
            </a:extLst>
          </p:cNvPr>
          <p:cNvSpPr/>
          <p:nvPr/>
        </p:nvSpPr>
        <p:spPr>
          <a:xfrm>
            <a:off x="1024006" y="1667151"/>
            <a:ext cx="1676289" cy="1759122"/>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 name="connsiteX0" fmla="*/ 0 w 1492907"/>
              <a:gd name="connsiteY0" fmla="*/ 1396172 h 1771028"/>
              <a:gd name="connsiteX1" fmla="*/ 609967 w 1492907"/>
              <a:gd name="connsiteY1" fmla="*/ 0 h 1771028"/>
              <a:gd name="connsiteX2" fmla="*/ 1492907 w 1492907"/>
              <a:gd name="connsiteY2" fmla="*/ 604353 h 1771028"/>
              <a:gd name="connsiteX3" fmla="*/ 1024337 w 1492907"/>
              <a:gd name="connsiteY3" fmla="*/ 1771028 h 1771028"/>
              <a:gd name="connsiteX4" fmla="*/ 1024822 w 1492907"/>
              <a:gd name="connsiteY4" fmla="*/ 1393063 h 1771028"/>
              <a:gd name="connsiteX5" fmla="*/ 0 w 1492907"/>
              <a:gd name="connsiteY5" fmla="*/ 1396172 h 1771028"/>
              <a:gd name="connsiteX0" fmla="*/ 0 w 1025184"/>
              <a:gd name="connsiteY0" fmla="*/ 1397847 h 1772703"/>
              <a:gd name="connsiteX1" fmla="*/ 609967 w 1025184"/>
              <a:gd name="connsiteY1" fmla="*/ 1675 h 1772703"/>
              <a:gd name="connsiteX2" fmla="*/ 935694 w 1025184"/>
              <a:gd name="connsiteY2" fmla="*/ 0 h 1772703"/>
              <a:gd name="connsiteX3" fmla="*/ 1024337 w 1025184"/>
              <a:gd name="connsiteY3" fmla="*/ 1772703 h 1772703"/>
              <a:gd name="connsiteX4" fmla="*/ 1024822 w 1025184"/>
              <a:gd name="connsiteY4" fmla="*/ 1394738 h 1772703"/>
              <a:gd name="connsiteX5" fmla="*/ 0 w 1025184"/>
              <a:gd name="connsiteY5" fmla="*/ 1397847 h 1772703"/>
              <a:gd name="connsiteX0" fmla="*/ 0 w 1025184"/>
              <a:gd name="connsiteY0" fmla="*/ 1396172 h 1771028"/>
              <a:gd name="connsiteX1" fmla="*/ 609967 w 1025184"/>
              <a:gd name="connsiteY1" fmla="*/ 0 h 1771028"/>
              <a:gd name="connsiteX2" fmla="*/ 948791 w 1025184"/>
              <a:gd name="connsiteY2" fmla="*/ 3088 h 1771028"/>
              <a:gd name="connsiteX3" fmla="*/ 1024337 w 1025184"/>
              <a:gd name="connsiteY3" fmla="*/ 1771028 h 1771028"/>
              <a:gd name="connsiteX4" fmla="*/ 1024822 w 1025184"/>
              <a:gd name="connsiteY4" fmla="*/ 1393063 h 1771028"/>
              <a:gd name="connsiteX5" fmla="*/ 0 w 1025184"/>
              <a:gd name="connsiteY5" fmla="*/ 1396172 h 1771028"/>
              <a:gd name="connsiteX0" fmla="*/ 0 w 1025184"/>
              <a:gd name="connsiteY0" fmla="*/ 1398553 h 1773409"/>
              <a:gd name="connsiteX1" fmla="*/ 599251 w 1025184"/>
              <a:gd name="connsiteY1" fmla="*/ 0 h 1773409"/>
              <a:gd name="connsiteX2" fmla="*/ 948791 w 1025184"/>
              <a:gd name="connsiteY2" fmla="*/ 5469 h 1773409"/>
              <a:gd name="connsiteX3" fmla="*/ 1024337 w 1025184"/>
              <a:gd name="connsiteY3" fmla="*/ 1773409 h 1773409"/>
              <a:gd name="connsiteX4" fmla="*/ 1024822 w 1025184"/>
              <a:gd name="connsiteY4" fmla="*/ 1395444 h 1773409"/>
              <a:gd name="connsiteX5" fmla="*/ 0 w 1025184"/>
              <a:gd name="connsiteY5" fmla="*/ 1398553 h 1773409"/>
              <a:gd name="connsiteX0" fmla="*/ 0 w 1024923"/>
              <a:gd name="connsiteY0" fmla="*/ 1398553 h 1759122"/>
              <a:gd name="connsiteX1" fmla="*/ 599251 w 1024923"/>
              <a:gd name="connsiteY1" fmla="*/ 0 h 1759122"/>
              <a:gd name="connsiteX2" fmla="*/ 948791 w 1024923"/>
              <a:gd name="connsiteY2" fmla="*/ 5469 h 1759122"/>
              <a:gd name="connsiteX3" fmla="*/ 1013621 w 1024923"/>
              <a:gd name="connsiteY3" fmla="*/ 1759122 h 1759122"/>
              <a:gd name="connsiteX4" fmla="*/ 1024822 w 1024923"/>
              <a:gd name="connsiteY4" fmla="*/ 1395444 h 1759122"/>
              <a:gd name="connsiteX5" fmla="*/ 0 w 1024923"/>
              <a:gd name="connsiteY5" fmla="*/ 1398553 h 1759122"/>
              <a:gd name="connsiteX0" fmla="*/ 0 w 1017874"/>
              <a:gd name="connsiteY0" fmla="*/ 1398553 h 1759122"/>
              <a:gd name="connsiteX1" fmla="*/ 599251 w 1017874"/>
              <a:gd name="connsiteY1" fmla="*/ 0 h 1759122"/>
              <a:gd name="connsiteX2" fmla="*/ 948791 w 1017874"/>
              <a:gd name="connsiteY2" fmla="*/ 5469 h 1759122"/>
              <a:gd name="connsiteX3" fmla="*/ 1013621 w 1017874"/>
              <a:gd name="connsiteY3" fmla="*/ 1759122 h 1759122"/>
              <a:gd name="connsiteX4" fmla="*/ 1017679 w 1017874"/>
              <a:gd name="connsiteY4" fmla="*/ 1395444 h 1759122"/>
              <a:gd name="connsiteX5" fmla="*/ 0 w 1017874"/>
              <a:gd name="connsiteY5" fmla="*/ 1398553 h 1759122"/>
              <a:gd name="connsiteX0" fmla="*/ 0 w 1676289"/>
              <a:gd name="connsiteY0" fmla="*/ 1393790 h 1759122"/>
              <a:gd name="connsiteX1" fmla="*/ 1257666 w 1676289"/>
              <a:gd name="connsiteY1" fmla="*/ 0 h 1759122"/>
              <a:gd name="connsiteX2" fmla="*/ 1607206 w 1676289"/>
              <a:gd name="connsiteY2" fmla="*/ 5469 h 1759122"/>
              <a:gd name="connsiteX3" fmla="*/ 1672036 w 1676289"/>
              <a:gd name="connsiteY3" fmla="*/ 1759122 h 1759122"/>
              <a:gd name="connsiteX4" fmla="*/ 1676094 w 1676289"/>
              <a:gd name="connsiteY4" fmla="*/ 1395444 h 1759122"/>
              <a:gd name="connsiteX5" fmla="*/ 0 w 1676289"/>
              <a:gd name="connsiteY5" fmla="*/ 1393790 h 175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289" h="1759122">
                <a:moveTo>
                  <a:pt x="0" y="1393790"/>
                </a:moveTo>
                <a:lnTo>
                  <a:pt x="1257666" y="0"/>
                </a:lnTo>
                <a:lnTo>
                  <a:pt x="1607206" y="5469"/>
                </a:lnTo>
                <a:lnTo>
                  <a:pt x="1672036" y="1759122"/>
                </a:lnTo>
                <a:cubicBezTo>
                  <a:pt x="1670610" y="1636308"/>
                  <a:pt x="1677520" y="1518258"/>
                  <a:pt x="1676094" y="1395444"/>
                </a:cubicBezTo>
                <a:lnTo>
                  <a:pt x="0" y="1393790"/>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EF5CE6B3-6F9E-4EEC-A3FE-FA8F2A6ED714}"/>
              </a:ext>
            </a:extLst>
          </p:cNvPr>
          <p:cNvSpPr/>
          <p:nvPr/>
        </p:nvSpPr>
        <p:spPr>
          <a:xfrm>
            <a:off x="2067019" y="1673295"/>
            <a:ext cx="1271987" cy="1955181"/>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271282 w 1492907"/>
              <a:gd name="connsiteY4" fmla="*/ 795369 h 1170953"/>
              <a:gd name="connsiteX5" fmla="*/ 0 w 1492907"/>
              <a:gd name="connsiteY5" fmla="*/ 796097 h 1170953"/>
              <a:gd name="connsiteX0" fmla="*/ 0 w 1492907"/>
              <a:gd name="connsiteY0" fmla="*/ 796097 h 1435272"/>
              <a:gd name="connsiteX1" fmla="*/ 1288624 w 1492907"/>
              <a:gd name="connsiteY1" fmla="*/ 0 h 1435272"/>
              <a:gd name="connsiteX2" fmla="*/ 1492907 w 1492907"/>
              <a:gd name="connsiteY2" fmla="*/ 4278 h 1435272"/>
              <a:gd name="connsiteX3" fmla="*/ 1270797 w 1492907"/>
              <a:gd name="connsiteY3" fmla="*/ 1435272 h 1435272"/>
              <a:gd name="connsiteX4" fmla="*/ 1271282 w 1492907"/>
              <a:gd name="connsiteY4" fmla="*/ 795369 h 1435272"/>
              <a:gd name="connsiteX5" fmla="*/ 0 w 1492907"/>
              <a:gd name="connsiteY5" fmla="*/ 796097 h 1435272"/>
              <a:gd name="connsiteX0" fmla="*/ 0 w 1492907"/>
              <a:gd name="connsiteY0" fmla="*/ 1749788 h 2388963"/>
              <a:gd name="connsiteX1" fmla="*/ 563534 w 1492907"/>
              <a:gd name="connsiteY1" fmla="*/ 0 h 2388963"/>
              <a:gd name="connsiteX2" fmla="*/ 1492907 w 1492907"/>
              <a:gd name="connsiteY2" fmla="*/ 957969 h 2388963"/>
              <a:gd name="connsiteX3" fmla="*/ 1270797 w 1492907"/>
              <a:gd name="connsiteY3" fmla="*/ 2388963 h 2388963"/>
              <a:gd name="connsiteX4" fmla="*/ 1271282 w 1492907"/>
              <a:gd name="connsiteY4" fmla="*/ 1749060 h 2388963"/>
              <a:gd name="connsiteX5" fmla="*/ 0 w 1492907"/>
              <a:gd name="connsiteY5" fmla="*/ 1749788 h 2388963"/>
              <a:gd name="connsiteX0" fmla="*/ 0 w 1271644"/>
              <a:gd name="connsiteY0" fmla="*/ 1749788 h 2388963"/>
              <a:gd name="connsiteX1" fmla="*/ 563534 w 1271644"/>
              <a:gd name="connsiteY1" fmla="*/ 0 h 2388963"/>
              <a:gd name="connsiteX2" fmla="*/ 1069045 w 1271644"/>
              <a:gd name="connsiteY2" fmla="*/ 391232 h 2388963"/>
              <a:gd name="connsiteX3" fmla="*/ 1270797 w 1271644"/>
              <a:gd name="connsiteY3" fmla="*/ 2388963 h 2388963"/>
              <a:gd name="connsiteX4" fmla="*/ 1271282 w 1271644"/>
              <a:gd name="connsiteY4" fmla="*/ 1749060 h 2388963"/>
              <a:gd name="connsiteX5" fmla="*/ 0 w 1271644"/>
              <a:gd name="connsiteY5" fmla="*/ 1749788 h 2388963"/>
              <a:gd name="connsiteX0" fmla="*/ 0 w 1271644"/>
              <a:gd name="connsiteY0" fmla="*/ 1920531 h 2559706"/>
              <a:gd name="connsiteX1" fmla="*/ 563534 w 1271644"/>
              <a:gd name="connsiteY1" fmla="*/ 170743 h 2559706"/>
              <a:gd name="connsiteX2" fmla="*/ 735670 w 1271644"/>
              <a:gd name="connsiteY2" fmla="*/ 0 h 2559706"/>
              <a:gd name="connsiteX3" fmla="*/ 1270797 w 1271644"/>
              <a:gd name="connsiteY3" fmla="*/ 2559706 h 2559706"/>
              <a:gd name="connsiteX4" fmla="*/ 1271282 w 1271644"/>
              <a:gd name="connsiteY4" fmla="*/ 1919803 h 2559706"/>
              <a:gd name="connsiteX5" fmla="*/ 0 w 1271644"/>
              <a:gd name="connsiteY5" fmla="*/ 1920531 h 2559706"/>
              <a:gd name="connsiteX0" fmla="*/ 0 w 1271644"/>
              <a:gd name="connsiteY0" fmla="*/ 1920531 h 2559706"/>
              <a:gd name="connsiteX1" fmla="*/ 577821 w 1271644"/>
              <a:gd name="connsiteY1" fmla="*/ 484 h 2559706"/>
              <a:gd name="connsiteX2" fmla="*/ 735670 w 1271644"/>
              <a:gd name="connsiteY2" fmla="*/ 0 h 2559706"/>
              <a:gd name="connsiteX3" fmla="*/ 1270797 w 1271644"/>
              <a:gd name="connsiteY3" fmla="*/ 2559706 h 2559706"/>
              <a:gd name="connsiteX4" fmla="*/ 1271282 w 1271644"/>
              <a:gd name="connsiteY4" fmla="*/ 1919803 h 2559706"/>
              <a:gd name="connsiteX5" fmla="*/ 0 w 1271644"/>
              <a:gd name="connsiteY5" fmla="*/ 1920531 h 2559706"/>
              <a:gd name="connsiteX0" fmla="*/ 0 w 1271987"/>
              <a:gd name="connsiteY0" fmla="*/ 1920531 h 1955181"/>
              <a:gd name="connsiteX1" fmla="*/ 577821 w 1271987"/>
              <a:gd name="connsiteY1" fmla="*/ 484 h 1955181"/>
              <a:gd name="connsiteX2" fmla="*/ 735670 w 1271987"/>
              <a:gd name="connsiteY2" fmla="*/ 0 h 1955181"/>
              <a:gd name="connsiteX3" fmla="*/ 1271987 w 1271987"/>
              <a:gd name="connsiteY3" fmla="*/ 1919150 h 1955181"/>
              <a:gd name="connsiteX4" fmla="*/ 1271282 w 1271987"/>
              <a:gd name="connsiteY4" fmla="*/ 1919803 h 1955181"/>
              <a:gd name="connsiteX5" fmla="*/ 0 w 1271987"/>
              <a:gd name="connsiteY5" fmla="*/ 1920531 h 19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987" h="1955181">
                <a:moveTo>
                  <a:pt x="0" y="1920531"/>
                </a:moveTo>
                <a:lnTo>
                  <a:pt x="577821" y="484"/>
                </a:lnTo>
                <a:lnTo>
                  <a:pt x="735670" y="0"/>
                </a:lnTo>
                <a:lnTo>
                  <a:pt x="1271987" y="1919150"/>
                </a:lnTo>
                <a:cubicBezTo>
                  <a:pt x="1270561" y="1796336"/>
                  <a:pt x="1272708" y="2042617"/>
                  <a:pt x="1271282" y="1919803"/>
                </a:cubicBezTo>
                <a:lnTo>
                  <a:pt x="0" y="1920531"/>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69657077-7952-4873-B97D-062B2B66A2DB}"/>
              </a:ext>
            </a:extLst>
          </p:cNvPr>
          <p:cNvSpPr txBox="1"/>
          <p:nvPr/>
        </p:nvSpPr>
        <p:spPr>
          <a:xfrm>
            <a:off x="1026474" y="3059668"/>
            <a:ext cx="1677326" cy="369332"/>
          </a:xfrm>
          <a:prstGeom prst="rect">
            <a:avLst/>
          </a:prstGeom>
          <a:solidFill>
            <a:schemeClr val="accent1">
              <a:lumMod val="50000"/>
            </a:schemeClr>
          </a:solidFill>
        </p:spPr>
        <p:txBody>
          <a:bodyPr wrap="square" rtlCol="0">
            <a:spAutoFit/>
          </a:bodyPr>
          <a:lstStyle/>
          <a:p>
            <a:r>
              <a:rPr lang="en-US" dirty="0">
                <a:solidFill>
                  <a:schemeClr val="bg1"/>
                </a:solidFill>
              </a:rPr>
              <a:t>Contemplative</a:t>
            </a:r>
          </a:p>
        </p:txBody>
      </p:sp>
      <p:sp>
        <p:nvSpPr>
          <p:cNvPr id="28" name="TextBox 27">
            <a:extLst>
              <a:ext uri="{FF2B5EF4-FFF2-40B4-BE49-F238E27FC236}">
                <a16:creationId xmlns:a16="http://schemas.microsoft.com/office/drawing/2014/main" id="{A06A7D18-463F-4FB7-B4F3-B8DF5867A39A}"/>
              </a:ext>
            </a:extLst>
          </p:cNvPr>
          <p:cNvSpPr txBox="1"/>
          <p:nvPr/>
        </p:nvSpPr>
        <p:spPr>
          <a:xfrm>
            <a:off x="783307" y="2464135"/>
            <a:ext cx="1036115" cy="369332"/>
          </a:xfrm>
          <a:prstGeom prst="rect">
            <a:avLst/>
          </a:prstGeom>
          <a:solidFill>
            <a:schemeClr val="accent1">
              <a:lumMod val="50000"/>
            </a:schemeClr>
          </a:solidFill>
        </p:spPr>
        <p:txBody>
          <a:bodyPr wrap="square" rtlCol="0">
            <a:spAutoFit/>
          </a:bodyPr>
          <a:lstStyle/>
          <a:p>
            <a:r>
              <a:rPr lang="en-US" dirty="0">
                <a:solidFill>
                  <a:schemeClr val="bg1"/>
                </a:solidFill>
              </a:rPr>
              <a:t>Active</a:t>
            </a:r>
          </a:p>
        </p:txBody>
      </p:sp>
    </p:spTree>
    <p:extLst>
      <p:ext uri="{BB962C8B-B14F-4D97-AF65-F5344CB8AC3E}">
        <p14:creationId xmlns:p14="http://schemas.microsoft.com/office/powerpoint/2010/main" val="3683915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274" y="654978"/>
            <a:ext cx="5029200" cy="1371600"/>
          </a:xfrm>
        </p:spPr>
        <p:txBody>
          <a:bodyPr/>
          <a:lstStyle/>
          <a:p>
            <a:br>
              <a:rPr lang="en-US" dirty="0"/>
            </a:br>
            <a:r>
              <a:rPr lang="en-US" dirty="0"/>
              <a:t>trails scoring</a:t>
            </a:r>
            <a:br>
              <a:rPr lang="en-US" dirty="0"/>
            </a:br>
            <a:endParaRPr lang="en-US" dirty="0"/>
          </a:p>
        </p:txBody>
      </p:sp>
      <p:graphicFrame>
        <p:nvGraphicFramePr>
          <p:cNvPr id="6" name="Table 5">
            <a:extLst>
              <a:ext uri="{FF2B5EF4-FFF2-40B4-BE49-F238E27FC236}">
                <a16:creationId xmlns:a16="http://schemas.microsoft.com/office/drawing/2014/main" id="{BC8BF4EA-8478-49D9-9945-2F2234F98BE4}"/>
              </a:ext>
            </a:extLst>
          </p:cNvPr>
          <p:cNvGraphicFramePr>
            <a:graphicFrameLocks noGrp="1"/>
          </p:cNvGraphicFramePr>
          <p:nvPr>
            <p:extLst>
              <p:ext uri="{D42A27DB-BD31-4B8C-83A1-F6EECF244321}">
                <p14:modId xmlns:p14="http://schemas.microsoft.com/office/powerpoint/2010/main" val="2400386942"/>
              </p:ext>
            </p:extLst>
          </p:nvPr>
        </p:nvGraphicFramePr>
        <p:xfrm>
          <a:off x="304800" y="2590800"/>
          <a:ext cx="4734674" cy="883920"/>
        </p:xfrm>
        <a:graphic>
          <a:graphicData uri="http://schemas.openxmlformats.org/drawingml/2006/table">
            <a:tbl>
              <a:tblPr firstRow="1" bandRow="1">
                <a:tableStyleId>{5C22544A-7EE6-4342-B048-85BDC9FD1C3A}</a:tableStyleId>
              </a:tblPr>
              <a:tblGrid>
                <a:gridCol w="720620">
                  <a:extLst>
                    <a:ext uri="{9D8B030D-6E8A-4147-A177-3AD203B41FA5}">
                      <a16:colId xmlns:a16="http://schemas.microsoft.com/office/drawing/2014/main" val="2833771700"/>
                    </a:ext>
                  </a:extLst>
                </a:gridCol>
                <a:gridCol w="1334490">
                  <a:extLst>
                    <a:ext uri="{9D8B030D-6E8A-4147-A177-3AD203B41FA5}">
                      <a16:colId xmlns:a16="http://schemas.microsoft.com/office/drawing/2014/main" val="2556143383"/>
                    </a:ext>
                  </a:extLst>
                </a:gridCol>
                <a:gridCol w="1491489">
                  <a:extLst>
                    <a:ext uri="{9D8B030D-6E8A-4147-A177-3AD203B41FA5}">
                      <a16:colId xmlns:a16="http://schemas.microsoft.com/office/drawing/2014/main" val="3952229596"/>
                    </a:ext>
                  </a:extLst>
                </a:gridCol>
                <a:gridCol w="1188075">
                  <a:extLst>
                    <a:ext uri="{9D8B030D-6E8A-4147-A177-3AD203B41FA5}">
                      <a16:colId xmlns:a16="http://schemas.microsoft.com/office/drawing/2014/main" val="102878901"/>
                    </a:ext>
                  </a:extLst>
                </a:gridCol>
              </a:tblGrid>
              <a:tr h="193640">
                <a:tc>
                  <a:txBody>
                    <a:bodyPr/>
                    <a:lstStyle/>
                    <a:p>
                      <a:pPr algn="ctr"/>
                      <a:r>
                        <a:rPr lang="en-US" sz="1400" b="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0" dirty="0"/>
                        <a:t>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0" dirty="0"/>
                        <a:t>CONTEMPLATIVE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0" dirty="0"/>
                        <a:t>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95756137"/>
                  </a:ext>
                </a:extLst>
              </a:tr>
              <a:tr h="232367">
                <a:tc>
                  <a:txBody>
                    <a:bodyPr/>
                    <a:lstStyle/>
                    <a:p>
                      <a:pPr algn="ctr"/>
                      <a:endParaRPr lang="en-US" sz="1400" dirty="0">
                        <a:solidFill>
                          <a:schemeClr val="tx2"/>
                        </a:solidFill>
                      </a:endParaRPr>
                    </a:p>
                    <a:p>
                      <a:pPr algn="ctr"/>
                      <a:r>
                        <a:rPr lang="en-US" sz="1400" dirty="0">
                          <a:solidFill>
                            <a:schemeClr val="tx2"/>
                          </a:solidFill>
                        </a:rPr>
                        <a:t>TRAIL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6/</a:t>
                      </a:r>
                      <a:r>
                        <a:rPr lang="en-US" sz="2400" dirty="0">
                          <a:solidFill>
                            <a:schemeClr val="tx2"/>
                          </a:solidFill>
                        </a:rPr>
                        <a:t>10</a:t>
                      </a:r>
                      <a:r>
                        <a:rPr lang="en-US" dirty="0">
                          <a:solidFill>
                            <a:schemeClr val="tx2"/>
                          </a:solidFill>
                        </a:rPr>
                        <a:t>/</a:t>
                      </a:r>
                      <a:r>
                        <a:rPr lang="en-US" sz="3200" dirty="0">
                          <a:solidFill>
                            <a:schemeClr val="tx2"/>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6/</a:t>
                      </a:r>
                      <a:r>
                        <a:rPr lang="en-US" sz="2400" dirty="0">
                          <a:solidFill>
                            <a:schemeClr val="tx2"/>
                          </a:solidFill>
                        </a:rPr>
                        <a:t>10</a:t>
                      </a:r>
                      <a:r>
                        <a:rPr lang="en-US" dirty="0">
                          <a:solidFill>
                            <a:schemeClr val="tx2"/>
                          </a:solidFill>
                        </a:rPr>
                        <a:t>/</a:t>
                      </a:r>
                      <a:r>
                        <a:rPr lang="en-US" sz="3200" dirty="0">
                          <a:solidFill>
                            <a:schemeClr val="tx2"/>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2/</a:t>
                      </a:r>
                      <a:r>
                        <a:rPr lang="en-US" sz="2400" dirty="0">
                          <a:solidFill>
                            <a:schemeClr val="tx2"/>
                          </a:solidFill>
                        </a:rPr>
                        <a:t>2.5</a:t>
                      </a:r>
                      <a:r>
                        <a:rPr lang="en-US" dirty="0">
                          <a:solidFill>
                            <a:schemeClr val="tx2"/>
                          </a:solidFill>
                        </a:rPr>
                        <a:t>/</a:t>
                      </a:r>
                      <a:r>
                        <a:rPr lang="en-US" sz="3200" dirty="0">
                          <a:solidFill>
                            <a:schemeClr val="tx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334266"/>
                  </a:ext>
                </a:extLst>
              </a:tr>
            </a:tbl>
          </a:graphicData>
        </a:graphic>
      </p:graphicFrame>
      <p:pic>
        <p:nvPicPr>
          <p:cNvPr id="4" name="Picture 3">
            <a:extLst>
              <a:ext uri="{FF2B5EF4-FFF2-40B4-BE49-F238E27FC236}">
                <a16:creationId xmlns:a16="http://schemas.microsoft.com/office/drawing/2014/main" id="{ED78CB9F-FCCF-40D5-A6DC-55898E77A3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43524" y="-17764"/>
            <a:ext cx="6848475" cy="6893528"/>
          </a:xfrm>
          <a:prstGeom prst="rect">
            <a:avLst/>
          </a:prstGeom>
        </p:spPr>
      </p:pic>
      <p:sp>
        <p:nvSpPr>
          <p:cNvPr id="8" name="Text Placeholder 6">
            <a:extLst>
              <a:ext uri="{FF2B5EF4-FFF2-40B4-BE49-F238E27FC236}">
                <a16:creationId xmlns:a16="http://schemas.microsoft.com/office/drawing/2014/main" id="{BC7E006D-A40F-4BC4-8778-0204F152CADC}"/>
              </a:ext>
            </a:extLst>
          </p:cNvPr>
          <p:cNvSpPr txBox="1">
            <a:spLocks/>
          </p:cNvSpPr>
          <p:nvPr/>
        </p:nvSpPr>
        <p:spPr bwMode="auto">
          <a:xfrm>
            <a:off x="448810" y="4569577"/>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Access to Trails</a:t>
            </a:r>
          </a:p>
          <a:p>
            <a:pPr lvl="2"/>
            <a:endParaRPr lang="en-US" dirty="0"/>
          </a:p>
          <a:p>
            <a:pPr lvl="2"/>
            <a:endParaRPr lang="en-US" dirty="0"/>
          </a:p>
          <a:p>
            <a:pPr lvl="2"/>
            <a:r>
              <a:rPr lang="en-US" dirty="0"/>
              <a:t>More Access to Trails</a:t>
            </a:r>
          </a:p>
          <a:p>
            <a:pPr lvl="2"/>
            <a:r>
              <a:rPr lang="en-US" dirty="0"/>
              <a:t>Trails</a:t>
            </a:r>
          </a:p>
        </p:txBody>
      </p:sp>
      <p:sp>
        <p:nvSpPr>
          <p:cNvPr id="9" name="Rectangle 8">
            <a:extLst>
              <a:ext uri="{FF2B5EF4-FFF2-40B4-BE49-F238E27FC236}">
                <a16:creationId xmlns:a16="http://schemas.microsoft.com/office/drawing/2014/main" id="{5687ED89-237F-45FA-A707-0666F1EC02FD}"/>
              </a:ext>
            </a:extLst>
          </p:cNvPr>
          <p:cNvSpPr/>
          <p:nvPr/>
        </p:nvSpPr>
        <p:spPr>
          <a:xfrm>
            <a:off x="304800" y="5576854"/>
            <a:ext cx="457200" cy="282110"/>
          </a:xfrm>
          <a:prstGeom prst="rect">
            <a:avLst/>
          </a:prstGeom>
          <a:solidFill>
            <a:srgbClr val="67A443"/>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887EA236-CC1D-4539-AA81-E3BDB98F65F7}"/>
              </a:ext>
            </a:extLst>
          </p:cNvPr>
          <p:cNvSpPr/>
          <p:nvPr/>
        </p:nvSpPr>
        <p:spPr>
          <a:xfrm>
            <a:off x="304800" y="5231365"/>
            <a:ext cx="457200" cy="282110"/>
          </a:xfrm>
          <a:prstGeom prst="rect">
            <a:avLst/>
          </a:prstGeom>
          <a:solidFill>
            <a:srgbClr val="BCDC4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0A1DF73B-F0C5-4CB4-B331-2A04DB1D521B}"/>
              </a:ext>
            </a:extLst>
          </p:cNvPr>
          <p:cNvSpPr/>
          <p:nvPr/>
        </p:nvSpPr>
        <p:spPr>
          <a:xfrm>
            <a:off x="304800" y="4863288"/>
            <a:ext cx="457200" cy="282110"/>
          </a:xfrm>
          <a:prstGeom prst="rect">
            <a:avLst/>
          </a:prstGeom>
          <a:solidFill>
            <a:srgbClr val="DFB44E"/>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3C653E09-C32A-46DF-B811-816F7E61F449}"/>
              </a:ext>
            </a:extLst>
          </p:cNvPr>
          <p:cNvSpPr/>
          <p:nvPr/>
        </p:nvSpPr>
        <p:spPr>
          <a:xfrm>
            <a:off x="304800" y="4499188"/>
            <a:ext cx="457200" cy="282110"/>
          </a:xfrm>
          <a:prstGeom prst="rect">
            <a:avLst/>
          </a:prstGeom>
          <a:solidFill>
            <a:srgbClr val="D64E4A"/>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a:extLst>
              <a:ext uri="{FF2B5EF4-FFF2-40B4-BE49-F238E27FC236}">
                <a16:creationId xmlns:a16="http://schemas.microsoft.com/office/drawing/2014/main" id="{9C8EE13F-D7E9-4583-BB77-50C60A4D1F30}"/>
              </a:ext>
            </a:extLst>
          </p:cNvPr>
          <p:cNvCxnSpPr/>
          <p:nvPr/>
        </p:nvCxnSpPr>
        <p:spPr>
          <a:xfrm>
            <a:off x="1371600" y="4853861"/>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9021B6-1498-4506-B964-81F170051E80}"/>
              </a:ext>
            </a:extLst>
          </p:cNvPr>
          <p:cNvCxnSpPr>
            <a:cxnSpLocks/>
          </p:cNvCxnSpPr>
          <p:nvPr/>
        </p:nvCxnSpPr>
        <p:spPr>
          <a:xfrm>
            <a:off x="304800" y="6137096"/>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7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82943A31-EEBB-4DFA-A2F8-45BA93F739C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97556" y="2296438"/>
            <a:ext cx="3256408" cy="214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10274" y="654978"/>
            <a:ext cx="5029200" cy="1371600"/>
          </a:xfrm>
        </p:spPr>
        <p:txBody>
          <a:bodyPr/>
          <a:lstStyle/>
          <a:p>
            <a:br>
              <a:rPr lang="en-US" dirty="0"/>
            </a:br>
            <a:r>
              <a:rPr lang="en-US" dirty="0"/>
              <a:t>woods scoring</a:t>
            </a:r>
            <a:br>
              <a:rPr lang="en-US" dirty="0"/>
            </a:br>
            <a:endParaRPr lang="en-US" dirty="0"/>
          </a:p>
        </p:txBody>
      </p:sp>
      <p:sp>
        <p:nvSpPr>
          <p:cNvPr id="8" name="Text Placeholder 6">
            <a:extLst>
              <a:ext uri="{FF2B5EF4-FFF2-40B4-BE49-F238E27FC236}">
                <a16:creationId xmlns:a16="http://schemas.microsoft.com/office/drawing/2014/main" id="{BC7E006D-A40F-4BC4-8778-0204F152CADC}"/>
              </a:ext>
            </a:extLst>
          </p:cNvPr>
          <p:cNvSpPr txBox="1">
            <a:spLocks/>
          </p:cNvSpPr>
          <p:nvPr/>
        </p:nvSpPr>
        <p:spPr bwMode="auto">
          <a:xfrm>
            <a:off x="448810" y="4569577"/>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Less Access to Woods</a:t>
            </a:r>
          </a:p>
          <a:p>
            <a:pPr lvl="2"/>
            <a:endParaRPr lang="en-US" dirty="0"/>
          </a:p>
          <a:p>
            <a:pPr lvl="2"/>
            <a:endParaRPr lang="en-US" dirty="0"/>
          </a:p>
          <a:p>
            <a:pPr lvl="2"/>
            <a:r>
              <a:rPr lang="en-US" dirty="0"/>
              <a:t>More Access to Woods</a:t>
            </a:r>
          </a:p>
          <a:p>
            <a:pPr lvl="2"/>
            <a:r>
              <a:rPr lang="en-US" dirty="0"/>
              <a:t>Woods</a:t>
            </a:r>
          </a:p>
        </p:txBody>
      </p:sp>
      <p:sp>
        <p:nvSpPr>
          <p:cNvPr id="9" name="Rectangle 8">
            <a:extLst>
              <a:ext uri="{FF2B5EF4-FFF2-40B4-BE49-F238E27FC236}">
                <a16:creationId xmlns:a16="http://schemas.microsoft.com/office/drawing/2014/main" id="{5687ED89-237F-45FA-A707-0666F1EC02FD}"/>
              </a:ext>
            </a:extLst>
          </p:cNvPr>
          <p:cNvSpPr/>
          <p:nvPr/>
        </p:nvSpPr>
        <p:spPr>
          <a:xfrm>
            <a:off x="304800" y="5576854"/>
            <a:ext cx="457200" cy="282110"/>
          </a:xfrm>
          <a:prstGeom prst="rect">
            <a:avLst/>
          </a:prstGeom>
          <a:solidFill>
            <a:srgbClr val="67A443"/>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887EA236-CC1D-4539-AA81-E3BDB98F65F7}"/>
              </a:ext>
            </a:extLst>
          </p:cNvPr>
          <p:cNvSpPr/>
          <p:nvPr/>
        </p:nvSpPr>
        <p:spPr>
          <a:xfrm>
            <a:off x="304800" y="5231365"/>
            <a:ext cx="457200" cy="282110"/>
          </a:xfrm>
          <a:prstGeom prst="rect">
            <a:avLst/>
          </a:prstGeom>
          <a:solidFill>
            <a:srgbClr val="BCDC4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0A1DF73B-F0C5-4CB4-B331-2A04DB1D521B}"/>
              </a:ext>
            </a:extLst>
          </p:cNvPr>
          <p:cNvSpPr/>
          <p:nvPr/>
        </p:nvSpPr>
        <p:spPr>
          <a:xfrm>
            <a:off x="304800" y="4863288"/>
            <a:ext cx="457200" cy="282110"/>
          </a:xfrm>
          <a:prstGeom prst="rect">
            <a:avLst/>
          </a:prstGeom>
          <a:solidFill>
            <a:srgbClr val="DFB44E"/>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3C653E09-C32A-46DF-B811-816F7E61F449}"/>
              </a:ext>
            </a:extLst>
          </p:cNvPr>
          <p:cNvSpPr/>
          <p:nvPr/>
        </p:nvSpPr>
        <p:spPr>
          <a:xfrm>
            <a:off x="304800" y="4499188"/>
            <a:ext cx="457200" cy="282110"/>
          </a:xfrm>
          <a:prstGeom prst="rect">
            <a:avLst/>
          </a:prstGeom>
          <a:solidFill>
            <a:srgbClr val="D64E4A"/>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a:extLst>
              <a:ext uri="{FF2B5EF4-FFF2-40B4-BE49-F238E27FC236}">
                <a16:creationId xmlns:a16="http://schemas.microsoft.com/office/drawing/2014/main" id="{9C8EE13F-D7E9-4583-BB77-50C60A4D1F30}"/>
              </a:ext>
            </a:extLst>
          </p:cNvPr>
          <p:cNvCxnSpPr/>
          <p:nvPr/>
        </p:nvCxnSpPr>
        <p:spPr>
          <a:xfrm>
            <a:off x="1371600" y="4853861"/>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49C3D7-E842-4732-BEDD-3D6954FE3AD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43525" y="-1"/>
            <a:ext cx="6848475" cy="6858001"/>
          </a:xfrm>
          <a:prstGeom prst="rect">
            <a:avLst/>
          </a:prstGeom>
        </p:spPr>
      </p:pic>
      <p:grpSp>
        <p:nvGrpSpPr>
          <p:cNvPr id="51" name="Group 50">
            <a:extLst>
              <a:ext uri="{FF2B5EF4-FFF2-40B4-BE49-F238E27FC236}">
                <a16:creationId xmlns:a16="http://schemas.microsoft.com/office/drawing/2014/main" id="{35FDCCDB-735F-4A96-8E8E-D95B8CB7A3C8}"/>
              </a:ext>
            </a:extLst>
          </p:cNvPr>
          <p:cNvGrpSpPr/>
          <p:nvPr/>
        </p:nvGrpSpPr>
        <p:grpSpPr>
          <a:xfrm>
            <a:off x="285022" y="5929959"/>
            <a:ext cx="494886" cy="316109"/>
            <a:chOff x="285022" y="5929959"/>
            <a:chExt cx="494886" cy="316109"/>
          </a:xfrm>
        </p:grpSpPr>
        <p:sp>
          <p:nvSpPr>
            <p:cNvPr id="16" name="Rectangle 15">
              <a:extLst>
                <a:ext uri="{FF2B5EF4-FFF2-40B4-BE49-F238E27FC236}">
                  <a16:creationId xmlns:a16="http://schemas.microsoft.com/office/drawing/2014/main" id="{CB350DCC-A893-441F-B09F-362A70D217B1}"/>
                </a:ext>
              </a:extLst>
            </p:cNvPr>
            <p:cNvSpPr/>
            <p:nvPr/>
          </p:nvSpPr>
          <p:spPr>
            <a:xfrm>
              <a:off x="304800" y="5936450"/>
              <a:ext cx="457200" cy="282110"/>
            </a:xfrm>
            <a:prstGeom prst="rect">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3648AA1-F1D9-4E84-BC61-818C7738F6EF}"/>
                </a:ext>
              </a:extLst>
            </p:cNvPr>
            <p:cNvCxnSpPr>
              <a:cxnSpLocks/>
            </p:cNvCxnSpPr>
            <p:nvPr/>
          </p:nvCxnSpPr>
          <p:spPr>
            <a:xfrm flipV="1">
              <a:off x="324992" y="5943600"/>
              <a:ext cx="437008" cy="2821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DF9723-80E1-4F45-BB86-A367E12BD3B6}"/>
                </a:ext>
              </a:extLst>
            </p:cNvPr>
            <p:cNvCxnSpPr>
              <a:cxnSpLocks/>
            </p:cNvCxnSpPr>
            <p:nvPr/>
          </p:nvCxnSpPr>
          <p:spPr>
            <a:xfrm flipV="1">
              <a:off x="517866" y="6070459"/>
              <a:ext cx="262042" cy="1756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313046-FFC5-4808-97EE-9BAC5CFDD36A}"/>
                </a:ext>
              </a:extLst>
            </p:cNvPr>
            <p:cNvCxnSpPr>
              <a:cxnSpLocks/>
            </p:cNvCxnSpPr>
            <p:nvPr/>
          </p:nvCxnSpPr>
          <p:spPr>
            <a:xfrm flipV="1">
              <a:off x="299829" y="5929959"/>
              <a:ext cx="121555" cy="7701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4ABB80-ED60-4C06-B82C-E35A8F7EE9B0}"/>
                </a:ext>
              </a:extLst>
            </p:cNvPr>
            <p:cNvCxnSpPr>
              <a:cxnSpLocks/>
            </p:cNvCxnSpPr>
            <p:nvPr/>
          </p:nvCxnSpPr>
          <p:spPr>
            <a:xfrm flipV="1">
              <a:off x="285022" y="5936450"/>
              <a:ext cx="303658" cy="189797"/>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CF9CEB87-0312-4450-A9C3-48509F0D47B4}"/>
              </a:ext>
            </a:extLst>
          </p:cNvPr>
          <p:cNvSpPr txBox="1"/>
          <p:nvPr/>
        </p:nvSpPr>
        <p:spPr>
          <a:xfrm>
            <a:off x="3276600" y="3822405"/>
            <a:ext cx="1562653" cy="646331"/>
          </a:xfrm>
          <a:prstGeom prst="rect">
            <a:avLst/>
          </a:prstGeom>
          <a:noFill/>
        </p:spPr>
        <p:txBody>
          <a:bodyPr wrap="square" rtlCol="0">
            <a:spAutoFit/>
          </a:bodyPr>
          <a:lstStyle/>
          <a:p>
            <a:r>
              <a:rPr lang="en-US" dirty="0"/>
              <a:t>Size (amount of woods)</a:t>
            </a:r>
          </a:p>
        </p:txBody>
      </p:sp>
      <p:sp>
        <p:nvSpPr>
          <p:cNvPr id="18" name="TextBox 17">
            <a:extLst>
              <a:ext uri="{FF2B5EF4-FFF2-40B4-BE49-F238E27FC236}">
                <a16:creationId xmlns:a16="http://schemas.microsoft.com/office/drawing/2014/main" id="{E70E4220-7B9D-42EC-9514-C359158AA1A7}"/>
              </a:ext>
            </a:extLst>
          </p:cNvPr>
          <p:cNvSpPr txBox="1"/>
          <p:nvPr/>
        </p:nvSpPr>
        <p:spPr>
          <a:xfrm rot="16200000">
            <a:off x="-544609" y="2903467"/>
            <a:ext cx="1562653" cy="369332"/>
          </a:xfrm>
          <a:prstGeom prst="rect">
            <a:avLst/>
          </a:prstGeom>
          <a:noFill/>
        </p:spPr>
        <p:txBody>
          <a:bodyPr wrap="square" rtlCol="0">
            <a:spAutoFit/>
          </a:bodyPr>
          <a:lstStyle/>
          <a:p>
            <a:r>
              <a:rPr lang="en-US" dirty="0"/>
              <a:t>Scoring Points</a:t>
            </a:r>
          </a:p>
        </p:txBody>
      </p:sp>
      <p:cxnSp>
        <p:nvCxnSpPr>
          <p:cNvPr id="5" name="Straight Connector 4">
            <a:extLst>
              <a:ext uri="{FF2B5EF4-FFF2-40B4-BE49-F238E27FC236}">
                <a16:creationId xmlns:a16="http://schemas.microsoft.com/office/drawing/2014/main" id="{6FAC26F5-A4BB-43EE-B649-1255CD2D5E1F}"/>
              </a:ext>
            </a:extLst>
          </p:cNvPr>
          <p:cNvCxnSpPr/>
          <p:nvPr/>
        </p:nvCxnSpPr>
        <p:spPr>
          <a:xfrm flipV="1">
            <a:off x="1565364" y="2611891"/>
            <a:ext cx="0" cy="137160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A012F7-1319-41F8-A284-DE553F4B0941}"/>
              </a:ext>
            </a:extLst>
          </p:cNvPr>
          <p:cNvCxnSpPr>
            <a:cxnSpLocks/>
          </p:cNvCxnSpPr>
          <p:nvPr/>
        </p:nvCxnSpPr>
        <p:spPr>
          <a:xfrm>
            <a:off x="533400" y="2632164"/>
            <a:ext cx="1031964" cy="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43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E1D66-70C1-4BC1-8BC2-53ED182B9A2F}"/>
              </a:ext>
            </a:extLst>
          </p:cNvPr>
          <p:cNvSpPr>
            <a:spLocks noGrp="1"/>
          </p:cNvSpPr>
          <p:nvPr>
            <p:ph type="title"/>
          </p:nvPr>
        </p:nvSpPr>
        <p:spPr/>
        <p:txBody>
          <a:bodyPr/>
          <a:lstStyle/>
          <a:p>
            <a:r>
              <a:rPr lang="en-US" dirty="0"/>
              <a:t>Walkable network</a:t>
            </a:r>
          </a:p>
        </p:txBody>
      </p:sp>
      <p:sp>
        <p:nvSpPr>
          <p:cNvPr id="3" name="Text Placeholder 2">
            <a:extLst>
              <a:ext uri="{FF2B5EF4-FFF2-40B4-BE49-F238E27FC236}">
                <a16:creationId xmlns:a16="http://schemas.microsoft.com/office/drawing/2014/main" id="{F49FA759-71D5-452E-B8E8-35B80EB697DA}"/>
              </a:ext>
            </a:extLst>
          </p:cNvPr>
          <p:cNvSpPr>
            <a:spLocks noGrp="1"/>
          </p:cNvSpPr>
          <p:nvPr>
            <p:ph type="body" sz="quarter" idx="10"/>
          </p:nvPr>
        </p:nvSpPr>
        <p:spPr/>
        <p:txBody>
          <a:bodyPr/>
          <a:lstStyle/>
          <a:p>
            <a:r>
              <a:rPr lang="en-US" dirty="0"/>
              <a:t>Create Walk Links:</a:t>
            </a:r>
          </a:p>
          <a:p>
            <a:pPr lvl="1">
              <a:lnSpc>
                <a:spcPts val="2200"/>
              </a:lnSpc>
            </a:pPr>
            <a:r>
              <a:rPr lang="en-US" dirty="0"/>
              <a:t>Neighborhood roads</a:t>
            </a:r>
          </a:p>
          <a:p>
            <a:pPr lvl="1">
              <a:lnSpc>
                <a:spcPts val="2200"/>
              </a:lnSpc>
            </a:pPr>
            <a:r>
              <a:rPr lang="en-US" dirty="0"/>
              <a:t>Trail systems </a:t>
            </a:r>
          </a:p>
          <a:p>
            <a:pPr lvl="1">
              <a:lnSpc>
                <a:spcPts val="2200"/>
              </a:lnSpc>
            </a:pPr>
            <a:r>
              <a:rPr lang="en-US" dirty="0"/>
              <a:t>Park, school, and private retail walkways</a:t>
            </a:r>
          </a:p>
          <a:p>
            <a:pPr lvl="1">
              <a:lnSpc>
                <a:spcPts val="2200"/>
              </a:lnSpc>
            </a:pPr>
            <a:r>
              <a:rPr lang="en-US" dirty="0"/>
              <a:t>Any road with a sidewalk</a:t>
            </a:r>
          </a:p>
          <a:p>
            <a:endParaRPr lang="en-US" dirty="0"/>
          </a:p>
        </p:txBody>
      </p:sp>
      <p:pic>
        <p:nvPicPr>
          <p:cNvPr id="4" name="Picture 3">
            <a:extLst>
              <a:ext uri="{FF2B5EF4-FFF2-40B4-BE49-F238E27FC236}">
                <a16:creationId xmlns:a16="http://schemas.microsoft.com/office/drawing/2014/main" id="{6BA33A0C-BF7D-4056-9CC1-F1C2ED6A2E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91200" y="-14472"/>
            <a:ext cx="6896694" cy="6912878"/>
          </a:xfrm>
          <a:prstGeom prst="rect">
            <a:avLst/>
          </a:prstGeom>
          <a:solidFill>
            <a:schemeClr val="accent1"/>
          </a:solidFill>
        </p:spPr>
      </p:pic>
      <p:sp>
        <p:nvSpPr>
          <p:cNvPr id="5" name="Text Placeholder 6">
            <a:extLst>
              <a:ext uri="{FF2B5EF4-FFF2-40B4-BE49-F238E27FC236}">
                <a16:creationId xmlns:a16="http://schemas.microsoft.com/office/drawing/2014/main" id="{BAEEE102-C982-4F6E-94AB-0D9943D124CF}"/>
              </a:ext>
            </a:extLst>
          </p:cNvPr>
          <p:cNvSpPr txBox="1">
            <a:spLocks/>
          </p:cNvSpPr>
          <p:nvPr/>
        </p:nvSpPr>
        <p:spPr bwMode="auto">
          <a:xfrm>
            <a:off x="448810" y="530904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Walkshed</a:t>
            </a:r>
          </a:p>
          <a:p>
            <a:pPr lvl="2"/>
            <a:r>
              <a:rPr lang="en-US" dirty="0"/>
              <a:t>Walkable Network</a:t>
            </a:r>
          </a:p>
          <a:p>
            <a:pPr lvl="2"/>
            <a:r>
              <a:rPr lang="en-US" dirty="0"/>
              <a:t>Non-Walkable Network</a:t>
            </a:r>
          </a:p>
        </p:txBody>
      </p:sp>
      <p:cxnSp>
        <p:nvCxnSpPr>
          <p:cNvPr id="6" name="Straight Connector 5">
            <a:extLst>
              <a:ext uri="{FF2B5EF4-FFF2-40B4-BE49-F238E27FC236}">
                <a16:creationId xmlns:a16="http://schemas.microsoft.com/office/drawing/2014/main" id="{9E87331C-F8E6-40D6-840A-55922E99F229}"/>
              </a:ext>
            </a:extLst>
          </p:cNvPr>
          <p:cNvCxnSpPr>
            <a:cxnSpLocks/>
          </p:cNvCxnSpPr>
          <p:nvPr/>
        </p:nvCxnSpPr>
        <p:spPr>
          <a:xfrm>
            <a:off x="304800" y="6137096"/>
            <a:ext cx="457200" cy="0"/>
          </a:xfrm>
          <a:prstGeom prst="line">
            <a:avLst/>
          </a:prstGeom>
          <a:ln w="571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0DE161-064F-4B84-9E39-CABEB8F5BDD1}"/>
              </a:ext>
            </a:extLst>
          </p:cNvPr>
          <p:cNvCxnSpPr>
            <a:cxnSpLocks/>
          </p:cNvCxnSpPr>
          <p:nvPr/>
        </p:nvCxnSpPr>
        <p:spPr>
          <a:xfrm>
            <a:off x="304800" y="5802799"/>
            <a:ext cx="457200" cy="0"/>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CE52B9D-9039-42D3-897D-8FE0920943F3}"/>
              </a:ext>
            </a:extLst>
          </p:cNvPr>
          <p:cNvSpPr/>
          <p:nvPr/>
        </p:nvSpPr>
        <p:spPr>
          <a:xfrm>
            <a:off x="8133806" y="1663337"/>
            <a:ext cx="2290354" cy="2821577"/>
          </a:xfrm>
          <a:custGeom>
            <a:avLst/>
            <a:gdLst>
              <a:gd name="connsiteX0" fmla="*/ 609600 w 2290354"/>
              <a:gd name="connsiteY0" fmla="*/ 409303 h 2821577"/>
              <a:gd name="connsiteX1" fmla="*/ 583474 w 2290354"/>
              <a:gd name="connsiteY1" fmla="*/ 357052 h 2821577"/>
              <a:gd name="connsiteX2" fmla="*/ 679268 w 2290354"/>
              <a:gd name="connsiteY2" fmla="*/ 156754 h 2821577"/>
              <a:gd name="connsiteX3" fmla="*/ 783771 w 2290354"/>
              <a:gd name="connsiteY3" fmla="*/ 148046 h 2821577"/>
              <a:gd name="connsiteX4" fmla="*/ 783771 w 2290354"/>
              <a:gd name="connsiteY4" fmla="*/ 52252 h 2821577"/>
              <a:gd name="connsiteX5" fmla="*/ 801188 w 2290354"/>
              <a:gd name="connsiteY5" fmla="*/ 0 h 2821577"/>
              <a:gd name="connsiteX6" fmla="*/ 862148 w 2290354"/>
              <a:gd name="connsiteY6" fmla="*/ 0 h 2821577"/>
              <a:gd name="connsiteX7" fmla="*/ 923108 w 2290354"/>
              <a:gd name="connsiteY7" fmla="*/ 95794 h 2821577"/>
              <a:gd name="connsiteX8" fmla="*/ 1071154 w 2290354"/>
              <a:gd name="connsiteY8" fmla="*/ 148046 h 2821577"/>
              <a:gd name="connsiteX9" fmla="*/ 1105988 w 2290354"/>
              <a:gd name="connsiteY9" fmla="*/ 217714 h 2821577"/>
              <a:gd name="connsiteX10" fmla="*/ 1132114 w 2290354"/>
              <a:gd name="connsiteY10" fmla="*/ 148046 h 2821577"/>
              <a:gd name="connsiteX11" fmla="*/ 1132114 w 2290354"/>
              <a:gd name="connsiteY11" fmla="*/ 148046 h 2821577"/>
              <a:gd name="connsiteX12" fmla="*/ 1236617 w 2290354"/>
              <a:gd name="connsiteY12" fmla="*/ 165463 h 2821577"/>
              <a:gd name="connsiteX13" fmla="*/ 1236617 w 2290354"/>
              <a:gd name="connsiteY13" fmla="*/ 235132 h 2821577"/>
              <a:gd name="connsiteX14" fmla="*/ 1314994 w 2290354"/>
              <a:gd name="connsiteY14" fmla="*/ 269966 h 2821577"/>
              <a:gd name="connsiteX15" fmla="*/ 1367245 w 2290354"/>
              <a:gd name="connsiteY15" fmla="*/ 287383 h 2821577"/>
              <a:gd name="connsiteX16" fmla="*/ 1367245 w 2290354"/>
              <a:gd name="connsiteY16" fmla="*/ 357052 h 2821577"/>
              <a:gd name="connsiteX17" fmla="*/ 1524000 w 2290354"/>
              <a:gd name="connsiteY17" fmla="*/ 426720 h 2821577"/>
              <a:gd name="connsiteX18" fmla="*/ 1593668 w 2290354"/>
              <a:gd name="connsiteY18" fmla="*/ 426720 h 2821577"/>
              <a:gd name="connsiteX19" fmla="*/ 1915885 w 2290354"/>
              <a:gd name="connsiteY19" fmla="*/ 775063 h 2821577"/>
              <a:gd name="connsiteX20" fmla="*/ 1950720 w 2290354"/>
              <a:gd name="connsiteY20" fmla="*/ 879566 h 2821577"/>
              <a:gd name="connsiteX21" fmla="*/ 1881051 w 2290354"/>
              <a:gd name="connsiteY21" fmla="*/ 940526 h 2821577"/>
              <a:gd name="connsiteX22" fmla="*/ 1802674 w 2290354"/>
              <a:gd name="connsiteY22" fmla="*/ 1097280 h 2821577"/>
              <a:gd name="connsiteX23" fmla="*/ 1994263 w 2290354"/>
              <a:gd name="connsiteY23" fmla="*/ 1341120 h 2821577"/>
              <a:gd name="connsiteX24" fmla="*/ 2290354 w 2290354"/>
              <a:gd name="connsiteY24" fmla="*/ 1515292 h 2821577"/>
              <a:gd name="connsiteX25" fmla="*/ 1532708 w 2290354"/>
              <a:gd name="connsiteY25" fmla="*/ 2821577 h 2821577"/>
              <a:gd name="connsiteX26" fmla="*/ 792480 w 2290354"/>
              <a:gd name="connsiteY26" fmla="*/ 2673532 h 2821577"/>
              <a:gd name="connsiteX27" fmla="*/ 731520 w 2290354"/>
              <a:gd name="connsiteY27" fmla="*/ 2508069 h 2821577"/>
              <a:gd name="connsiteX28" fmla="*/ 531223 w 2290354"/>
              <a:gd name="connsiteY28" fmla="*/ 2464526 h 2821577"/>
              <a:gd name="connsiteX29" fmla="*/ 470263 w 2290354"/>
              <a:gd name="connsiteY29" fmla="*/ 2534194 h 2821577"/>
              <a:gd name="connsiteX30" fmla="*/ 52251 w 2290354"/>
              <a:gd name="connsiteY30" fmla="*/ 2185852 h 2821577"/>
              <a:gd name="connsiteX31" fmla="*/ 0 w 2290354"/>
              <a:gd name="connsiteY31" fmla="*/ 2046514 h 282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90354" h="2821577">
                <a:moveTo>
                  <a:pt x="609600" y="409303"/>
                </a:moveTo>
                <a:lnTo>
                  <a:pt x="583474" y="357052"/>
                </a:lnTo>
                <a:lnTo>
                  <a:pt x="679268" y="156754"/>
                </a:lnTo>
                <a:lnTo>
                  <a:pt x="783771" y="148046"/>
                </a:lnTo>
                <a:lnTo>
                  <a:pt x="783771" y="52252"/>
                </a:lnTo>
                <a:lnTo>
                  <a:pt x="801188" y="0"/>
                </a:lnTo>
                <a:lnTo>
                  <a:pt x="862148" y="0"/>
                </a:lnTo>
                <a:lnTo>
                  <a:pt x="923108" y="95794"/>
                </a:lnTo>
                <a:lnTo>
                  <a:pt x="1071154" y="148046"/>
                </a:lnTo>
                <a:lnTo>
                  <a:pt x="1105988" y="217714"/>
                </a:lnTo>
                <a:lnTo>
                  <a:pt x="1132114" y="148046"/>
                </a:lnTo>
                <a:lnTo>
                  <a:pt x="1132114" y="148046"/>
                </a:lnTo>
                <a:lnTo>
                  <a:pt x="1236617" y="165463"/>
                </a:lnTo>
                <a:lnTo>
                  <a:pt x="1236617" y="235132"/>
                </a:lnTo>
                <a:lnTo>
                  <a:pt x="1314994" y="269966"/>
                </a:lnTo>
                <a:lnTo>
                  <a:pt x="1367245" y="287383"/>
                </a:lnTo>
                <a:lnTo>
                  <a:pt x="1367245" y="357052"/>
                </a:lnTo>
                <a:lnTo>
                  <a:pt x="1524000" y="426720"/>
                </a:lnTo>
                <a:lnTo>
                  <a:pt x="1593668" y="426720"/>
                </a:lnTo>
                <a:lnTo>
                  <a:pt x="1915885" y="775063"/>
                </a:lnTo>
                <a:lnTo>
                  <a:pt x="1950720" y="879566"/>
                </a:lnTo>
                <a:lnTo>
                  <a:pt x="1881051" y="940526"/>
                </a:lnTo>
                <a:lnTo>
                  <a:pt x="1802674" y="1097280"/>
                </a:lnTo>
                <a:lnTo>
                  <a:pt x="1994263" y="1341120"/>
                </a:lnTo>
                <a:lnTo>
                  <a:pt x="2290354" y="1515292"/>
                </a:lnTo>
                <a:lnTo>
                  <a:pt x="1532708" y="2821577"/>
                </a:lnTo>
                <a:lnTo>
                  <a:pt x="792480" y="2673532"/>
                </a:lnTo>
                <a:lnTo>
                  <a:pt x="731520" y="2508069"/>
                </a:lnTo>
                <a:lnTo>
                  <a:pt x="531223" y="2464526"/>
                </a:lnTo>
                <a:lnTo>
                  <a:pt x="470263" y="2534194"/>
                </a:lnTo>
                <a:lnTo>
                  <a:pt x="52251" y="2185852"/>
                </a:lnTo>
                <a:lnTo>
                  <a:pt x="0" y="2046514"/>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A7184CC4-CC50-4ECC-90FB-64EB93A0DED5}"/>
              </a:ext>
            </a:extLst>
          </p:cNvPr>
          <p:cNvSpPr/>
          <p:nvPr/>
        </p:nvSpPr>
        <p:spPr>
          <a:xfrm>
            <a:off x="422000" y="5280599"/>
            <a:ext cx="282897" cy="296549"/>
          </a:xfrm>
          <a:custGeom>
            <a:avLst/>
            <a:gdLst>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58993 w 167549"/>
              <a:gd name="connsiteY7" fmla="*/ 167202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2646 h 169962"/>
              <a:gd name="connsiteX1" fmla="*/ 19664 w 167549"/>
              <a:gd name="connsiteY1" fmla="*/ 12646 h 169962"/>
              <a:gd name="connsiteX2" fmla="*/ 45345 w 167549"/>
              <a:gd name="connsiteY2" fmla="*/ 2313 h 169962"/>
              <a:gd name="connsiteX3" fmla="*/ 147484 w 167549"/>
              <a:gd name="connsiteY3" fmla="*/ 2813 h 169962"/>
              <a:gd name="connsiteX4" fmla="*/ 157316 w 167549"/>
              <a:gd name="connsiteY4" fmla="*/ 32310 h 169962"/>
              <a:gd name="connsiteX5" fmla="*/ 167148 w 167549"/>
              <a:gd name="connsiteY5" fmla="*/ 110968 h 169962"/>
              <a:gd name="connsiteX6" fmla="*/ 147484 w 167549"/>
              <a:gd name="connsiteY6" fmla="*/ 140465 h 169962"/>
              <a:gd name="connsiteX7" fmla="*/ 137651 w 167549"/>
              <a:gd name="connsiteY7" fmla="*/ 169962 h 169962"/>
              <a:gd name="connsiteX8" fmla="*/ 74218 w 167549"/>
              <a:gd name="connsiteY8" fmla="*/ 140336 h 169962"/>
              <a:gd name="connsiteX9" fmla="*/ 29497 w 167549"/>
              <a:gd name="connsiteY9" fmla="*/ 150297 h 169962"/>
              <a:gd name="connsiteX10" fmla="*/ 19664 w 167549"/>
              <a:gd name="connsiteY10" fmla="*/ 120800 h 169962"/>
              <a:gd name="connsiteX11" fmla="*/ 0 w 167549"/>
              <a:gd name="connsiteY11" fmla="*/ 91304 h 169962"/>
              <a:gd name="connsiteX12" fmla="*/ 19664 w 167549"/>
              <a:gd name="connsiteY12" fmla="*/ 12646 h 169962"/>
              <a:gd name="connsiteX0" fmla="*/ 19664 w 167549"/>
              <a:gd name="connsiteY0" fmla="*/ 10573 h 167889"/>
              <a:gd name="connsiteX1" fmla="*/ 19664 w 167549"/>
              <a:gd name="connsiteY1" fmla="*/ 10573 h 167889"/>
              <a:gd name="connsiteX2" fmla="*/ 45345 w 167549"/>
              <a:gd name="connsiteY2" fmla="*/ 240 h 167889"/>
              <a:gd name="connsiteX3" fmla="*/ 147484 w 167549"/>
              <a:gd name="connsiteY3" fmla="*/ 740 h 167889"/>
              <a:gd name="connsiteX4" fmla="*/ 157316 w 167549"/>
              <a:gd name="connsiteY4" fmla="*/ 30237 h 167889"/>
              <a:gd name="connsiteX5" fmla="*/ 167148 w 167549"/>
              <a:gd name="connsiteY5" fmla="*/ 108895 h 167889"/>
              <a:gd name="connsiteX6" fmla="*/ 147484 w 167549"/>
              <a:gd name="connsiteY6" fmla="*/ 138392 h 167889"/>
              <a:gd name="connsiteX7" fmla="*/ 137651 w 167549"/>
              <a:gd name="connsiteY7" fmla="*/ 167889 h 167889"/>
              <a:gd name="connsiteX8" fmla="*/ 74218 w 167549"/>
              <a:gd name="connsiteY8" fmla="*/ 138263 h 167889"/>
              <a:gd name="connsiteX9" fmla="*/ 29497 w 167549"/>
              <a:gd name="connsiteY9" fmla="*/ 148224 h 167889"/>
              <a:gd name="connsiteX10" fmla="*/ 19664 w 167549"/>
              <a:gd name="connsiteY10" fmla="*/ 118727 h 167889"/>
              <a:gd name="connsiteX11" fmla="*/ 0 w 167549"/>
              <a:gd name="connsiteY11" fmla="*/ 89231 h 167889"/>
              <a:gd name="connsiteX12" fmla="*/ 19664 w 167549"/>
              <a:gd name="connsiteY12" fmla="*/ 10573 h 167889"/>
              <a:gd name="connsiteX0" fmla="*/ 19664 w 167155"/>
              <a:gd name="connsiteY0" fmla="*/ 11521 h 168837"/>
              <a:gd name="connsiteX1" fmla="*/ 19664 w 167155"/>
              <a:gd name="connsiteY1" fmla="*/ 11521 h 168837"/>
              <a:gd name="connsiteX2" fmla="*/ 45345 w 167155"/>
              <a:gd name="connsiteY2" fmla="*/ 1188 h 168837"/>
              <a:gd name="connsiteX3" fmla="*/ 147484 w 167155"/>
              <a:gd name="connsiteY3" fmla="*/ 1688 h 168837"/>
              <a:gd name="connsiteX4" fmla="*/ 145136 w 167155"/>
              <a:gd name="connsiteY4" fmla="*/ 50979 h 168837"/>
              <a:gd name="connsiteX5" fmla="*/ 167148 w 167155"/>
              <a:gd name="connsiteY5" fmla="*/ 109843 h 168837"/>
              <a:gd name="connsiteX6" fmla="*/ 147484 w 167155"/>
              <a:gd name="connsiteY6" fmla="*/ 139340 h 168837"/>
              <a:gd name="connsiteX7" fmla="*/ 137651 w 167155"/>
              <a:gd name="connsiteY7" fmla="*/ 168837 h 168837"/>
              <a:gd name="connsiteX8" fmla="*/ 74218 w 167155"/>
              <a:gd name="connsiteY8" fmla="*/ 139211 h 168837"/>
              <a:gd name="connsiteX9" fmla="*/ 29497 w 167155"/>
              <a:gd name="connsiteY9" fmla="*/ 149172 h 168837"/>
              <a:gd name="connsiteX10" fmla="*/ 19664 w 167155"/>
              <a:gd name="connsiteY10" fmla="*/ 119675 h 168837"/>
              <a:gd name="connsiteX11" fmla="*/ 0 w 167155"/>
              <a:gd name="connsiteY11" fmla="*/ 90179 h 168837"/>
              <a:gd name="connsiteX12" fmla="*/ 19664 w 167155"/>
              <a:gd name="connsiteY12" fmla="*/ 11521 h 168837"/>
              <a:gd name="connsiteX0" fmla="*/ 13574 w 161065"/>
              <a:gd name="connsiteY0" fmla="*/ 11521 h 168837"/>
              <a:gd name="connsiteX1" fmla="*/ 13574 w 161065"/>
              <a:gd name="connsiteY1" fmla="*/ 11521 h 168837"/>
              <a:gd name="connsiteX2" fmla="*/ 39255 w 161065"/>
              <a:gd name="connsiteY2" fmla="*/ 1188 h 168837"/>
              <a:gd name="connsiteX3" fmla="*/ 141394 w 161065"/>
              <a:gd name="connsiteY3" fmla="*/ 1688 h 168837"/>
              <a:gd name="connsiteX4" fmla="*/ 139046 w 161065"/>
              <a:gd name="connsiteY4" fmla="*/ 50979 h 168837"/>
              <a:gd name="connsiteX5" fmla="*/ 161058 w 161065"/>
              <a:gd name="connsiteY5" fmla="*/ 109843 h 168837"/>
              <a:gd name="connsiteX6" fmla="*/ 141394 w 161065"/>
              <a:gd name="connsiteY6" fmla="*/ 139340 h 168837"/>
              <a:gd name="connsiteX7" fmla="*/ 131561 w 161065"/>
              <a:gd name="connsiteY7" fmla="*/ 168837 h 168837"/>
              <a:gd name="connsiteX8" fmla="*/ 68128 w 161065"/>
              <a:gd name="connsiteY8" fmla="*/ 139211 h 168837"/>
              <a:gd name="connsiteX9" fmla="*/ 23407 w 161065"/>
              <a:gd name="connsiteY9" fmla="*/ 149172 h 168837"/>
              <a:gd name="connsiteX10" fmla="*/ 13574 w 161065"/>
              <a:gd name="connsiteY10" fmla="*/ 119675 h 168837"/>
              <a:gd name="connsiteX11" fmla="*/ 0 w 161065"/>
              <a:gd name="connsiteY11" fmla="*/ 74953 h 168837"/>
              <a:gd name="connsiteX12" fmla="*/ 13574 w 161065"/>
              <a:gd name="connsiteY12" fmla="*/ 11521 h 1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65" h="168837">
                <a:moveTo>
                  <a:pt x="13574" y="11521"/>
                </a:moveTo>
                <a:lnTo>
                  <a:pt x="13574" y="11521"/>
                </a:lnTo>
                <a:cubicBezTo>
                  <a:pt x="17854" y="9799"/>
                  <a:pt x="17952" y="2827"/>
                  <a:pt x="39255" y="1188"/>
                </a:cubicBezTo>
                <a:cubicBezTo>
                  <a:pt x="63603" y="19342"/>
                  <a:pt x="124762" y="-6611"/>
                  <a:pt x="141394" y="1688"/>
                </a:cubicBezTo>
                <a:cubicBezTo>
                  <a:pt x="158026" y="9987"/>
                  <a:pt x="135769" y="41147"/>
                  <a:pt x="139046" y="50979"/>
                </a:cubicBezTo>
                <a:cubicBezTo>
                  <a:pt x="142323" y="77198"/>
                  <a:pt x="160667" y="95116"/>
                  <a:pt x="161058" y="109843"/>
                </a:cubicBezTo>
                <a:cubicBezTo>
                  <a:pt x="161449" y="124570"/>
                  <a:pt x="146679" y="128771"/>
                  <a:pt x="141394" y="139340"/>
                </a:cubicBezTo>
                <a:cubicBezTo>
                  <a:pt x="136759" y="148610"/>
                  <a:pt x="134839" y="159005"/>
                  <a:pt x="131561" y="168837"/>
                </a:cubicBezTo>
                <a:cubicBezTo>
                  <a:pt x="105342" y="165559"/>
                  <a:pt x="81944" y="156119"/>
                  <a:pt x="68128" y="139211"/>
                </a:cubicBezTo>
                <a:cubicBezTo>
                  <a:pt x="61570" y="131185"/>
                  <a:pt x="32499" y="152428"/>
                  <a:pt x="23407" y="149172"/>
                </a:cubicBezTo>
                <a:cubicBezTo>
                  <a:pt x="14315" y="145916"/>
                  <a:pt x="18209" y="128945"/>
                  <a:pt x="13574" y="119675"/>
                </a:cubicBezTo>
                <a:cubicBezTo>
                  <a:pt x="8289" y="109106"/>
                  <a:pt x="6555" y="84785"/>
                  <a:pt x="0" y="74953"/>
                </a:cubicBezTo>
                <a:cubicBezTo>
                  <a:pt x="12149" y="38503"/>
                  <a:pt x="11312" y="22093"/>
                  <a:pt x="13574" y="11521"/>
                </a:cubicBezTo>
                <a:close/>
              </a:path>
            </a:pathLst>
          </a:custGeom>
          <a:solidFill>
            <a:srgbClr val="B4C6A8"/>
          </a:solid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119070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Walkable network</a:t>
            </a:r>
          </a:p>
        </p:txBody>
      </p:sp>
      <p:pic>
        <p:nvPicPr>
          <p:cNvPr id="4" name="Picture 3">
            <a:extLst>
              <a:ext uri="{FF2B5EF4-FFF2-40B4-BE49-F238E27FC236}">
                <a16:creationId xmlns:a16="http://schemas.microsoft.com/office/drawing/2014/main" id="{71504941-F876-4AEB-9BFF-4FFA5A81AB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8893"/>
          <a:stretch/>
        </p:blipFill>
        <p:spPr>
          <a:xfrm>
            <a:off x="304800" y="2875261"/>
            <a:ext cx="5828740" cy="2590846"/>
          </a:xfrm>
          <a:prstGeom prst="rect">
            <a:avLst/>
          </a:prstGeom>
          <a:ln>
            <a:prstDash val="sysDash"/>
          </a:ln>
        </p:spPr>
      </p:pic>
      <p:pic>
        <p:nvPicPr>
          <p:cNvPr id="5" name="Picture 4">
            <a:extLst>
              <a:ext uri="{FF2B5EF4-FFF2-40B4-BE49-F238E27FC236}">
                <a16:creationId xmlns:a16="http://schemas.microsoft.com/office/drawing/2014/main" id="{6628EBEE-5267-4643-8FEC-1316CBACB73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400931" y="2909936"/>
            <a:ext cx="5828740" cy="2556171"/>
          </a:xfrm>
          <a:prstGeom prst="rect">
            <a:avLst/>
          </a:prstGeom>
          <a:ln w="28575">
            <a:noFill/>
          </a:ln>
        </p:spPr>
      </p:pic>
      <p:sp>
        <p:nvSpPr>
          <p:cNvPr id="8" name="TextBox 7">
            <a:extLst>
              <a:ext uri="{FF2B5EF4-FFF2-40B4-BE49-F238E27FC236}">
                <a16:creationId xmlns:a16="http://schemas.microsoft.com/office/drawing/2014/main" id="{EF6DEA9D-B10A-44C2-8032-8786A8DB0CC6}"/>
              </a:ext>
            </a:extLst>
          </p:cNvPr>
          <p:cNvSpPr txBox="1"/>
          <p:nvPr/>
        </p:nvSpPr>
        <p:spPr>
          <a:xfrm>
            <a:off x="202059" y="2265452"/>
            <a:ext cx="5493891" cy="461665"/>
          </a:xfrm>
          <a:prstGeom prst="rect">
            <a:avLst/>
          </a:prstGeom>
          <a:noFill/>
        </p:spPr>
        <p:txBody>
          <a:bodyPr wrap="square" rtlCol="0">
            <a:spAutoFit/>
          </a:bodyPr>
          <a:lstStyle/>
          <a:p>
            <a:r>
              <a:rPr lang="en-US" sz="2400" b="1" dirty="0">
                <a:solidFill>
                  <a:schemeClr val="tx2"/>
                </a:solidFill>
              </a:rPr>
              <a:t>Montgomery Park-owned pathway/trail</a:t>
            </a:r>
          </a:p>
        </p:txBody>
      </p:sp>
      <p:sp>
        <p:nvSpPr>
          <p:cNvPr id="9" name="TextBox 8">
            <a:extLst>
              <a:ext uri="{FF2B5EF4-FFF2-40B4-BE49-F238E27FC236}">
                <a16:creationId xmlns:a16="http://schemas.microsoft.com/office/drawing/2014/main" id="{E7A83199-3688-4AD7-97CE-C2E36CF44D83}"/>
              </a:ext>
            </a:extLst>
          </p:cNvPr>
          <p:cNvSpPr txBox="1"/>
          <p:nvPr/>
        </p:nvSpPr>
        <p:spPr>
          <a:xfrm>
            <a:off x="6292625" y="2265451"/>
            <a:ext cx="4680175" cy="461665"/>
          </a:xfrm>
          <a:prstGeom prst="rect">
            <a:avLst/>
          </a:prstGeom>
          <a:noFill/>
        </p:spPr>
        <p:txBody>
          <a:bodyPr wrap="square" rtlCol="0">
            <a:spAutoFit/>
          </a:bodyPr>
          <a:lstStyle/>
          <a:p>
            <a:r>
              <a:rPr lang="en-US" sz="2400" b="1" dirty="0">
                <a:solidFill>
                  <a:schemeClr val="tx2"/>
                </a:solidFill>
              </a:rPr>
              <a:t>Private-owned public pathway/trail </a:t>
            </a:r>
          </a:p>
        </p:txBody>
      </p:sp>
      <p:sp>
        <p:nvSpPr>
          <p:cNvPr id="10" name="Freeform: Shape 9">
            <a:extLst>
              <a:ext uri="{FF2B5EF4-FFF2-40B4-BE49-F238E27FC236}">
                <a16:creationId xmlns:a16="http://schemas.microsoft.com/office/drawing/2014/main" id="{47D16920-0639-4261-8C52-925AB761611B}"/>
              </a:ext>
            </a:extLst>
          </p:cNvPr>
          <p:cNvSpPr/>
          <p:nvPr/>
        </p:nvSpPr>
        <p:spPr>
          <a:xfrm>
            <a:off x="957263" y="4169485"/>
            <a:ext cx="2278856" cy="1031164"/>
          </a:xfrm>
          <a:custGeom>
            <a:avLst/>
            <a:gdLst>
              <a:gd name="connsiteX0" fmla="*/ 26193 w 1657350"/>
              <a:gd name="connsiteY0" fmla="*/ 795337 h 795337"/>
              <a:gd name="connsiteX1" fmla="*/ 128587 w 1657350"/>
              <a:gd name="connsiteY1" fmla="*/ 714375 h 795337"/>
              <a:gd name="connsiteX2" fmla="*/ 176212 w 1657350"/>
              <a:gd name="connsiteY2" fmla="*/ 695325 h 795337"/>
              <a:gd name="connsiteX3" fmla="*/ 481012 w 1657350"/>
              <a:gd name="connsiteY3" fmla="*/ 681037 h 795337"/>
              <a:gd name="connsiteX4" fmla="*/ 619125 w 1657350"/>
              <a:gd name="connsiteY4" fmla="*/ 659606 h 795337"/>
              <a:gd name="connsiteX5" fmla="*/ 873918 w 1657350"/>
              <a:gd name="connsiteY5" fmla="*/ 576262 h 795337"/>
              <a:gd name="connsiteX6" fmla="*/ 973931 w 1657350"/>
              <a:gd name="connsiteY6" fmla="*/ 550068 h 795337"/>
              <a:gd name="connsiteX7" fmla="*/ 1128712 w 1657350"/>
              <a:gd name="connsiteY7" fmla="*/ 561975 h 795337"/>
              <a:gd name="connsiteX8" fmla="*/ 1281112 w 1657350"/>
              <a:gd name="connsiteY8" fmla="*/ 554831 h 795337"/>
              <a:gd name="connsiteX9" fmla="*/ 1397793 w 1657350"/>
              <a:gd name="connsiteY9" fmla="*/ 526256 h 795337"/>
              <a:gd name="connsiteX10" fmla="*/ 1504950 w 1657350"/>
              <a:gd name="connsiteY10" fmla="*/ 450056 h 795337"/>
              <a:gd name="connsiteX11" fmla="*/ 1657350 w 1657350"/>
              <a:gd name="connsiteY11" fmla="*/ 364331 h 795337"/>
              <a:gd name="connsiteX12" fmla="*/ 1604962 w 1657350"/>
              <a:gd name="connsiteY12" fmla="*/ 0 h 795337"/>
              <a:gd name="connsiteX13" fmla="*/ 1454943 w 1657350"/>
              <a:gd name="connsiteY13" fmla="*/ 61912 h 795337"/>
              <a:gd name="connsiteX14" fmla="*/ 1354931 w 1657350"/>
              <a:gd name="connsiteY14" fmla="*/ 69056 h 795337"/>
              <a:gd name="connsiteX15" fmla="*/ 1262062 w 1657350"/>
              <a:gd name="connsiteY15" fmla="*/ 78581 h 795337"/>
              <a:gd name="connsiteX16" fmla="*/ 1157287 w 1657350"/>
              <a:gd name="connsiteY16" fmla="*/ 88106 h 795337"/>
              <a:gd name="connsiteX17" fmla="*/ 1076325 w 1657350"/>
              <a:gd name="connsiteY17" fmla="*/ 133350 h 795337"/>
              <a:gd name="connsiteX18" fmla="*/ 964406 w 1657350"/>
              <a:gd name="connsiteY18" fmla="*/ 211931 h 795337"/>
              <a:gd name="connsiteX19" fmla="*/ 864393 w 1657350"/>
              <a:gd name="connsiteY19" fmla="*/ 242887 h 795337"/>
              <a:gd name="connsiteX20" fmla="*/ 785812 w 1657350"/>
              <a:gd name="connsiteY20" fmla="*/ 261937 h 795337"/>
              <a:gd name="connsiteX21" fmla="*/ 592931 w 1657350"/>
              <a:gd name="connsiteY21" fmla="*/ 276225 h 795337"/>
              <a:gd name="connsiteX22" fmla="*/ 459581 w 1657350"/>
              <a:gd name="connsiteY22" fmla="*/ 300037 h 795337"/>
              <a:gd name="connsiteX23" fmla="*/ 381000 w 1657350"/>
              <a:gd name="connsiteY23" fmla="*/ 338137 h 795337"/>
              <a:gd name="connsiteX24" fmla="*/ 292893 w 1657350"/>
              <a:gd name="connsiteY24" fmla="*/ 402431 h 795337"/>
              <a:gd name="connsiteX25" fmla="*/ 209550 w 1657350"/>
              <a:gd name="connsiteY25" fmla="*/ 521493 h 795337"/>
              <a:gd name="connsiteX26" fmla="*/ 133350 w 1657350"/>
              <a:gd name="connsiteY26" fmla="*/ 621506 h 795337"/>
              <a:gd name="connsiteX27" fmla="*/ 85725 w 1657350"/>
              <a:gd name="connsiteY27" fmla="*/ 654843 h 795337"/>
              <a:gd name="connsiteX28" fmla="*/ 0 w 1657350"/>
              <a:gd name="connsiteY28" fmla="*/ 659606 h 795337"/>
              <a:gd name="connsiteX0" fmla="*/ 26193 w 2283619"/>
              <a:gd name="connsiteY0" fmla="*/ 802481 h 802481"/>
              <a:gd name="connsiteX1" fmla="*/ 128587 w 2283619"/>
              <a:gd name="connsiteY1" fmla="*/ 721519 h 802481"/>
              <a:gd name="connsiteX2" fmla="*/ 176212 w 2283619"/>
              <a:gd name="connsiteY2" fmla="*/ 702469 h 802481"/>
              <a:gd name="connsiteX3" fmla="*/ 481012 w 2283619"/>
              <a:gd name="connsiteY3" fmla="*/ 688181 h 802481"/>
              <a:gd name="connsiteX4" fmla="*/ 619125 w 2283619"/>
              <a:gd name="connsiteY4" fmla="*/ 666750 h 802481"/>
              <a:gd name="connsiteX5" fmla="*/ 873918 w 2283619"/>
              <a:gd name="connsiteY5" fmla="*/ 583406 h 802481"/>
              <a:gd name="connsiteX6" fmla="*/ 973931 w 2283619"/>
              <a:gd name="connsiteY6" fmla="*/ 557212 h 802481"/>
              <a:gd name="connsiteX7" fmla="*/ 1128712 w 2283619"/>
              <a:gd name="connsiteY7" fmla="*/ 569119 h 802481"/>
              <a:gd name="connsiteX8" fmla="*/ 1281112 w 2283619"/>
              <a:gd name="connsiteY8" fmla="*/ 561975 h 802481"/>
              <a:gd name="connsiteX9" fmla="*/ 1397793 w 2283619"/>
              <a:gd name="connsiteY9" fmla="*/ 533400 h 802481"/>
              <a:gd name="connsiteX10" fmla="*/ 1504950 w 2283619"/>
              <a:gd name="connsiteY10" fmla="*/ 457200 h 802481"/>
              <a:gd name="connsiteX11" fmla="*/ 1657350 w 2283619"/>
              <a:gd name="connsiteY11" fmla="*/ 371475 h 802481"/>
              <a:gd name="connsiteX12" fmla="*/ 2283619 w 2283619"/>
              <a:gd name="connsiteY12" fmla="*/ 0 h 802481"/>
              <a:gd name="connsiteX13" fmla="*/ 1454943 w 2283619"/>
              <a:gd name="connsiteY13" fmla="*/ 69056 h 802481"/>
              <a:gd name="connsiteX14" fmla="*/ 1354931 w 2283619"/>
              <a:gd name="connsiteY14" fmla="*/ 76200 h 802481"/>
              <a:gd name="connsiteX15" fmla="*/ 1262062 w 2283619"/>
              <a:gd name="connsiteY15" fmla="*/ 85725 h 802481"/>
              <a:gd name="connsiteX16" fmla="*/ 1157287 w 2283619"/>
              <a:gd name="connsiteY16" fmla="*/ 95250 h 802481"/>
              <a:gd name="connsiteX17" fmla="*/ 1076325 w 2283619"/>
              <a:gd name="connsiteY17" fmla="*/ 140494 h 802481"/>
              <a:gd name="connsiteX18" fmla="*/ 964406 w 2283619"/>
              <a:gd name="connsiteY18" fmla="*/ 219075 h 802481"/>
              <a:gd name="connsiteX19" fmla="*/ 864393 w 2283619"/>
              <a:gd name="connsiteY19" fmla="*/ 250031 h 802481"/>
              <a:gd name="connsiteX20" fmla="*/ 785812 w 2283619"/>
              <a:gd name="connsiteY20" fmla="*/ 269081 h 802481"/>
              <a:gd name="connsiteX21" fmla="*/ 592931 w 2283619"/>
              <a:gd name="connsiteY21" fmla="*/ 283369 h 802481"/>
              <a:gd name="connsiteX22" fmla="*/ 459581 w 2283619"/>
              <a:gd name="connsiteY22" fmla="*/ 307181 h 802481"/>
              <a:gd name="connsiteX23" fmla="*/ 381000 w 2283619"/>
              <a:gd name="connsiteY23" fmla="*/ 345281 h 802481"/>
              <a:gd name="connsiteX24" fmla="*/ 292893 w 2283619"/>
              <a:gd name="connsiteY24" fmla="*/ 409575 h 802481"/>
              <a:gd name="connsiteX25" fmla="*/ 209550 w 2283619"/>
              <a:gd name="connsiteY25" fmla="*/ 528637 h 802481"/>
              <a:gd name="connsiteX26" fmla="*/ 133350 w 2283619"/>
              <a:gd name="connsiteY26" fmla="*/ 628650 h 802481"/>
              <a:gd name="connsiteX27" fmla="*/ 85725 w 2283619"/>
              <a:gd name="connsiteY27" fmla="*/ 661987 h 802481"/>
              <a:gd name="connsiteX28" fmla="*/ 0 w 2283619"/>
              <a:gd name="connsiteY28" fmla="*/ 666750 h 802481"/>
              <a:gd name="connsiteX0" fmla="*/ 26193 w 2283619"/>
              <a:gd name="connsiteY0" fmla="*/ 809624 h 809624"/>
              <a:gd name="connsiteX1" fmla="*/ 128587 w 2283619"/>
              <a:gd name="connsiteY1" fmla="*/ 728662 h 809624"/>
              <a:gd name="connsiteX2" fmla="*/ 176212 w 2283619"/>
              <a:gd name="connsiteY2" fmla="*/ 709612 h 809624"/>
              <a:gd name="connsiteX3" fmla="*/ 481012 w 2283619"/>
              <a:gd name="connsiteY3" fmla="*/ 695324 h 809624"/>
              <a:gd name="connsiteX4" fmla="*/ 619125 w 2283619"/>
              <a:gd name="connsiteY4" fmla="*/ 673893 h 809624"/>
              <a:gd name="connsiteX5" fmla="*/ 873918 w 2283619"/>
              <a:gd name="connsiteY5" fmla="*/ 590549 h 809624"/>
              <a:gd name="connsiteX6" fmla="*/ 973931 w 2283619"/>
              <a:gd name="connsiteY6" fmla="*/ 564355 h 809624"/>
              <a:gd name="connsiteX7" fmla="*/ 1128712 w 2283619"/>
              <a:gd name="connsiteY7" fmla="*/ 576262 h 809624"/>
              <a:gd name="connsiteX8" fmla="*/ 1281112 w 2283619"/>
              <a:gd name="connsiteY8" fmla="*/ 569118 h 809624"/>
              <a:gd name="connsiteX9" fmla="*/ 1397793 w 2283619"/>
              <a:gd name="connsiteY9" fmla="*/ 540543 h 809624"/>
              <a:gd name="connsiteX10" fmla="*/ 1504950 w 2283619"/>
              <a:gd name="connsiteY10" fmla="*/ 464343 h 809624"/>
              <a:gd name="connsiteX11" fmla="*/ 1657350 w 2283619"/>
              <a:gd name="connsiteY11" fmla="*/ 378618 h 809624"/>
              <a:gd name="connsiteX12" fmla="*/ 2283619 w 2283619"/>
              <a:gd name="connsiteY12" fmla="*/ 0 h 809624"/>
              <a:gd name="connsiteX13" fmla="*/ 1454943 w 2283619"/>
              <a:gd name="connsiteY13" fmla="*/ 76199 h 809624"/>
              <a:gd name="connsiteX14" fmla="*/ 1354931 w 2283619"/>
              <a:gd name="connsiteY14" fmla="*/ 83343 h 809624"/>
              <a:gd name="connsiteX15" fmla="*/ 1262062 w 2283619"/>
              <a:gd name="connsiteY15" fmla="*/ 92868 h 809624"/>
              <a:gd name="connsiteX16" fmla="*/ 1157287 w 2283619"/>
              <a:gd name="connsiteY16" fmla="*/ 102393 h 809624"/>
              <a:gd name="connsiteX17" fmla="*/ 1076325 w 2283619"/>
              <a:gd name="connsiteY17" fmla="*/ 147637 h 809624"/>
              <a:gd name="connsiteX18" fmla="*/ 964406 w 2283619"/>
              <a:gd name="connsiteY18" fmla="*/ 226218 h 809624"/>
              <a:gd name="connsiteX19" fmla="*/ 864393 w 2283619"/>
              <a:gd name="connsiteY19" fmla="*/ 257174 h 809624"/>
              <a:gd name="connsiteX20" fmla="*/ 785812 w 2283619"/>
              <a:gd name="connsiteY20" fmla="*/ 276224 h 809624"/>
              <a:gd name="connsiteX21" fmla="*/ 592931 w 2283619"/>
              <a:gd name="connsiteY21" fmla="*/ 290512 h 809624"/>
              <a:gd name="connsiteX22" fmla="*/ 459581 w 2283619"/>
              <a:gd name="connsiteY22" fmla="*/ 314324 h 809624"/>
              <a:gd name="connsiteX23" fmla="*/ 381000 w 2283619"/>
              <a:gd name="connsiteY23" fmla="*/ 352424 h 809624"/>
              <a:gd name="connsiteX24" fmla="*/ 292893 w 2283619"/>
              <a:gd name="connsiteY24" fmla="*/ 416718 h 809624"/>
              <a:gd name="connsiteX25" fmla="*/ 209550 w 2283619"/>
              <a:gd name="connsiteY25" fmla="*/ 535780 h 809624"/>
              <a:gd name="connsiteX26" fmla="*/ 133350 w 2283619"/>
              <a:gd name="connsiteY26" fmla="*/ 635793 h 809624"/>
              <a:gd name="connsiteX27" fmla="*/ 85725 w 2283619"/>
              <a:gd name="connsiteY27" fmla="*/ 669130 h 809624"/>
              <a:gd name="connsiteX28" fmla="*/ 0 w 2283619"/>
              <a:gd name="connsiteY28" fmla="*/ 673893 h 809624"/>
              <a:gd name="connsiteX0" fmla="*/ 26193 w 2283619"/>
              <a:gd name="connsiteY0" fmla="*/ 809624 h 809624"/>
              <a:gd name="connsiteX1" fmla="*/ 128587 w 2283619"/>
              <a:gd name="connsiteY1" fmla="*/ 728662 h 809624"/>
              <a:gd name="connsiteX2" fmla="*/ 176212 w 2283619"/>
              <a:gd name="connsiteY2" fmla="*/ 709612 h 809624"/>
              <a:gd name="connsiteX3" fmla="*/ 481012 w 2283619"/>
              <a:gd name="connsiteY3" fmla="*/ 695324 h 809624"/>
              <a:gd name="connsiteX4" fmla="*/ 619125 w 2283619"/>
              <a:gd name="connsiteY4" fmla="*/ 673893 h 809624"/>
              <a:gd name="connsiteX5" fmla="*/ 873918 w 2283619"/>
              <a:gd name="connsiteY5" fmla="*/ 590549 h 809624"/>
              <a:gd name="connsiteX6" fmla="*/ 973931 w 2283619"/>
              <a:gd name="connsiteY6" fmla="*/ 564355 h 809624"/>
              <a:gd name="connsiteX7" fmla="*/ 1128712 w 2283619"/>
              <a:gd name="connsiteY7" fmla="*/ 576262 h 809624"/>
              <a:gd name="connsiteX8" fmla="*/ 1281112 w 2283619"/>
              <a:gd name="connsiteY8" fmla="*/ 569118 h 809624"/>
              <a:gd name="connsiteX9" fmla="*/ 1397793 w 2283619"/>
              <a:gd name="connsiteY9" fmla="*/ 540543 h 809624"/>
              <a:gd name="connsiteX10" fmla="*/ 1504950 w 2283619"/>
              <a:gd name="connsiteY10" fmla="*/ 464343 h 809624"/>
              <a:gd name="connsiteX11" fmla="*/ 1657350 w 2283619"/>
              <a:gd name="connsiteY11" fmla="*/ 378618 h 809624"/>
              <a:gd name="connsiteX12" fmla="*/ 2283619 w 2283619"/>
              <a:gd name="connsiteY12" fmla="*/ 0 h 809624"/>
              <a:gd name="connsiteX13" fmla="*/ 1759743 w 2283619"/>
              <a:gd name="connsiteY13" fmla="*/ 42862 h 809624"/>
              <a:gd name="connsiteX14" fmla="*/ 1454943 w 2283619"/>
              <a:gd name="connsiteY14" fmla="*/ 76199 h 809624"/>
              <a:gd name="connsiteX15" fmla="*/ 1354931 w 2283619"/>
              <a:gd name="connsiteY15" fmla="*/ 83343 h 809624"/>
              <a:gd name="connsiteX16" fmla="*/ 1262062 w 2283619"/>
              <a:gd name="connsiteY16" fmla="*/ 92868 h 809624"/>
              <a:gd name="connsiteX17" fmla="*/ 1157287 w 2283619"/>
              <a:gd name="connsiteY17" fmla="*/ 102393 h 809624"/>
              <a:gd name="connsiteX18" fmla="*/ 1076325 w 2283619"/>
              <a:gd name="connsiteY18" fmla="*/ 147637 h 809624"/>
              <a:gd name="connsiteX19" fmla="*/ 964406 w 2283619"/>
              <a:gd name="connsiteY19" fmla="*/ 226218 h 809624"/>
              <a:gd name="connsiteX20" fmla="*/ 864393 w 2283619"/>
              <a:gd name="connsiteY20" fmla="*/ 257174 h 809624"/>
              <a:gd name="connsiteX21" fmla="*/ 785812 w 2283619"/>
              <a:gd name="connsiteY21" fmla="*/ 276224 h 809624"/>
              <a:gd name="connsiteX22" fmla="*/ 592931 w 2283619"/>
              <a:gd name="connsiteY22" fmla="*/ 290512 h 809624"/>
              <a:gd name="connsiteX23" fmla="*/ 459581 w 2283619"/>
              <a:gd name="connsiteY23" fmla="*/ 314324 h 809624"/>
              <a:gd name="connsiteX24" fmla="*/ 381000 w 2283619"/>
              <a:gd name="connsiteY24" fmla="*/ 352424 h 809624"/>
              <a:gd name="connsiteX25" fmla="*/ 292893 w 2283619"/>
              <a:gd name="connsiteY25" fmla="*/ 416718 h 809624"/>
              <a:gd name="connsiteX26" fmla="*/ 209550 w 2283619"/>
              <a:gd name="connsiteY26" fmla="*/ 535780 h 809624"/>
              <a:gd name="connsiteX27" fmla="*/ 133350 w 2283619"/>
              <a:gd name="connsiteY27" fmla="*/ 635793 h 809624"/>
              <a:gd name="connsiteX28" fmla="*/ 85725 w 2283619"/>
              <a:gd name="connsiteY28" fmla="*/ 669130 h 809624"/>
              <a:gd name="connsiteX29" fmla="*/ 0 w 2283619"/>
              <a:gd name="connsiteY29" fmla="*/ 673893 h 809624"/>
              <a:gd name="connsiteX0" fmla="*/ 26193 w 2283619"/>
              <a:gd name="connsiteY0" fmla="*/ 809624 h 809624"/>
              <a:gd name="connsiteX1" fmla="*/ 128587 w 2283619"/>
              <a:gd name="connsiteY1" fmla="*/ 728662 h 809624"/>
              <a:gd name="connsiteX2" fmla="*/ 176212 w 2283619"/>
              <a:gd name="connsiteY2" fmla="*/ 709612 h 809624"/>
              <a:gd name="connsiteX3" fmla="*/ 481012 w 2283619"/>
              <a:gd name="connsiteY3" fmla="*/ 695324 h 809624"/>
              <a:gd name="connsiteX4" fmla="*/ 619125 w 2283619"/>
              <a:gd name="connsiteY4" fmla="*/ 673893 h 809624"/>
              <a:gd name="connsiteX5" fmla="*/ 873918 w 2283619"/>
              <a:gd name="connsiteY5" fmla="*/ 590549 h 809624"/>
              <a:gd name="connsiteX6" fmla="*/ 973931 w 2283619"/>
              <a:gd name="connsiteY6" fmla="*/ 564355 h 809624"/>
              <a:gd name="connsiteX7" fmla="*/ 1128712 w 2283619"/>
              <a:gd name="connsiteY7" fmla="*/ 576262 h 809624"/>
              <a:gd name="connsiteX8" fmla="*/ 1281112 w 2283619"/>
              <a:gd name="connsiteY8" fmla="*/ 569118 h 809624"/>
              <a:gd name="connsiteX9" fmla="*/ 1397793 w 2283619"/>
              <a:gd name="connsiteY9" fmla="*/ 540543 h 809624"/>
              <a:gd name="connsiteX10" fmla="*/ 1504950 w 2283619"/>
              <a:gd name="connsiteY10" fmla="*/ 464343 h 809624"/>
              <a:gd name="connsiteX11" fmla="*/ 1657350 w 2283619"/>
              <a:gd name="connsiteY11" fmla="*/ 378618 h 809624"/>
              <a:gd name="connsiteX12" fmla="*/ 2283619 w 2283619"/>
              <a:gd name="connsiteY12" fmla="*/ 0 h 809624"/>
              <a:gd name="connsiteX13" fmla="*/ 1612106 w 2283619"/>
              <a:gd name="connsiteY13" fmla="*/ 7144 h 809624"/>
              <a:gd name="connsiteX14" fmla="*/ 1454943 w 2283619"/>
              <a:gd name="connsiteY14" fmla="*/ 76199 h 809624"/>
              <a:gd name="connsiteX15" fmla="*/ 1354931 w 2283619"/>
              <a:gd name="connsiteY15" fmla="*/ 83343 h 809624"/>
              <a:gd name="connsiteX16" fmla="*/ 1262062 w 2283619"/>
              <a:gd name="connsiteY16" fmla="*/ 92868 h 809624"/>
              <a:gd name="connsiteX17" fmla="*/ 1157287 w 2283619"/>
              <a:gd name="connsiteY17" fmla="*/ 102393 h 809624"/>
              <a:gd name="connsiteX18" fmla="*/ 1076325 w 2283619"/>
              <a:gd name="connsiteY18" fmla="*/ 147637 h 809624"/>
              <a:gd name="connsiteX19" fmla="*/ 964406 w 2283619"/>
              <a:gd name="connsiteY19" fmla="*/ 226218 h 809624"/>
              <a:gd name="connsiteX20" fmla="*/ 864393 w 2283619"/>
              <a:gd name="connsiteY20" fmla="*/ 257174 h 809624"/>
              <a:gd name="connsiteX21" fmla="*/ 785812 w 2283619"/>
              <a:gd name="connsiteY21" fmla="*/ 276224 h 809624"/>
              <a:gd name="connsiteX22" fmla="*/ 592931 w 2283619"/>
              <a:gd name="connsiteY22" fmla="*/ 290512 h 809624"/>
              <a:gd name="connsiteX23" fmla="*/ 459581 w 2283619"/>
              <a:gd name="connsiteY23" fmla="*/ 314324 h 809624"/>
              <a:gd name="connsiteX24" fmla="*/ 381000 w 2283619"/>
              <a:gd name="connsiteY24" fmla="*/ 352424 h 809624"/>
              <a:gd name="connsiteX25" fmla="*/ 292893 w 2283619"/>
              <a:gd name="connsiteY25" fmla="*/ 416718 h 809624"/>
              <a:gd name="connsiteX26" fmla="*/ 209550 w 2283619"/>
              <a:gd name="connsiteY26" fmla="*/ 535780 h 809624"/>
              <a:gd name="connsiteX27" fmla="*/ 133350 w 2283619"/>
              <a:gd name="connsiteY27" fmla="*/ 635793 h 809624"/>
              <a:gd name="connsiteX28" fmla="*/ 85725 w 2283619"/>
              <a:gd name="connsiteY28" fmla="*/ 669130 h 809624"/>
              <a:gd name="connsiteX29" fmla="*/ 0 w 2283619"/>
              <a:gd name="connsiteY29" fmla="*/ 673893 h 809624"/>
              <a:gd name="connsiteX0" fmla="*/ 26193 w 2283619"/>
              <a:gd name="connsiteY0" fmla="*/ 809624 h 809624"/>
              <a:gd name="connsiteX1" fmla="*/ 128587 w 2283619"/>
              <a:gd name="connsiteY1" fmla="*/ 728662 h 809624"/>
              <a:gd name="connsiteX2" fmla="*/ 176212 w 2283619"/>
              <a:gd name="connsiteY2" fmla="*/ 709612 h 809624"/>
              <a:gd name="connsiteX3" fmla="*/ 481012 w 2283619"/>
              <a:gd name="connsiteY3" fmla="*/ 695324 h 809624"/>
              <a:gd name="connsiteX4" fmla="*/ 619125 w 2283619"/>
              <a:gd name="connsiteY4" fmla="*/ 673893 h 809624"/>
              <a:gd name="connsiteX5" fmla="*/ 873918 w 2283619"/>
              <a:gd name="connsiteY5" fmla="*/ 590549 h 809624"/>
              <a:gd name="connsiteX6" fmla="*/ 973931 w 2283619"/>
              <a:gd name="connsiteY6" fmla="*/ 564355 h 809624"/>
              <a:gd name="connsiteX7" fmla="*/ 1128712 w 2283619"/>
              <a:gd name="connsiteY7" fmla="*/ 576262 h 809624"/>
              <a:gd name="connsiteX8" fmla="*/ 1281112 w 2283619"/>
              <a:gd name="connsiteY8" fmla="*/ 569118 h 809624"/>
              <a:gd name="connsiteX9" fmla="*/ 1397793 w 2283619"/>
              <a:gd name="connsiteY9" fmla="*/ 540543 h 809624"/>
              <a:gd name="connsiteX10" fmla="*/ 1504950 w 2283619"/>
              <a:gd name="connsiteY10" fmla="*/ 464343 h 809624"/>
              <a:gd name="connsiteX11" fmla="*/ 1657350 w 2283619"/>
              <a:gd name="connsiteY11" fmla="*/ 378618 h 809624"/>
              <a:gd name="connsiteX12" fmla="*/ 2283619 w 2283619"/>
              <a:gd name="connsiteY12" fmla="*/ 0 h 809624"/>
              <a:gd name="connsiteX13" fmla="*/ 1874043 w 2283619"/>
              <a:gd name="connsiteY13" fmla="*/ 4762 h 809624"/>
              <a:gd name="connsiteX14" fmla="*/ 1612106 w 2283619"/>
              <a:gd name="connsiteY14" fmla="*/ 7144 h 809624"/>
              <a:gd name="connsiteX15" fmla="*/ 1454943 w 2283619"/>
              <a:gd name="connsiteY15" fmla="*/ 76199 h 809624"/>
              <a:gd name="connsiteX16" fmla="*/ 1354931 w 2283619"/>
              <a:gd name="connsiteY16" fmla="*/ 83343 h 809624"/>
              <a:gd name="connsiteX17" fmla="*/ 1262062 w 2283619"/>
              <a:gd name="connsiteY17" fmla="*/ 92868 h 809624"/>
              <a:gd name="connsiteX18" fmla="*/ 1157287 w 2283619"/>
              <a:gd name="connsiteY18" fmla="*/ 102393 h 809624"/>
              <a:gd name="connsiteX19" fmla="*/ 1076325 w 2283619"/>
              <a:gd name="connsiteY19" fmla="*/ 147637 h 809624"/>
              <a:gd name="connsiteX20" fmla="*/ 964406 w 2283619"/>
              <a:gd name="connsiteY20" fmla="*/ 226218 h 809624"/>
              <a:gd name="connsiteX21" fmla="*/ 864393 w 2283619"/>
              <a:gd name="connsiteY21" fmla="*/ 257174 h 809624"/>
              <a:gd name="connsiteX22" fmla="*/ 785812 w 2283619"/>
              <a:gd name="connsiteY22" fmla="*/ 276224 h 809624"/>
              <a:gd name="connsiteX23" fmla="*/ 592931 w 2283619"/>
              <a:gd name="connsiteY23" fmla="*/ 290512 h 809624"/>
              <a:gd name="connsiteX24" fmla="*/ 459581 w 2283619"/>
              <a:gd name="connsiteY24" fmla="*/ 314324 h 809624"/>
              <a:gd name="connsiteX25" fmla="*/ 381000 w 2283619"/>
              <a:gd name="connsiteY25" fmla="*/ 352424 h 809624"/>
              <a:gd name="connsiteX26" fmla="*/ 292893 w 2283619"/>
              <a:gd name="connsiteY26" fmla="*/ 416718 h 809624"/>
              <a:gd name="connsiteX27" fmla="*/ 209550 w 2283619"/>
              <a:gd name="connsiteY27" fmla="*/ 535780 h 809624"/>
              <a:gd name="connsiteX28" fmla="*/ 133350 w 2283619"/>
              <a:gd name="connsiteY28" fmla="*/ 635793 h 809624"/>
              <a:gd name="connsiteX29" fmla="*/ 85725 w 2283619"/>
              <a:gd name="connsiteY29" fmla="*/ 669130 h 809624"/>
              <a:gd name="connsiteX30" fmla="*/ 0 w 2283619"/>
              <a:gd name="connsiteY30" fmla="*/ 673893 h 809624"/>
              <a:gd name="connsiteX0" fmla="*/ 26193 w 2283619"/>
              <a:gd name="connsiteY0" fmla="*/ 885824 h 885824"/>
              <a:gd name="connsiteX1" fmla="*/ 128587 w 2283619"/>
              <a:gd name="connsiteY1" fmla="*/ 804862 h 885824"/>
              <a:gd name="connsiteX2" fmla="*/ 176212 w 2283619"/>
              <a:gd name="connsiteY2" fmla="*/ 785812 h 885824"/>
              <a:gd name="connsiteX3" fmla="*/ 481012 w 2283619"/>
              <a:gd name="connsiteY3" fmla="*/ 771524 h 885824"/>
              <a:gd name="connsiteX4" fmla="*/ 619125 w 2283619"/>
              <a:gd name="connsiteY4" fmla="*/ 750093 h 885824"/>
              <a:gd name="connsiteX5" fmla="*/ 873918 w 2283619"/>
              <a:gd name="connsiteY5" fmla="*/ 666749 h 885824"/>
              <a:gd name="connsiteX6" fmla="*/ 973931 w 2283619"/>
              <a:gd name="connsiteY6" fmla="*/ 640555 h 885824"/>
              <a:gd name="connsiteX7" fmla="*/ 1128712 w 2283619"/>
              <a:gd name="connsiteY7" fmla="*/ 652462 h 885824"/>
              <a:gd name="connsiteX8" fmla="*/ 1281112 w 2283619"/>
              <a:gd name="connsiteY8" fmla="*/ 645318 h 885824"/>
              <a:gd name="connsiteX9" fmla="*/ 1397793 w 2283619"/>
              <a:gd name="connsiteY9" fmla="*/ 616743 h 885824"/>
              <a:gd name="connsiteX10" fmla="*/ 1504950 w 2283619"/>
              <a:gd name="connsiteY10" fmla="*/ 540543 h 885824"/>
              <a:gd name="connsiteX11" fmla="*/ 1657350 w 2283619"/>
              <a:gd name="connsiteY11" fmla="*/ 454818 h 885824"/>
              <a:gd name="connsiteX12" fmla="*/ 2283619 w 2283619"/>
              <a:gd name="connsiteY12" fmla="*/ 76200 h 885824"/>
              <a:gd name="connsiteX13" fmla="*/ 1745456 w 2283619"/>
              <a:gd name="connsiteY13" fmla="*/ 0 h 885824"/>
              <a:gd name="connsiteX14" fmla="*/ 1612106 w 2283619"/>
              <a:gd name="connsiteY14" fmla="*/ 83344 h 885824"/>
              <a:gd name="connsiteX15" fmla="*/ 1454943 w 2283619"/>
              <a:gd name="connsiteY15" fmla="*/ 152399 h 885824"/>
              <a:gd name="connsiteX16" fmla="*/ 1354931 w 2283619"/>
              <a:gd name="connsiteY16" fmla="*/ 159543 h 885824"/>
              <a:gd name="connsiteX17" fmla="*/ 1262062 w 2283619"/>
              <a:gd name="connsiteY17" fmla="*/ 169068 h 885824"/>
              <a:gd name="connsiteX18" fmla="*/ 1157287 w 2283619"/>
              <a:gd name="connsiteY18" fmla="*/ 178593 h 885824"/>
              <a:gd name="connsiteX19" fmla="*/ 1076325 w 2283619"/>
              <a:gd name="connsiteY19" fmla="*/ 223837 h 885824"/>
              <a:gd name="connsiteX20" fmla="*/ 964406 w 2283619"/>
              <a:gd name="connsiteY20" fmla="*/ 302418 h 885824"/>
              <a:gd name="connsiteX21" fmla="*/ 864393 w 2283619"/>
              <a:gd name="connsiteY21" fmla="*/ 333374 h 885824"/>
              <a:gd name="connsiteX22" fmla="*/ 785812 w 2283619"/>
              <a:gd name="connsiteY22" fmla="*/ 352424 h 885824"/>
              <a:gd name="connsiteX23" fmla="*/ 592931 w 2283619"/>
              <a:gd name="connsiteY23" fmla="*/ 366712 h 885824"/>
              <a:gd name="connsiteX24" fmla="*/ 459581 w 2283619"/>
              <a:gd name="connsiteY24" fmla="*/ 390524 h 885824"/>
              <a:gd name="connsiteX25" fmla="*/ 381000 w 2283619"/>
              <a:gd name="connsiteY25" fmla="*/ 428624 h 885824"/>
              <a:gd name="connsiteX26" fmla="*/ 292893 w 2283619"/>
              <a:gd name="connsiteY26" fmla="*/ 492918 h 885824"/>
              <a:gd name="connsiteX27" fmla="*/ 209550 w 2283619"/>
              <a:gd name="connsiteY27" fmla="*/ 611980 h 885824"/>
              <a:gd name="connsiteX28" fmla="*/ 133350 w 2283619"/>
              <a:gd name="connsiteY28" fmla="*/ 711993 h 885824"/>
              <a:gd name="connsiteX29" fmla="*/ 85725 w 2283619"/>
              <a:gd name="connsiteY29" fmla="*/ 745330 h 885824"/>
              <a:gd name="connsiteX30" fmla="*/ 0 w 2283619"/>
              <a:gd name="connsiteY30" fmla="*/ 750093 h 885824"/>
              <a:gd name="connsiteX0" fmla="*/ 26193 w 2283619"/>
              <a:gd name="connsiteY0" fmla="*/ 885824 h 885824"/>
              <a:gd name="connsiteX1" fmla="*/ 128587 w 2283619"/>
              <a:gd name="connsiteY1" fmla="*/ 804862 h 885824"/>
              <a:gd name="connsiteX2" fmla="*/ 176212 w 2283619"/>
              <a:gd name="connsiteY2" fmla="*/ 785812 h 885824"/>
              <a:gd name="connsiteX3" fmla="*/ 481012 w 2283619"/>
              <a:gd name="connsiteY3" fmla="*/ 771524 h 885824"/>
              <a:gd name="connsiteX4" fmla="*/ 619125 w 2283619"/>
              <a:gd name="connsiteY4" fmla="*/ 750093 h 885824"/>
              <a:gd name="connsiteX5" fmla="*/ 873918 w 2283619"/>
              <a:gd name="connsiteY5" fmla="*/ 666749 h 885824"/>
              <a:gd name="connsiteX6" fmla="*/ 973931 w 2283619"/>
              <a:gd name="connsiteY6" fmla="*/ 640555 h 885824"/>
              <a:gd name="connsiteX7" fmla="*/ 1128712 w 2283619"/>
              <a:gd name="connsiteY7" fmla="*/ 652462 h 885824"/>
              <a:gd name="connsiteX8" fmla="*/ 1281112 w 2283619"/>
              <a:gd name="connsiteY8" fmla="*/ 645318 h 885824"/>
              <a:gd name="connsiteX9" fmla="*/ 1397793 w 2283619"/>
              <a:gd name="connsiteY9" fmla="*/ 616743 h 885824"/>
              <a:gd name="connsiteX10" fmla="*/ 1504950 w 2283619"/>
              <a:gd name="connsiteY10" fmla="*/ 540543 h 885824"/>
              <a:gd name="connsiteX11" fmla="*/ 1657350 w 2283619"/>
              <a:gd name="connsiteY11" fmla="*/ 454818 h 885824"/>
              <a:gd name="connsiteX12" fmla="*/ 2283619 w 2283619"/>
              <a:gd name="connsiteY12" fmla="*/ 76200 h 885824"/>
              <a:gd name="connsiteX13" fmla="*/ 2078831 w 2283619"/>
              <a:gd name="connsiteY13" fmla="*/ 42862 h 885824"/>
              <a:gd name="connsiteX14" fmla="*/ 1745456 w 2283619"/>
              <a:gd name="connsiteY14" fmla="*/ 0 h 885824"/>
              <a:gd name="connsiteX15" fmla="*/ 1612106 w 2283619"/>
              <a:gd name="connsiteY15" fmla="*/ 83344 h 885824"/>
              <a:gd name="connsiteX16" fmla="*/ 1454943 w 2283619"/>
              <a:gd name="connsiteY16" fmla="*/ 152399 h 885824"/>
              <a:gd name="connsiteX17" fmla="*/ 1354931 w 2283619"/>
              <a:gd name="connsiteY17" fmla="*/ 159543 h 885824"/>
              <a:gd name="connsiteX18" fmla="*/ 1262062 w 2283619"/>
              <a:gd name="connsiteY18" fmla="*/ 169068 h 885824"/>
              <a:gd name="connsiteX19" fmla="*/ 1157287 w 2283619"/>
              <a:gd name="connsiteY19" fmla="*/ 178593 h 885824"/>
              <a:gd name="connsiteX20" fmla="*/ 1076325 w 2283619"/>
              <a:gd name="connsiteY20" fmla="*/ 223837 h 885824"/>
              <a:gd name="connsiteX21" fmla="*/ 964406 w 2283619"/>
              <a:gd name="connsiteY21" fmla="*/ 302418 h 885824"/>
              <a:gd name="connsiteX22" fmla="*/ 864393 w 2283619"/>
              <a:gd name="connsiteY22" fmla="*/ 333374 h 885824"/>
              <a:gd name="connsiteX23" fmla="*/ 785812 w 2283619"/>
              <a:gd name="connsiteY23" fmla="*/ 352424 h 885824"/>
              <a:gd name="connsiteX24" fmla="*/ 592931 w 2283619"/>
              <a:gd name="connsiteY24" fmla="*/ 366712 h 885824"/>
              <a:gd name="connsiteX25" fmla="*/ 459581 w 2283619"/>
              <a:gd name="connsiteY25" fmla="*/ 390524 h 885824"/>
              <a:gd name="connsiteX26" fmla="*/ 381000 w 2283619"/>
              <a:gd name="connsiteY26" fmla="*/ 428624 h 885824"/>
              <a:gd name="connsiteX27" fmla="*/ 292893 w 2283619"/>
              <a:gd name="connsiteY27" fmla="*/ 492918 h 885824"/>
              <a:gd name="connsiteX28" fmla="*/ 209550 w 2283619"/>
              <a:gd name="connsiteY28" fmla="*/ 611980 h 885824"/>
              <a:gd name="connsiteX29" fmla="*/ 133350 w 2283619"/>
              <a:gd name="connsiteY29" fmla="*/ 711993 h 885824"/>
              <a:gd name="connsiteX30" fmla="*/ 85725 w 2283619"/>
              <a:gd name="connsiteY30" fmla="*/ 745330 h 885824"/>
              <a:gd name="connsiteX31" fmla="*/ 0 w 2283619"/>
              <a:gd name="connsiteY31" fmla="*/ 750093 h 885824"/>
              <a:gd name="connsiteX0" fmla="*/ 26193 w 2283619"/>
              <a:gd name="connsiteY0" fmla="*/ 983456 h 983456"/>
              <a:gd name="connsiteX1" fmla="*/ 128587 w 2283619"/>
              <a:gd name="connsiteY1" fmla="*/ 902494 h 983456"/>
              <a:gd name="connsiteX2" fmla="*/ 176212 w 2283619"/>
              <a:gd name="connsiteY2" fmla="*/ 883444 h 983456"/>
              <a:gd name="connsiteX3" fmla="*/ 481012 w 2283619"/>
              <a:gd name="connsiteY3" fmla="*/ 869156 h 983456"/>
              <a:gd name="connsiteX4" fmla="*/ 619125 w 2283619"/>
              <a:gd name="connsiteY4" fmla="*/ 847725 h 983456"/>
              <a:gd name="connsiteX5" fmla="*/ 873918 w 2283619"/>
              <a:gd name="connsiteY5" fmla="*/ 764381 h 983456"/>
              <a:gd name="connsiteX6" fmla="*/ 973931 w 2283619"/>
              <a:gd name="connsiteY6" fmla="*/ 738187 h 983456"/>
              <a:gd name="connsiteX7" fmla="*/ 1128712 w 2283619"/>
              <a:gd name="connsiteY7" fmla="*/ 750094 h 983456"/>
              <a:gd name="connsiteX8" fmla="*/ 1281112 w 2283619"/>
              <a:gd name="connsiteY8" fmla="*/ 742950 h 983456"/>
              <a:gd name="connsiteX9" fmla="*/ 1397793 w 2283619"/>
              <a:gd name="connsiteY9" fmla="*/ 714375 h 983456"/>
              <a:gd name="connsiteX10" fmla="*/ 1504950 w 2283619"/>
              <a:gd name="connsiteY10" fmla="*/ 638175 h 983456"/>
              <a:gd name="connsiteX11" fmla="*/ 1657350 w 2283619"/>
              <a:gd name="connsiteY11" fmla="*/ 552450 h 983456"/>
              <a:gd name="connsiteX12" fmla="*/ 2283619 w 2283619"/>
              <a:gd name="connsiteY12" fmla="*/ 173832 h 983456"/>
              <a:gd name="connsiteX13" fmla="*/ 1859756 w 2283619"/>
              <a:gd name="connsiteY13" fmla="*/ 0 h 983456"/>
              <a:gd name="connsiteX14" fmla="*/ 1745456 w 2283619"/>
              <a:gd name="connsiteY14" fmla="*/ 97632 h 983456"/>
              <a:gd name="connsiteX15" fmla="*/ 1612106 w 2283619"/>
              <a:gd name="connsiteY15" fmla="*/ 180976 h 983456"/>
              <a:gd name="connsiteX16" fmla="*/ 1454943 w 2283619"/>
              <a:gd name="connsiteY16" fmla="*/ 250031 h 983456"/>
              <a:gd name="connsiteX17" fmla="*/ 1354931 w 2283619"/>
              <a:gd name="connsiteY17" fmla="*/ 257175 h 983456"/>
              <a:gd name="connsiteX18" fmla="*/ 1262062 w 2283619"/>
              <a:gd name="connsiteY18" fmla="*/ 266700 h 983456"/>
              <a:gd name="connsiteX19" fmla="*/ 1157287 w 2283619"/>
              <a:gd name="connsiteY19" fmla="*/ 276225 h 983456"/>
              <a:gd name="connsiteX20" fmla="*/ 1076325 w 2283619"/>
              <a:gd name="connsiteY20" fmla="*/ 321469 h 983456"/>
              <a:gd name="connsiteX21" fmla="*/ 964406 w 2283619"/>
              <a:gd name="connsiteY21" fmla="*/ 400050 h 983456"/>
              <a:gd name="connsiteX22" fmla="*/ 864393 w 2283619"/>
              <a:gd name="connsiteY22" fmla="*/ 431006 h 983456"/>
              <a:gd name="connsiteX23" fmla="*/ 785812 w 2283619"/>
              <a:gd name="connsiteY23" fmla="*/ 450056 h 983456"/>
              <a:gd name="connsiteX24" fmla="*/ 592931 w 2283619"/>
              <a:gd name="connsiteY24" fmla="*/ 464344 h 983456"/>
              <a:gd name="connsiteX25" fmla="*/ 459581 w 2283619"/>
              <a:gd name="connsiteY25" fmla="*/ 488156 h 983456"/>
              <a:gd name="connsiteX26" fmla="*/ 381000 w 2283619"/>
              <a:gd name="connsiteY26" fmla="*/ 526256 h 983456"/>
              <a:gd name="connsiteX27" fmla="*/ 292893 w 2283619"/>
              <a:gd name="connsiteY27" fmla="*/ 590550 h 983456"/>
              <a:gd name="connsiteX28" fmla="*/ 209550 w 2283619"/>
              <a:gd name="connsiteY28" fmla="*/ 709612 h 983456"/>
              <a:gd name="connsiteX29" fmla="*/ 133350 w 2283619"/>
              <a:gd name="connsiteY29" fmla="*/ 809625 h 983456"/>
              <a:gd name="connsiteX30" fmla="*/ 85725 w 2283619"/>
              <a:gd name="connsiteY30" fmla="*/ 842962 h 983456"/>
              <a:gd name="connsiteX31" fmla="*/ 0 w 2283619"/>
              <a:gd name="connsiteY31" fmla="*/ 847725 h 983456"/>
              <a:gd name="connsiteX0" fmla="*/ 26193 w 2283619"/>
              <a:gd name="connsiteY0" fmla="*/ 983456 h 983456"/>
              <a:gd name="connsiteX1" fmla="*/ 128587 w 2283619"/>
              <a:gd name="connsiteY1" fmla="*/ 902494 h 983456"/>
              <a:gd name="connsiteX2" fmla="*/ 176212 w 2283619"/>
              <a:gd name="connsiteY2" fmla="*/ 883444 h 983456"/>
              <a:gd name="connsiteX3" fmla="*/ 481012 w 2283619"/>
              <a:gd name="connsiteY3" fmla="*/ 869156 h 983456"/>
              <a:gd name="connsiteX4" fmla="*/ 619125 w 2283619"/>
              <a:gd name="connsiteY4" fmla="*/ 847725 h 983456"/>
              <a:gd name="connsiteX5" fmla="*/ 873918 w 2283619"/>
              <a:gd name="connsiteY5" fmla="*/ 764381 h 983456"/>
              <a:gd name="connsiteX6" fmla="*/ 973931 w 2283619"/>
              <a:gd name="connsiteY6" fmla="*/ 738187 h 983456"/>
              <a:gd name="connsiteX7" fmla="*/ 1128712 w 2283619"/>
              <a:gd name="connsiteY7" fmla="*/ 750094 h 983456"/>
              <a:gd name="connsiteX8" fmla="*/ 1281112 w 2283619"/>
              <a:gd name="connsiteY8" fmla="*/ 742950 h 983456"/>
              <a:gd name="connsiteX9" fmla="*/ 1397793 w 2283619"/>
              <a:gd name="connsiteY9" fmla="*/ 714375 h 983456"/>
              <a:gd name="connsiteX10" fmla="*/ 1504950 w 2283619"/>
              <a:gd name="connsiteY10" fmla="*/ 638175 h 983456"/>
              <a:gd name="connsiteX11" fmla="*/ 1657350 w 2283619"/>
              <a:gd name="connsiteY11" fmla="*/ 552450 h 983456"/>
              <a:gd name="connsiteX12" fmla="*/ 2283619 w 2283619"/>
              <a:gd name="connsiteY12" fmla="*/ 173832 h 983456"/>
              <a:gd name="connsiteX13" fmla="*/ 2093118 w 2283619"/>
              <a:gd name="connsiteY13" fmla="*/ 95250 h 983456"/>
              <a:gd name="connsiteX14" fmla="*/ 1859756 w 2283619"/>
              <a:gd name="connsiteY14" fmla="*/ 0 h 983456"/>
              <a:gd name="connsiteX15" fmla="*/ 1745456 w 2283619"/>
              <a:gd name="connsiteY15" fmla="*/ 97632 h 983456"/>
              <a:gd name="connsiteX16" fmla="*/ 1612106 w 2283619"/>
              <a:gd name="connsiteY16" fmla="*/ 180976 h 983456"/>
              <a:gd name="connsiteX17" fmla="*/ 1454943 w 2283619"/>
              <a:gd name="connsiteY17" fmla="*/ 250031 h 983456"/>
              <a:gd name="connsiteX18" fmla="*/ 1354931 w 2283619"/>
              <a:gd name="connsiteY18" fmla="*/ 257175 h 983456"/>
              <a:gd name="connsiteX19" fmla="*/ 1262062 w 2283619"/>
              <a:gd name="connsiteY19" fmla="*/ 266700 h 983456"/>
              <a:gd name="connsiteX20" fmla="*/ 1157287 w 2283619"/>
              <a:gd name="connsiteY20" fmla="*/ 276225 h 983456"/>
              <a:gd name="connsiteX21" fmla="*/ 1076325 w 2283619"/>
              <a:gd name="connsiteY21" fmla="*/ 321469 h 983456"/>
              <a:gd name="connsiteX22" fmla="*/ 964406 w 2283619"/>
              <a:gd name="connsiteY22" fmla="*/ 400050 h 983456"/>
              <a:gd name="connsiteX23" fmla="*/ 864393 w 2283619"/>
              <a:gd name="connsiteY23" fmla="*/ 431006 h 983456"/>
              <a:gd name="connsiteX24" fmla="*/ 785812 w 2283619"/>
              <a:gd name="connsiteY24" fmla="*/ 450056 h 983456"/>
              <a:gd name="connsiteX25" fmla="*/ 592931 w 2283619"/>
              <a:gd name="connsiteY25" fmla="*/ 464344 h 983456"/>
              <a:gd name="connsiteX26" fmla="*/ 459581 w 2283619"/>
              <a:gd name="connsiteY26" fmla="*/ 488156 h 983456"/>
              <a:gd name="connsiteX27" fmla="*/ 381000 w 2283619"/>
              <a:gd name="connsiteY27" fmla="*/ 526256 h 983456"/>
              <a:gd name="connsiteX28" fmla="*/ 292893 w 2283619"/>
              <a:gd name="connsiteY28" fmla="*/ 590550 h 983456"/>
              <a:gd name="connsiteX29" fmla="*/ 209550 w 2283619"/>
              <a:gd name="connsiteY29" fmla="*/ 709612 h 983456"/>
              <a:gd name="connsiteX30" fmla="*/ 133350 w 2283619"/>
              <a:gd name="connsiteY30" fmla="*/ 809625 h 983456"/>
              <a:gd name="connsiteX31" fmla="*/ 85725 w 2283619"/>
              <a:gd name="connsiteY31" fmla="*/ 842962 h 983456"/>
              <a:gd name="connsiteX32" fmla="*/ 0 w 2283619"/>
              <a:gd name="connsiteY32" fmla="*/ 847725 h 983456"/>
              <a:gd name="connsiteX0" fmla="*/ 26193 w 2283619"/>
              <a:gd name="connsiteY0" fmla="*/ 1012031 h 1012031"/>
              <a:gd name="connsiteX1" fmla="*/ 128587 w 2283619"/>
              <a:gd name="connsiteY1" fmla="*/ 931069 h 1012031"/>
              <a:gd name="connsiteX2" fmla="*/ 176212 w 2283619"/>
              <a:gd name="connsiteY2" fmla="*/ 912019 h 1012031"/>
              <a:gd name="connsiteX3" fmla="*/ 481012 w 2283619"/>
              <a:gd name="connsiteY3" fmla="*/ 897731 h 1012031"/>
              <a:gd name="connsiteX4" fmla="*/ 619125 w 2283619"/>
              <a:gd name="connsiteY4" fmla="*/ 876300 h 1012031"/>
              <a:gd name="connsiteX5" fmla="*/ 873918 w 2283619"/>
              <a:gd name="connsiteY5" fmla="*/ 792956 h 1012031"/>
              <a:gd name="connsiteX6" fmla="*/ 973931 w 2283619"/>
              <a:gd name="connsiteY6" fmla="*/ 766762 h 1012031"/>
              <a:gd name="connsiteX7" fmla="*/ 1128712 w 2283619"/>
              <a:gd name="connsiteY7" fmla="*/ 778669 h 1012031"/>
              <a:gd name="connsiteX8" fmla="*/ 1281112 w 2283619"/>
              <a:gd name="connsiteY8" fmla="*/ 771525 h 1012031"/>
              <a:gd name="connsiteX9" fmla="*/ 1397793 w 2283619"/>
              <a:gd name="connsiteY9" fmla="*/ 742950 h 1012031"/>
              <a:gd name="connsiteX10" fmla="*/ 1504950 w 2283619"/>
              <a:gd name="connsiteY10" fmla="*/ 666750 h 1012031"/>
              <a:gd name="connsiteX11" fmla="*/ 1657350 w 2283619"/>
              <a:gd name="connsiteY11" fmla="*/ 581025 h 1012031"/>
              <a:gd name="connsiteX12" fmla="*/ 2283619 w 2283619"/>
              <a:gd name="connsiteY12" fmla="*/ 202407 h 1012031"/>
              <a:gd name="connsiteX13" fmla="*/ 2114550 w 2283619"/>
              <a:gd name="connsiteY13" fmla="*/ 0 h 1012031"/>
              <a:gd name="connsiteX14" fmla="*/ 1859756 w 2283619"/>
              <a:gd name="connsiteY14" fmla="*/ 28575 h 1012031"/>
              <a:gd name="connsiteX15" fmla="*/ 1745456 w 2283619"/>
              <a:gd name="connsiteY15" fmla="*/ 126207 h 1012031"/>
              <a:gd name="connsiteX16" fmla="*/ 1612106 w 2283619"/>
              <a:gd name="connsiteY16" fmla="*/ 209551 h 1012031"/>
              <a:gd name="connsiteX17" fmla="*/ 1454943 w 2283619"/>
              <a:gd name="connsiteY17" fmla="*/ 278606 h 1012031"/>
              <a:gd name="connsiteX18" fmla="*/ 1354931 w 2283619"/>
              <a:gd name="connsiteY18" fmla="*/ 285750 h 1012031"/>
              <a:gd name="connsiteX19" fmla="*/ 1262062 w 2283619"/>
              <a:gd name="connsiteY19" fmla="*/ 295275 h 1012031"/>
              <a:gd name="connsiteX20" fmla="*/ 1157287 w 2283619"/>
              <a:gd name="connsiteY20" fmla="*/ 304800 h 1012031"/>
              <a:gd name="connsiteX21" fmla="*/ 1076325 w 2283619"/>
              <a:gd name="connsiteY21" fmla="*/ 350044 h 1012031"/>
              <a:gd name="connsiteX22" fmla="*/ 964406 w 2283619"/>
              <a:gd name="connsiteY22" fmla="*/ 428625 h 1012031"/>
              <a:gd name="connsiteX23" fmla="*/ 864393 w 2283619"/>
              <a:gd name="connsiteY23" fmla="*/ 459581 h 1012031"/>
              <a:gd name="connsiteX24" fmla="*/ 785812 w 2283619"/>
              <a:gd name="connsiteY24" fmla="*/ 478631 h 1012031"/>
              <a:gd name="connsiteX25" fmla="*/ 592931 w 2283619"/>
              <a:gd name="connsiteY25" fmla="*/ 492919 h 1012031"/>
              <a:gd name="connsiteX26" fmla="*/ 459581 w 2283619"/>
              <a:gd name="connsiteY26" fmla="*/ 516731 h 1012031"/>
              <a:gd name="connsiteX27" fmla="*/ 381000 w 2283619"/>
              <a:gd name="connsiteY27" fmla="*/ 554831 h 1012031"/>
              <a:gd name="connsiteX28" fmla="*/ 292893 w 2283619"/>
              <a:gd name="connsiteY28" fmla="*/ 619125 h 1012031"/>
              <a:gd name="connsiteX29" fmla="*/ 209550 w 2283619"/>
              <a:gd name="connsiteY29" fmla="*/ 738187 h 1012031"/>
              <a:gd name="connsiteX30" fmla="*/ 133350 w 2283619"/>
              <a:gd name="connsiteY30" fmla="*/ 838200 h 1012031"/>
              <a:gd name="connsiteX31" fmla="*/ 85725 w 2283619"/>
              <a:gd name="connsiteY31" fmla="*/ 871537 h 1012031"/>
              <a:gd name="connsiteX32" fmla="*/ 0 w 2283619"/>
              <a:gd name="connsiteY32" fmla="*/ 876300 h 1012031"/>
              <a:gd name="connsiteX0" fmla="*/ 26193 w 2283619"/>
              <a:gd name="connsiteY0" fmla="*/ 1012031 h 1012031"/>
              <a:gd name="connsiteX1" fmla="*/ 128587 w 2283619"/>
              <a:gd name="connsiteY1" fmla="*/ 931069 h 1012031"/>
              <a:gd name="connsiteX2" fmla="*/ 176212 w 2283619"/>
              <a:gd name="connsiteY2" fmla="*/ 912019 h 1012031"/>
              <a:gd name="connsiteX3" fmla="*/ 481012 w 2283619"/>
              <a:gd name="connsiteY3" fmla="*/ 897731 h 1012031"/>
              <a:gd name="connsiteX4" fmla="*/ 619125 w 2283619"/>
              <a:gd name="connsiteY4" fmla="*/ 876300 h 1012031"/>
              <a:gd name="connsiteX5" fmla="*/ 873918 w 2283619"/>
              <a:gd name="connsiteY5" fmla="*/ 792956 h 1012031"/>
              <a:gd name="connsiteX6" fmla="*/ 973931 w 2283619"/>
              <a:gd name="connsiteY6" fmla="*/ 766762 h 1012031"/>
              <a:gd name="connsiteX7" fmla="*/ 1128712 w 2283619"/>
              <a:gd name="connsiteY7" fmla="*/ 778669 h 1012031"/>
              <a:gd name="connsiteX8" fmla="*/ 1281112 w 2283619"/>
              <a:gd name="connsiteY8" fmla="*/ 771525 h 1012031"/>
              <a:gd name="connsiteX9" fmla="*/ 1397793 w 2283619"/>
              <a:gd name="connsiteY9" fmla="*/ 742950 h 1012031"/>
              <a:gd name="connsiteX10" fmla="*/ 1504950 w 2283619"/>
              <a:gd name="connsiteY10" fmla="*/ 666750 h 1012031"/>
              <a:gd name="connsiteX11" fmla="*/ 1657350 w 2283619"/>
              <a:gd name="connsiteY11" fmla="*/ 581025 h 1012031"/>
              <a:gd name="connsiteX12" fmla="*/ 2283619 w 2283619"/>
              <a:gd name="connsiteY12" fmla="*/ 202407 h 1012031"/>
              <a:gd name="connsiteX13" fmla="*/ 2114550 w 2283619"/>
              <a:gd name="connsiteY13" fmla="*/ 0 h 1012031"/>
              <a:gd name="connsiteX14" fmla="*/ 1859756 w 2283619"/>
              <a:gd name="connsiteY14" fmla="*/ 28575 h 1012031"/>
              <a:gd name="connsiteX15" fmla="*/ 1745456 w 2283619"/>
              <a:gd name="connsiteY15" fmla="*/ 126207 h 1012031"/>
              <a:gd name="connsiteX16" fmla="*/ 1612106 w 2283619"/>
              <a:gd name="connsiteY16" fmla="*/ 209551 h 1012031"/>
              <a:gd name="connsiteX17" fmla="*/ 1454943 w 2283619"/>
              <a:gd name="connsiteY17" fmla="*/ 278606 h 1012031"/>
              <a:gd name="connsiteX18" fmla="*/ 1354931 w 2283619"/>
              <a:gd name="connsiteY18" fmla="*/ 285750 h 1012031"/>
              <a:gd name="connsiteX19" fmla="*/ 1262062 w 2283619"/>
              <a:gd name="connsiteY19" fmla="*/ 295275 h 1012031"/>
              <a:gd name="connsiteX20" fmla="*/ 1157287 w 2283619"/>
              <a:gd name="connsiteY20" fmla="*/ 304800 h 1012031"/>
              <a:gd name="connsiteX21" fmla="*/ 1076325 w 2283619"/>
              <a:gd name="connsiteY21" fmla="*/ 350044 h 1012031"/>
              <a:gd name="connsiteX22" fmla="*/ 964406 w 2283619"/>
              <a:gd name="connsiteY22" fmla="*/ 428625 h 1012031"/>
              <a:gd name="connsiteX23" fmla="*/ 864393 w 2283619"/>
              <a:gd name="connsiteY23" fmla="*/ 459581 h 1012031"/>
              <a:gd name="connsiteX24" fmla="*/ 785812 w 2283619"/>
              <a:gd name="connsiteY24" fmla="*/ 478631 h 1012031"/>
              <a:gd name="connsiteX25" fmla="*/ 592931 w 2283619"/>
              <a:gd name="connsiteY25" fmla="*/ 492919 h 1012031"/>
              <a:gd name="connsiteX26" fmla="*/ 459581 w 2283619"/>
              <a:gd name="connsiteY26" fmla="*/ 516731 h 1012031"/>
              <a:gd name="connsiteX27" fmla="*/ 381000 w 2283619"/>
              <a:gd name="connsiteY27" fmla="*/ 554831 h 1012031"/>
              <a:gd name="connsiteX28" fmla="*/ 292893 w 2283619"/>
              <a:gd name="connsiteY28" fmla="*/ 619125 h 1012031"/>
              <a:gd name="connsiteX29" fmla="*/ 209550 w 2283619"/>
              <a:gd name="connsiteY29" fmla="*/ 738187 h 1012031"/>
              <a:gd name="connsiteX30" fmla="*/ 133350 w 2283619"/>
              <a:gd name="connsiteY30" fmla="*/ 838200 h 1012031"/>
              <a:gd name="connsiteX31" fmla="*/ 85725 w 2283619"/>
              <a:gd name="connsiteY31" fmla="*/ 871537 h 1012031"/>
              <a:gd name="connsiteX32" fmla="*/ 0 w 2283619"/>
              <a:gd name="connsiteY32" fmla="*/ 876300 h 1012031"/>
              <a:gd name="connsiteX0" fmla="*/ 26193 w 2283619"/>
              <a:gd name="connsiteY0" fmla="*/ 1030029 h 1030029"/>
              <a:gd name="connsiteX1" fmla="*/ 128587 w 2283619"/>
              <a:gd name="connsiteY1" fmla="*/ 949067 h 1030029"/>
              <a:gd name="connsiteX2" fmla="*/ 176212 w 2283619"/>
              <a:gd name="connsiteY2" fmla="*/ 930017 h 1030029"/>
              <a:gd name="connsiteX3" fmla="*/ 481012 w 2283619"/>
              <a:gd name="connsiteY3" fmla="*/ 915729 h 1030029"/>
              <a:gd name="connsiteX4" fmla="*/ 619125 w 2283619"/>
              <a:gd name="connsiteY4" fmla="*/ 894298 h 1030029"/>
              <a:gd name="connsiteX5" fmla="*/ 873918 w 2283619"/>
              <a:gd name="connsiteY5" fmla="*/ 810954 h 1030029"/>
              <a:gd name="connsiteX6" fmla="*/ 973931 w 2283619"/>
              <a:gd name="connsiteY6" fmla="*/ 784760 h 1030029"/>
              <a:gd name="connsiteX7" fmla="*/ 1128712 w 2283619"/>
              <a:gd name="connsiteY7" fmla="*/ 796667 h 1030029"/>
              <a:gd name="connsiteX8" fmla="*/ 1281112 w 2283619"/>
              <a:gd name="connsiteY8" fmla="*/ 789523 h 1030029"/>
              <a:gd name="connsiteX9" fmla="*/ 1397793 w 2283619"/>
              <a:gd name="connsiteY9" fmla="*/ 760948 h 1030029"/>
              <a:gd name="connsiteX10" fmla="*/ 1504950 w 2283619"/>
              <a:gd name="connsiteY10" fmla="*/ 684748 h 1030029"/>
              <a:gd name="connsiteX11" fmla="*/ 1657350 w 2283619"/>
              <a:gd name="connsiteY11" fmla="*/ 599023 h 1030029"/>
              <a:gd name="connsiteX12" fmla="*/ 2283619 w 2283619"/>
              <a:gd name="connsiteY12" fmla="*/ 220405 h 1030029"/>
              <a:gd name="connsiteX13" fmla="*/ 2114550 w 2283619"/>
              <a:gd name="connsiteY13" fmla="*/ 17998 h 1030029"/>
              <a:gd name="connsiteX14" fmla="*/ 1859756 w 2283619"/>
              <a:gd name="connsiteY14" fmla="*/ 46573 h 1030029"/>
              <a:gd name="connsiteX15" fmla="*/ 1745456 w 2283619"/>
              <a:gd name="connsiteY15" fmla="*/ 144205 h 1030029"/>
              <a:gd name="connsiteX16" fmla="*/ 1612106 w 2283619"/>
              <a:gd name="connsiteY16" fmla="*/ 227549 h 1030029"/>
              <a:gd name="connsiteX17" fmla="*/ 1454943 w 2283619"/>
              <a:gd name="connsiteY17" fmla="*/ 296604 h 1030029"/>
              <a:gd name="connsiteX18" fmla="*/ 1354931 w 2283619"/>
              <a:gd name="connsiteY18" fmla="*/ 303748 h 1030029"/>
              <a:gd name="connsiteX19" fmla="*/ 1262062 w 2283619"/>
              <a:gd name="connsiteY19" fmla="*/ 313273 h 1030029"/>
              <a:gd name="connsiteX20" fmla="*/ 1157287 w 2283619"/>
              <a:gd name="connsiteY20" fmla="*/ 322798 h 1030029"/>
              <a:gd name="connsiteX21" fmla="*/ 1076325 w 2283619"/>
              <a:gd name="connsiteY21" fmla="*/ 368042 h 1030029"/>
              <a:gd name="connsiteX22" fmla="*/ 964406 w 2283619"/>
              <a:gd name="connsiteY22" fmla="*/ 446623 h 1030029"/>
              <a:gd name="connsiteX23" fmla="*/ 864393 w 2283619"/>
              <a:gd name="connsiteY23" fmla="*/ 477579 h 1030029"/>
              <a:gd name="connsiteX24" fmla="*/ 785812 w 2283619"/>
              <a:gd name="connsiteY24" fmla="*/ 496629 h 1030029"/>
              <a:gd name="connsiteX25" fmla="*/ 592931 w 2283619"/>
              <a:gd name="connsiteY25" fmla="*/ 510917 h 1030029"/>
              <a:gd name="connsiteX26" fmla="*/ 459581 w 2283619"/>
              <a:gd name="connsiteY26" fmla="*/ 534729 h 1030029"/>
              <a:gd name="connsiteX27" fmla="*/ 381000 w 2283619"/>
              <a:gd name="connsiteY27" fmla="*/ 572829 h 1030029"/>
              <a:gd name="connsiteX28" fmla="*/ 292893 w 2283619"/>
              <a:gd name="connsiteY28" fmla="*/ 637123 h 1030029"/>
              <a:gd name="connsiteX29" fmla="*/ 209550 w 2283619"/>
              <a:gd name="connsiteY29" fmla="*/ 756185 h 1030029"/>
              <a:gd name="connsiteX30" fmla="*/ 133350 w 2283619"/>
              <a:gd name="connsiteY30" fmla="*/ 856198 h 1030029"/>
              <a:gd name="connsiteX31" fmla="*/ 85725 w 2283619"/>
              <a:gd name="connsiteY31" fmla="*/ 889535 h 1030029"/>
              <a:gd name="connsiteX32" fmla="*/ 0 w 2283619"/>
              <a:gd name="connsiteY32" fmla="*/ 894298 h 1030029"/>
              <a:gd name="connsiteX0" fmla="*/ 26193 w 2283619"/>
              <a:gd name="connsiteY0" fmla="*/ 1031164 h 1031164"/>
              <a:gd name="connsiteX1" fmla="*/ 128587 w 2283619"/>
              <a:gd name="connsiteY1" fmla="*/ 950202 h 1031164"/>
              <a:gd name="connsiteX2" fmla="*/ 176212 w 2283619"/>
              <a:gd name="connsiteY2" fmla="*/ 931152 h 1031164"/>
              <a:gd name="connsiteX3" fmla="*/ 481012 w 2283619"/>
              <a:gd name="connsiteY3" fmla="*/ 916864 h 1031164"/>
              <a:gd name="connsiteX4" fmla="*/ 619125 w 2283619"/>
              <a:gd name="connsiteY4" fmla="*/ 895433 h 1031164"/>
              <a:gd name="connsiteX5" fmla="*/ 873918 w 2283619"/>
              <a:gd name="connsiteY5" fmla="*/ 812089 h 1031164"/>
              <a:gd name="connsiteX6" fmla="*/ 973931 w 2283619"/>
              <a:gd name="connsiteY6" fmla="*/ 785895 h 1031164"/>
              <a:gd name="connsiteX7" fmla="*/ 1128712 w 2283619"/>
              <a:gd name="connsiteY7" fmla="*/ 797802 h 1031164"/>
              <a:gd name="connsiteX8" fmla="*/ 1281112 w 2283619"/>
              <a:gd name="connsiteY8" fmla="*/ 790658 h 1031164"/>
              <a:gd name="connsiteX9" fmla="*/ 1397793 w 2283619"/>
              <a:gd name="connsiteY9" fmla="*/ 762083 h 1031164"/>
              <a:gd name="connsiteX10" fmla="*/ 1504950 w 2283619"/>
              <a:gd name="connsiteY10" fmla="*/ 685883 h 1031164"/>
              <a:gd name="connsiteX11" fmla="*/ 1657350 w 2283619"/>
              <a:gd name="connsiteY11" fmla="*/ 600158 h 1031164"/>
              <a:gd name="connsiteX12" fmla="*/ 2283619 w 2283619"/>
              <a:gd name="connsiteY12" fmla="*/ 221540 h 1031164"/>
              <a:gd name="connsiteX13" fmla="*/ 2114550 w 2283619"/>
              <a:gd name="connsiteY13" fmla="*/ 19133 h 1031164"/>
              <a:gd name="connsiteX14" fmla="*/ 1859756 w 2283619"/>
              <a:gd name="connsiteY14" fmla="*/ 47708 h 1031164"/>
              <a:gd name="connsiteX15" fmla="*/ 1745456 w 2283619"/>
              <a:gd name="connsiteY15" fmla="*/ 145340 h 1031164"/>
              <a:gd name="connsiteX16" fmla="*/ 1612106 w 2283619"/>
              <a:gd name="connsiteY16" fmla="*/ 228684 h 1031164"/>
              <a:gd name="connsiteX17" fmla="*/ 1454943 w 2283619"/>
              <a:gd name="connsiteY17" fmla="*/ 297739 h 1031164"/>
              <a:gd name="connsiteX18" fmla="*/ 1354931 w 2283619"/>
              <a:gd name="connsiteY18" fmla="*/ 304883 h 1031164"/>
              <a:gd name="connsiteX19" fmla="*/ 1262062 w 2283619"/>
              <a:gd name="connsiteY19" fmla="*/ 314408 h 1031164"/>
              <a:gd name="connsiteX20" fmla="*/ 1157287 w 2283619"/>
              <a:gd name="connsiteY20" fmla="*/ 323933 h 1031164"/>
              <a:gd name="connsiteX21" fmla="*/ 1076325 w 2283619"/>
              <a:gd name="connsiteY21" fmla="*/ 369177 h 1031164"/>
              <a:gd name="connsiteX22" fmla="*/ 964406 w 2283619"/>
              <a:gd name="connsiteY22" fmla="*/ 447758 h 1031164"/>
              <a:gd name="connsiteX23" fmla="*/ 864393 w 2283619"/>
              <a:gd name="connsiteY23" fmla="*/ 478714 h 1031164"/>
              <a:gd name="connsiteX24" fmla="*/ 785812 w 2283619"/>
              <a:gd name="connsiteY24" fmla="*/ 497764 h 1031164"/>
              <a:gd name="connsiteX25" fmla="*/ 592931 w 2283619"/>
              <a:gd name="connsiteY25" fmla="*/ 512052 h 1031164"/>
              <a:gd name="connsiteX26" fmla="*/ 459581 w 2283619"/>
              <a:gd name="connsiteY26" fmla="*/ 535864 h 1031164"/>
              <a:gd name="connsiteX27" fmla="*/ 381000 w 2283619"/>
              <a:gd name="connsiteY27" fmla="*/ 573964 h 1031164"/>
              <a:gd name="connsiteX28" fmla="*/ 292893 w 2283619"/>
              <a:gd name="connsiteY28" fmla="*/ 638258 h 1031164"/>
              <a:gd name="connsiteX29" fmla="*/ 209550 w 2283619"/>
              <a:gd name="connsiteY29" fmla="*/ 757320 h 1031164"/>
              <a:gd name="connsiteX30" fmla="*/ 133350 w 2283619"/>
              <a:gd name="connsiteY30" fmla="*/ 857333 h 1031164"/>
              <a:gd name="connsiteX31" fmla="*/ 85725 w 2283619"/>
              <a:gd name="connsiteY31" fmla="*/ 890670 h 1031164"/>
              <a:gd name="connsiteX32" fmla="*/ 0 w 2283619"/>
              <a:gd name="connsiteY32" fmla="*/ 895433 h 1031164"/>
              <a:gd name="connsiteX0" fmla="*/ 26193 w 2283619"/>
              <a:gd name="connsiteY0" fmla="*/ 1031164 h 1031164"/>
              <a:gd name="connsiteX1" fmla="*/ 128587 w 2283619"/>
              <a:gd name="connsiteY1" fmla="*/ 950202 h 1031164"/>
              <a:gd name="connsiteX2" fmla="*/ 176212 w 2283619"/>
              <a:gd name="connsiteY2" fmla="*/ 931152 h 1031164"/>
              <a:gd name="connsiteX3" fmla="*/ 481012 w 2283619"/>
              <a:gd name="connsiteY3" fmla="*/ 916864 h 1031164"/>
              <a:gd name="connsiteX4" fmla="*/ 619125 w 2283619"/>
              <a:gd name="connsiteY4" fmla="*/ 895433 h 1031164"/>
              <a:gd name="connsiteX5" fmla="*/ 873918 w 2283619"/>
              <a:gd name="connsiteY5" fmla="*/ 812089 h 1031164"/>
              <a:gd name="connsiteX6" fmla="*/ 973931 w 2283619"/>
              <a:gd name="connsiteY6" fmla="*/ 785895 h 1031164"/>
              <a:gd name="connsiteX7" fmla="*/ 1128712 w 2283619"/>
              <a:gd name="connsiteY7" fmla="*/ 797802 h 1031164"/>
              <a:gd name="connsiteX8" fmla="*/ 1281112 w 2283619"/>
              <a:gd name="connsiteY8" fmla="*/ 790658 h 1031164"/>
              <a:gd name="connsiteX9" fmla="*/ 1397793 w 2283619"/>
              <a:gd name="connsiteY9" fmla="*/ 762083 h 1031164"/>
              <a:gd name="connsiteX10" fmla="*/ 1504950 w 2283619"/>
              <a:gd name="connsiteY10" fmla="*/ 685883 h 1031164"/>
              <a:gd name="connsiteX11" fmla="*/ 1657350 w 2283619"/>
              <a:gd name="connsiteY11" fmla="*/ 600158 h 1031164"/>
              <a:gd name="connsiteX12" fmla="*/ 2283619 w 2283619"/>
              <a:gd name="connsiteY12" fmla="*/ 221540 h 1031164"/>
              <a:gd name="connsiteX13" fmla="*/ 2114550 w 2283619"/>
              <a:gd name="connsiteY13" fmla="*/ 19133 h 1031164"/>
              <a:gd name="connsiteX14" fmla="*/ 1859756 w 2283619"/>
              <a:gd name="connsiteY14" fmla="*/ 47708 h 1031164"/>
              <a:gd name="connsiteX15" fmla="*/ 1745456 w 2283619"/>
              <a:gd name="connsiteY15" fmla="*/ 145340 h 1031164"/>
              <a:gd name="connsiteX16" fmla="*/ 1612106 w 2283619"/>
              <a:gd name="connsiteY16" fmla="*/ 228684 h 1031164"/>
              <a:gd name="connsiteX17" fmla="*/ 1454943 w 2283619"/>
              <a:gd name="connsiteY17" fmla="*/ 297739 h 1031164"/>
              <a:gd name="connsiteX18" fmla="*/ 1354931 w 2283619"/>
              <a:gd name="connsiteY18" fmla="*/ 304883 h 1031164"/>
              <a:gd name="connsiteX19" fmla="*/ 1262062 w 2283619"/>
              <a:gd name="connsiteY19" fmla="*/ 314408 h 1031164"/>
              <a:gd name="connsiteX20" fmla="*/ 1157287 w 2283619"/>
              <a:gd name="connsiteY20" fmla="*/ 323933 h 1031164"/>
              <a:gd name="connsiteX21" fmla="*/ 1076325 w 2283619"/>
              <a:gd name="connsiteY21" fmla="*/ 369177 h 1031164"/>
              <a:gd name="connsiteX22" fmla="*/ 964406 w 2283619"/>
              <a:gd name="connsiteY22" fmla="*/ 447758 h 1031164"/>
              <a:gd name="connsiteX23" fmla="*/ 864393 w 2283619"/>
              <a:gd name="connsiteY23" fmla="*/ 478714 h 1031164"/>
              <a:gd name="connsiteX24" fmla="*/ 785812 w 2283619"/>
              <a:gd name="connsiteY24" fmla="*/ 497764 h 1031164"/>
              <a:gd name="connsiteX25" fmla="*/ 592931 w 2283619"/>
              <a:gd name="connsiteY25" fmla="*/ 512052 h 1031164"/>
              <a:gd name="connsiteX26" fmla="*/ 459581 w 2283619"/>
              <a:gd name="connsiteY26" fmla="*/ 535864 h 1031164"/>
              <a:gd name="connsiteX27" fmla="*/ 381000 w 2283619"/>
              <a:gd name="connsiteY27" fmla="*/ 573964 h 1031164"/>
              <a:gd name="connsiteX28" fmla="*/ 292893 w 2283619"/>
              <a:gd name="connsiteY28" fmla="*/ 638258 h 1031164"/>
              <a:gd name="connsiteX29" fmla="*/ 209550 w 2283619"/>
              <a:gd name="connsiteY29" fmla="*/ 757320 h 1031164"/>
              <a:gd name="connsiteX30" fmla="*/ 133350 w 2283619"/>
              <a:gd name="connsiteY30" fmla="*/ 857333 h 1031164"/>
              <a:gd name="connsiteX31" fmla="*/ 85725 w 2283619"/>
              <a:gd name="connsiteY31" fmla="*/ 890670 h 1031164"/>
              <a:gd name="connsiteX32" fmla="*/ 0 w 2283619"/>
              <a:gd name="connsiteY32"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278856 w 2278856"/>
              <a:gd name="connsiteY12" fmla="*/ 231065 h 1031164"/>
              <a:gd name="connsiteX13" fmla="*/ 2114550 w 2278856"/>
              <a:gd name="connsiteY13" fmla="*/ 19133 h 1031164"/>
              <a:gd name="connsiteX14" fmla="*/ 1859756 w 2278856"/>
              <a:gd name="connsiteY14" fmla="*/ 47708 h 1031164"/>
              <a:gd name="connsiteX15" fmla="*/ 1745456 w 2278856"/>
              <a:gd name="connsiteY15" fmla="*/ 145340 h 1031164"/>
              <a:gd name="connsiteX16" fmla="*/ 1612106 w 2278856"/>
              <a:gd name="connsiteY16" fmla="*/ 228684 h 1031164"/>
              <a:gd name="connsiteX17" fmla="*/ 1454943 w 2278856"/>
              <a:gd name="connsiteY17" fmla="*/ 297739 h 1031164"/>
              <a:gd name="connsiteX18" fmla="*/ 1354931 w 2278856"/>
              <a:gd name="connsiteY18" fmla="*/ 304883 h 1031164"/>
              <a:gd name="connsiteX19" fmla="*/ 1262062 w 2278856"/>
              <a:gd name="connsiteY19" fmla="*/ 314408 h 1031164"/>
              <a:gd name="connsiteX20" fmla="*/ 1157287 w 2278856"/>
              <a:gd name="connsiteY20" fmla="*/ 323933 h 1031164"/>
              <a:gd name="connsiteX21" fmla="*/ 1076325 w 2278856"/>
              <a:gd name="connsiteY21" fmla="*/ 369177 h 1031164"/>
              <a:gd name="connsiteX22" fmla="*/ 964406 w 2278856"/>
              <a:gd name="connsiteY22" fmla="*/ 447758 h 1031164"/>
              <a:gd name="connsiteX23" fmla="*/ 864393 w 2278856"/>
              <a:gd name="connsiteY23" fmla="*/ 478714 h 1031164"/>
              <a:gd name="connsiteX24" fmla="*/ 785812 w 2278856"/>
              <a:gd name="connsiteY24" fmla="*/ 497764 h 1031164"/>
              <a:gd name="connsiteX25" fmla="*/ 592931 w 2278856"/>
              <a:gd name="connsiteY25" fmla="*/ 512052 h 1031164"/>
              <a:gd name="connsiteX26" fmla="*/ 459581 w 2278856"/>
              <a:gd name="connsiteY26" fmla="*/ 535864 h 1031164"/>
              <a:gd name="connsiteX27" fmla="*/ 381000 w 2278856"/>
              <a:gd name="connsiteY27" fmla="*/ 573964 h 1031164"/>
              <a:gd name="connsiteX28" fmla="*/ 292893 w 2278856"/>
              <a:gd name="connsiteY28" fmla="*/ 638258 h 1031164"/>
              <a:gd name="connsiteX29" fmla="*/ 209550 w 2278856"/>
              <a:gd name="connsiteY29" fmla="*/ 757320 h 1031164"/>
              <a:gd name="connsiteX30" fmla="*/ 133350 w 2278856"/>
              <a:gd name="connsiteY30" fmla="*/ 857333 h 1031164"/>
              <a:gd name="connsiteX31" fmla="*/ 85725 w 2278856"/>
              <a:gd name="connsiteY31" fmla="*/ 890670 h 1031164"/>
              <a:gd name="connsiteX32" fmla="*/ 0 w 2278856"/>
              <a:gd name="connsiteY32"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200275 w 2278856"/>
              <a:gd name="connsiteY12" fmla="*/ 278690 h 1031164"/>
              <a:gd name="connsiteX13" fmla="*/ 2278856 w 2278856"/>
              <a:gd name="connsiteY13" fmla="*/ 231065 h 1031164"/>
              <a:gd name="connsiteX14" fmla="*/ 2114550 w 2278856"/>
              <a:gd name="connsiteY14" fmla="*/ 19133 h 1031164"/>
              <a:gd name="connsiteX15" fmla="*/ 1859756 w 2278856"/>
              <a:gd name="connsiteY15" fmla="*/ 47708 h 1031164"/>
              <a:gd name="connsiteX16" fmla="*/ 1745456 w 2278856"/>
              <a:gd name="connsiteY16" fmla="*/ 145340 h 1031164"/>
              <a:gd name="connsiteX17" fmla="*/ 1612106 w 2278856"/>
              <a:gd name="connsiteY17" fmla="*/ 228684 h 1031164"/>
              <a:gd name="connsiteX18" fmla="*/ 1454943 w 2278856"/>
              <a:gd name="connsiteY18" fmla="*/ 297739 h 1031164"/>
              <a:gd name="connsiteX19" fmla="*/ 1354931 w 2278856"/>
              <a:gd name="connsiteY19" fmla="*/ 304883 h 1031164"/>
              <a:gd name="connsiteX20" fmla="*/ 1262062 w 2278856"/>
              <a:gd name="connsiteY20" fmla="*/ 314408 h 1031164"/>
              <a:gd name="connsiteX21" fmla="*/ 1157287 w 2278856"/>
              <a:gd name="connsiteY21" fmla="*/ 323933 h 1031164"/>
              <a:gd name="connsiteX22" fmla="*/ 1076325 w 2278856"/>
              <a:gd name="connsiteY22" fmla="*/ 369177 h 1031164"/>
              <a:gd name="connsiteX23" fmla="*/ 964406 w 2278856"/>
              <a:gd name="connsiteY23" fmla="*/ 447758 h 1031164"/>
              <a:gd name="connsiteX24" fmla="*/ 864393 w 2278856"/>
              <a:gd name="connsiteY24" fmla="*/ 478714 h 1031164"/>
              <a:gd name="connsiteX25" fmla="*/ 785812 w 2278856"/>
              <a:gd name="connsiteY25" fmla="*/ 497764 h 1031164"/>
              <a:gd name="connsiteX26" fmla="*/ 592931 w 2278856"/>
              <a:gd name="connsiteY26" fmla="*/ 512052 h 1031164"/>
              <a:gd name="connsiteX27" fmla="*/ 459581 w 2278856"/>
              <a:gd name="connsiteY27" fmla="*/ 535864 h 1031164"/>
              <a:gd name="connsiteX28" fmla="*/ 381000 w 2278856"/>
              <a:gd name="connsiteY28" fmla="*/ 573964 h 1031164"/>
              <a:gd name="connsiteX29" fmla="*/ 292893 w 2278856"/>
              <a:gd name="connsiteY29" fmla="*/ 638258 h 1031164"/>
              <a:gd name="connsiteX30" fmla="*/ 209550 w 2278856"/>
              <a:gd name="connsiteY30" fmla="*/ 757320 h 1031164"/>
              <a:gd name="connsiteX31" fmla="*/ 133350 w 2278856"/>
              <a:gd name="connsiteY31" fmla="*/ 857333 h 1031164"/>
              <a:gd name="connsiteX32" fmla="*/ 85725 w 2278856"/>
              <a:gd name="connsiteY32" fmla="*/ 890670 h 1031164"/>
              <a:gd name="connsiteX33" fmla="*/ 0 w 2278856"/>
              <a:gd name="connsiteY33"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174081 w 2278856"/>
              <a:gd name="connsiteY12" fmla="*/ 254878 h 1031164"/>
              <a:gd name="connsiteX13" fmla="*/ 2278856 w 2278856"/>
              <a:gd name="connsiteY13" fmla="*/ 231065 h 1031164"/>
              <a:gd name="connsiteX14" fmla="*/ 2114550 w 2278856"/>
              <a:gd name="connsiteY14" fmla="*/ 19133 h 1031164"/>
              <a:gd name="connsiteX15" fmla="*/ 1859756 w 2278856"/>
              <a:gd name="connsiteY15" fmla="*/ 47708 h 1031164"/>
              <a:gd name="connsiteX16" fmla="*/ 1745456 w 2278856"/>
              <a:gd name="connsiteY16" fmla="*/ 145340 h 1031164"/>
              <a:gd name="connsiteX17" fmla="*/ 1612106 w 2278856"/>
              <a:gd name="connsiteY17" fmla="*/ 228684 h 1031164"/>
              <a:gd name="connsiteX18" fmla="*/ 1454943 w 2278856"/>
              <a:gd name="connsiteY18" fmla="*/ 297739 h 1031164"/>
              <a:gd name="connsiteX19" fmla="*/ 1354931 w 2278856"/>
              <a:gd name="connsiteY19" fmla="*/ 304883 h 1031164"/>
              <a:gd name="connsiteX20" fmla="*/ 1262062 w 2278856"/>
              <a:gd name="connsiteY20" fmla="*/ 314408 h 1031164"/>
              <a:gd name="connsiteX21" fmla="*/ 1157287 w 2278856"/>
              <a:gd name="connsiteY21" fmla="*/ 323933 h 1031164"/>
              <a:gd name="connsiteX22" fmla="*/ 1076325 w 2278856"/>
              <a:gd name="connsiteY22" fmla="*/ 369177 h 1031164"/>
              <a:gd name="connsiteX23" fmla="*/ 964406 w 2278856"/>
              <a:gd name="connsiteY23" fmla="*/ 447758 h 1031164"/>
              <a:gd name="connsiteX24" fmla="*/ 864393 w 2278856"/>
              <a:gd name="connsiteY24" fmla="*/ 478714 h 1031164"/>
              <a:gd name="connsiteX25" fmla="*/ 785812 w 2278856"/>
              <a:gd name="connsiteY25" fmla="*/ 497764 h 1031164"/>
              <a:gd name="connsiteX26" fmla="*/ 592931 w 2278856"/>
              <a:gd name="connsiteY26" fmla="*/ 512052 h 1031164"/>
              <a:gd name="connsiteX27" fmla="*/ 459581 w 2278856"/>
              <a:gd name="connsiteY27" fmla="*/ 535864 h 1031164"/>
              <a:gd name="connsiteX28" fmla="*/ 381000 w 2278856"/>
              <a:gd name="connsiteY28" fmla="*/ 573964 h 1031164"/>
              <a:gd name="connsiteX29" fmla="*/ 292893 w 2278856"/>
              <a:gd name="connsiteY29" fmla="*/ 638258 h 1031164"/>
              <a:gd name="connsiteX30" fmla="*/ 209550 w 2278856"/>
              <a:gd name="connsiteY30" fmla="*/ 757320 h 1031164"/>
              <a:gd name="connsiteX31" fmla="*/ 133350 w 2278856"/>
              <a:gd name="connsiteY31" fmla="*/ 857333 h 1031164"/>
              <a:gd name="connsiteX32" fmla="*/ 85725 w 2278856"/>
              <a:gd name="connsiteY32" fmla="*/ 890670 h 1031164"/>
              <a:gd name="connsiteX33" fmla="*/ 0 w 2278856"/>
              <a:gd name="connsiteY33"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059781 w 2278856"/>
              <a:gd name="connsiteY12" fmla="*/ 323934 h 1031164"/>
              <a:gd name="connsiteX13" fmla="*/ 2174081 w 2278856"/>
              <a:gd name="connsiteY13" fmla="*/ 254878 h 1031164"/>
              <a:gd name="connsiteX14" fmla="*/ 2278856 w 2278856"/>
              <a:gd name="connsiteY14" fmla="*/ 231065 h 1031164"/>
              <a:gd name="connsiteX15" fmla="*/ 2114550 w 2278856"/>
              <a:gd name="connsiteY15" fmla="*/ 19133 h 1031164"/>
              <a:gd name="connsiteX16" fmla="*/ 1859756 w 2278856"/>
              <a:gd name="connsiteY16" fmla="*/ 47708 h 1031164"/>
              <a:gd name="connsiteX17" fmla="*/ 1745456 w 2278856"/>
              <a:gd name="connsiteY17" fmla="*/ 145340 h 1031164"/>
              <a:gd name="connsiteX18" fmla="*/ 1612106 w 2278856"/>
              <a:gd name="connsiteY18" fmla="*/ 228684 h 1031164"/>
              <a:gd name="connsiteX19" fmla="*/ 1454943 w 2278856"/>
              <a:gd name="connsiteY19" fmla="*/ 297739 h 1031164"/>
              <a:gd name="connsiteX20" fmla="*/ 1354931 w 2278856"/>
              <a:gd name="connsiteY20" fmla="*/ 304883 h 1031164"/>
              <a:gd name="connsiteX21" fmla="*/ 1262062 w 2278856"/>
              <a:gd name="connsiteY21" fmla="*/ 314408 h 1031164"/>
              <a:gd name="connsiteX22" fmla="*/ 1157287 w 2278856"/>
              <a:gd name="connsiteY22" fmla="*/ 323933 h 1031164"/>
              <a:gd name="connsiteX23" fmla="*/ 1076325 w 2278856"/>
              <a:gd name="connsiteY23" fmla="*/ 369177 h 1031164"/>
              <a:gd name="connsiteX24" fmla="*/ 964406 w 2278856"/>
              <a:gd name="connsiteY24" fmla="*/ 447758 h 1031164"/>
              <a:gd name="connsiteX25" fmla="*/ 864393 w 2278856"/>
              <a:gd name="connsiteY25" fmla="*/ 478714 h 1031164"/>
              <a:gd name="connsiteX26" fmla="*/ 785812 w 2278856"/>
              <a:gd name="connsiteY26" fmla="*/ 497764 h 1031164"/>
              <a:gd name="connsiteX27" fmla="*/ 592931 w 2278856"/>
              <a:gd name="connsiteY27" fmla="*/ 512052 h 1031164"/>
              <a:gd name="connsiteX28" fmla="*/ 459581 w 2278856"/>
              <a:gd name="connsiteY28" fmla="*/ 535864 h 1031164"/>
              <a:gd name="connsiteX29" fmla="*/ 381000 w 2278856"/>
              <a:gd name="connsiteY29" fmla="*/ 573964 h 1031164"/>
              <a:gd name="connsiteX30" fmla="*/ 292893 w 2278856"/>
              <a:gd name="connsiteY30" fmla="*/ 638258 h 1031164"/>
              <a:gd name="connsiteX31" fmla="*/ 209550 w 2278856"/>
              <a:gd name="connsiteY31" fmla="*/ 757320 h 1031164"/>
              <a:gd name="connsiteX32" fmla="*/ 133350 w 2278856"/>
              <a:gd name="connsiteY32" fmla="*/ 857333 h 1031164"/>
              <a:gd name="connsiteX33" fmla="*/ 85725 w 2278856"/>
              <a:gd name="connsiteY33" fmla="*/ 890670 h 1031164"/>
              <a:gd name="connsiteX34" fmla="*/ 0 w 2278856"/>
              <a:gd name="connsiteY34"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107406 w 2278856"/>
              <a:gd name="connsiteY12" fmla="*/ 376322 h 1031164"/>
              <a:gd name="connsiteX13" fmla="*/ 2174081 w 2278856"/>
              <a:gd name="connsiteY13" fmla="*/ 254878 h 1031164"/>
              <a:gd name="connsiteX14" fmla="*/ 2278856 w 2278856"/>
              <a:gd name="connsiteY14" fmla="*/ 231065 h 1031164"/>
              <a:gd name="connsiteX15" fmla="*/ 2114550 w 2278856"/>
              <a:gd name="connsiteY15" fmla="*/ 19133 h 1031164"/>
              <a:gd name="connsiteX16" fmla="*/ 1859756 w 2278856"/>
              <a:gd name="connsiteY16" fmla="*/ 47708 h 1031164"/>
              <a:gd name="connsiteX17" fmla="*/ 1745456 w 2278856"/>
              <a:gd name="connsiteY17" fmla="*/ 145340 h 1031164"/>
              <a:gd name="connsiteX18" fmla="*/ 1612106 w 2278856"/>
              <a:gd name="connsiteY18" fmla="*/ 228684 h 1031164"/>
              <a:gd name="connsiteX19" fmla="*/ 1454943 w 2278856"/>
              <a:gd name="connsiteY19" fmla="*/ 297739 h 1031164"/>
              <a:gd name="connsiteX20" fmla="*/ 1354931 w 2278856"/>
              <a:gd name="connsiteY20" fmla="*/ 304883 h 1031164"/>
              <a:gd name="connsiteX21" fmla="*/ 1262062 w 2278856"/>
              <a:gd name="connsiteY21" fmla="*/ 314408 h 1031164"/>
              <a:gd name="connsiteX22" fmla="*/ 1157287 w 2278856"/>
              <a:gd name="connsiteY22" fmla="*/ 323933 h 1031164"/>
              <a:gd name="connsiteX23" fmla="*/ 1076325 w 2278856"/>
              <a:gd name="connsiteY23" fmla="*/ 369177 h 1031164"/>
              <a:gd name="connsiteX24" fmla="*/ 964406 w 2278856"/>
              <a:gd name="connsiteY24" fmla="*/ 447758 h 1031164"/>
              <a:gd name="connsiteX25" fmla="*/ 864393 w 2278856"/>
              <a:gd name="connsiteY25" fmla="*/ 478714 h 1031164"/>
              <a:gd name="connsiteX26" fmla="*/ 785812 w 2278856"/>
              <a:gd name="connsiteY26" fmla="*/ 497764 h 1031164"/>
              <a:gd name="connsiteX27" fmla="*/ 592931 w 2278856"/>
              <a:gd name="connsiteY27" fmla="*/ 512052 h 1031164"/>
              <a:gd name="connsiteX28" fmla="*/ 459581 w 2278856"/>
              <a:gd name="connsiteY28" fmla="*/ 535864 h 1031164"/>
              <a:gd name="connsiteX29" fmla="*/ 381000 w 2278856"/>
              <a:gd name="connsiteY29" fmla="*/ 573964 h 1031164"/>
              <a:gd name="connsiteX30" fmla="*/ 292893 w 2278856"/>
              <a:gd name="connsiteY30" fmla="*/ 638258 h 1031164"/>
              <a:gd name="connsiteX31" fmla="*/ 209550 w 2278856"/>
              <a:gd name="connsiteY31" fmla="*/ 757320 h 1031164"/>
              <a:gd name="connsiteX32" fmla="*/ 133350 w 2278856"/>
              <a:gd name="connsiteY32" fmla="*/ 857333 h 1031164"/>
              <a:gd name="connsiteX33" fmla="*/ 85725 w 2278856"/>
              <a:gd name="connsiteY33" fmla="*/ 890670 h 1031164"/>
              <a:gd name="connsiteX34" fmla="*/ 0 w 2278856"/>
              <a:gd name="connsiteY34"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107406 w 2278856"/>
              <a:gd name="connsiteY12" fmla="*/ 376322 h 1031164"/>
              <a:gd name="connsiteX13" fmla="*/ 2174081 w 2278856"/>
              <a:gd name="connsiteY13" fmla="*/ 254878 h 1031164"/>
              <a:gd name="connsiteX14" fmla="*/ 2278856 w 2278856"/>
              <a:gd name="connsiteY14" fmla="*/ 231065 h 1031164"/>
              <a:gd name="connsiteX15" fmla="*/ 2114550 w 2278856"/>
              <a:gd name="connsiteY15" fmla="*/ 19133 h 1031164"/>
              <a:gd name="connsiteX16" fmla="*/ 1859756 w 2278856"/>
              <a:gd name="connsiteY16" fmla="*/ 47708 h 1031164"/>
              <a:gd name="connsiteX17" fmla="*/ 1745456 w 2278856"/>
              <a:gd name="connsiteY17" fmla="*/ 145340 h 1031164"/>
              <a:gd name="connsiteX18" fmla="*/ 1612106 w 2278856"/>
              <a:gd name="connsiteY18" fmla="*/ 228684 h 1031164"/>
              <a:gd name="connsiteX19" fmla="*/ 1454943 w 2278856"/>
              <a:gd name="connsiteY19" fmla="*/ 297739 h 1031164"/>
              <a:gd name="connsiteX20" fmla="*/ 1354931 w 2278856"/>
              <a:gd name="connsiteY20" fmla="*/ 304883 h 1031164"/>
              <a:gd name="connsiteX21" fmla="*/ 1262062 w 2278856"/>
              <a:gd name="connsiteY21" fmla="*/ 314408 h 1031164"/>
              <a:gd name="connsiteX22" fmla="*/ 1157287 w 2278856"/>
              <a:gd name="connsiteY22" fmla="*/ 323933 h 1031164"/>
              <a:gd name="connsiteX23" fmla="*/ 1076325 w 2278856"/>
              <a:gd name="connsiteY23" fmla="*/ 369177 h 1031164"/>
              <a:gd name="connsiteX24" fmla="*/ 964406 w 2278856"/>
              <a:gd name="connsiteY24" fmla="*/ 447758 h 1031164"/>
              <a:gd name="connsiteX25" fmla="*/ 864393 w 2278856"/>
              <a:gd name="connsiteY25" fmla="*/ 478714 h 1031164"/>
              <a:gd name="connsiteX26" fmla="*/ 785812 w 2278856"/>
              <a:gd name="connsiteY26" fmla="*/ 497764 h 1031164"/>
              <a:gd name="connsiteX27" fmla="*/ 592931 w 2278856"/>
              <a:gd name="connsiteY27" fmla="*/ 512052 h 1031164"/>
              <a:gd name="connsiteX28" fmla="*/ 459581 w 2278856"/>
              <a:gd name="connsiteY28" fmla="*/ 535864 h 1031164"/>
              <a:gd name="connsiteX29" fmla="*/ 381000 w 2278856"/>
              <a:gd name="connsiteY29" fmla="*/ 573964 h 1031164"/>
              <a:gd name="connsiteX30" fmla="*/ 292893 w 2278856"/>
              <a:gd name="connsiteY30" fmla="*/ 638258 h 1031164"/>
              <a:gd name="connsiteX31" fmla="*/ 209550 w 2278856"/>
              <a:gd name="connsiteY31" fmla="*/ 757320 h 1031164"/>
              <a:gd name="connsiteX32" fmla="*/ 133350 w 2278856"/>
              <a:gd name="connsiteY32" fmla="*/ 857333 h 1031164"/>
              <a:gd name="connsiteX33" fmla="*/ 85725 w 2278856"/>
              <a:gd name="connsiteY33" fmla="*/ 890670 h 1031164"/>
              <a:gd name="connsiteX34" fmla="*/ 0 w 2278856"/>
              <a:gd name="connsiteY34"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107406 w 2278856"/>
              <a:gd name="connsiteY12" fmla="*/ 376322 h 1031164"/>
              <a:gd name="connsiteX13" fmla="*/ 2174081 w 2278856"/>
              <a:gd name="connsiteY13" fmla="*/ 254878 h 1031164"/>
              <a:gd name="connsiteX14" fmla="*/ 2278856 w 2278856"/>
              <a:gd name="connsiteY14" fmla="*/ 231065 h 1031164"/>
              <a:gd name="connsiteX15" fmla="*/ 2114550 w 2278856"/>
              <a:gd name="connsiteY15" fmla="*/ 19133 h 1031164"/>
              <a:gd name="connsiteX16" fmla="*/ 1859756 w 2278856"/>
              <a:gd name="connsiteY16" fmla="*/ 47708 h 1031164"/>
              <a:gd name="connsiteX17" fmla="*/ 1745456 w 2278856"/>
              <a:gd name="connsiteY17" fmla="*/ 145340 h 1031164"/>
              <a:gd name="connsiteX18" fmla="*/ 1612106 w 2278856"/>
              <a:gd name="connsiteY18" fmla="*/ 228684 h 1031164"/>
              <a:gd name="connsiteX19" fmla="*/ 1454943 w 2278856"/>
              <a:gd name="connsiteY19" fmla="*/ 297739 h 1031164"/>
              <a:gd name="connsiteX20" fmla="*/ 1354931 w 2278856"/>
              <a:gd name="connsiteY20" fmla="*/ 304883 h 1031164"/>
              <a:gd name="connsiteX21" fmla="*/ 1262062 w 2278856"/>
              <a:gd name="connsiteY21" fmla="*/ 314408 h 1031164"/>
              <a:gd name="connsiteX22" fmla="*/ 1157287 w 2278856"/>
              <a:gd name="connsiteY22" fmla="*/ 323933 h 1031164"/>
              <a:gd name="connsiteX23" fmla="*/ 1076325 w 2278856"/>
              <a:gd name="connsiteY23" fmla="*/ 369177 h 1031164"/>
              <a:gd name="connsiteX24" fmla="*/ 964406 w 2278856"/>
              <a:gd name="connsiteY24" fmla="*/ 447758 h 1031164"/>
              <a:gd name="connsiteX25" fmla="*/ 864393 w 2278856"/>
              <a:gd name="connsiteY25" fmla="*/ 478714 h 1031164"/>
              <a:gd name="connsiteX26" fmla="*/ 785812 w 2278856"/>
              <a:gd name="connsiteY26" fmla="*/ 497764 h 1031164"/>
              <a:gd name="connsiteX27" fmla="*/ 592931 w 2278856"/>
              <a:gd name="connsiteY27" fmla="*/ 512052 h 1031164"/>
              <a:gd name="connsiteX28" fmla="*/ 459581 w 2278856"/>
              <a:gd name="connsiteY28" fmla="*/ 535864 h 1031164"/>
              <a:gd name="connsiteX29" fmla="*/ 381000 w 2278856"/>
              <a:gd name="connsiteY29" fmla="*/ 573964 h 1031164"/>
              <a:gd name="connsiteX30" fmla="*/ 292893 w 2278856"/>
              <a:gd name="connsiteY30" fmla="*/ 638258 h 1031164"/>
              <a:gd name="connsiteX31" fmla="*/ 209550 w 2278856"/>
              <a:gd name="connsiteY31" fmla="*/ 757320 h 1031164"/>
              <a:gd name="connsiteX32" fmla="*/ 133350 w 2278856"/>
              <a:gd name="connsiteY32" fmla="*/ 857333 h 1031164"/>
              <a:gd name="connsiteX33" fmla="*/ 85725 w 2278856"/>
              <a:gd name="connsiteY33" fmla="*/ 890670 h 1031164"/>
              <a:gd name="connsiteX34" fmla="*/ 0 w 2278856"/>
              <a:gd name="connsiteY34"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107406 w 2278856"/>
              <a:gd name="connsiteY12" fmla="*/ 376322 h 1031164"/>
              <a:gd name="connsiteX13" fmla="*/ 2174081 w 2278856"/>
              <a:gd name="connsiteY13" fmla="*/ 254878 h 1031164"/>
              <a:gd name="connsiteX14" fmla="*/ 2278856 w 2278856"/>
              <a:gd name="connsiteY14" fmla="*/ 231065 h 1031164"/>
              <a:gd name="connsiteX15" fmla="*/ 2114550 w 2278856"/>
              <a:gd name="connsiteY15" fmla="*/ 19133 h 1031164"/>
              <a:gd name="connsiteX16" fmla="*/ 1859756 w 2278856"/>
              <a:gd name="connsiteY16" fmla="*/ 47708 h 1031164"/>
              <a:gd name="connsiteX17" fmla="*/ 1745456 w 2278856"/>
              <a:gd name="connsiteY17" fmla="*/ 145340 h 1031164"/>
              <a:gd name="connsiteX18" fmla="*/ 1612106 w 2278856"/>
              <a:gd name="connsiteY18" fmla="*/ 228684 h 1031164"/>
              <a:gd name="connsiteX19" fmla="*/ 1454943 w 2278856"/>
              <a:gd name="connsiteY19" fmla="*/ 297739 h 1031164"/>
              <a:gd name="connsiteX20" fmla="*/ 1354931 w 2278856"/>
              <a:gd name="connsiteY20" fmla="*/ 304883 h 1031164"/>
              <a:gd name="connsiteX21" fmla="*/ 1262062 w 2278856"/>
              <a:gd name="connsiteY21" fmla="*/ 314408 h 1031164"/>
              <a:gd name="connsiteX22" fmla="*/ 1157287 w 2278856"/>
              <a:gd name="connsiteY22" fmla="*/ 323933 h 1031164"/>
              <a:gd name="connsiteX23" fmla="*/ 1076325 w 2278856"/>
              <a:gd name="connsiteY23" fmla="*/ 369177 h 1031164"/>
              <a:gd name="connsiteX24" fmla="*/ 964406 w 2278856"/>
              <a:gd name="connsiteY24" fmla="*/ 447758 h 1031164"/>
              <a:gd name="connsiteX25" fmla="*/ 864393 w 2278856"/>
              <a:gd name="connsiteY25" fmla="*/ 478714 h 1031164"/>
              <a:gd name="connsiteX26" fmla="*/ 785812 w 2278856"/>
              <a:gd name="connsiteY26" fmla="*/ 497764 h 1031164"/>
              <a:gd name="connsiteX27" fmla="*/ 592931 w 2278856"/>
              <a:gd name="connsiteY27" fmla="*/ 512052 h 1031164"/>
              <a:gd name="connsiteX28" fmla="*/ 459581 w 2278856"/>
              <a:gd name="connsiteY28" fmla="*/ 535864 h 1031164"/>
              <a:gd name="connsiteX29" fmla="*/ 381000 w 2278856"/>
              <a:gd name="connsiteY29" fmla="*/ 573964 h 1031164"/>
              <a:gd name="connsiteX30" fmla="*/ 292893 w 2278856"/>
              <a:gd name="connsiteY30" fmla="*/ 638258 h 1031164"/>
              <a:gd name="connsiteX31" fmla="*/ 209550 w 2278856"/>
              <a:gd name="connsiteY31" fmla="*/ 757320 h 1031164"/>
              <a:gd name="connsiteX32" fmla="*/ 133350 w 2278856"/>
              <a:gd name="connsiteY32" fmla="*/ 857333 h 1031164"/>
              <a:gd name="connsiteX33" fmla="*/ 85725 w 2278856"/>
              <a:gd name="connsiteY33" fmla="*/ 890670 h 1031164"/>
              <a:gd name="connsiteX34" fmla="*/ 0 w 2278856"/>
              <a:gd name="connsiteY34"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2000250 w 2278856"/>
              <a:gd name="connsiteY12" fmla="*/ 421565 h 1031164"/>
              <a:gd name="connsiteX13" fmla="*/ 2107406 w 2278856"/>
              <a:gd name="connsiteY13" fmla="*/ 376322 h 1031164"/>
              <a:gd name="connsiteX14" fmla="*/ 2174081 w 2278856"/>
              <a:gd name="connsiteY14" fmla="*/ 254878 h 1031164"/>
              <a:gd name="connsiteX15" fmla="*/ 2278856 w 2278856"/>
              <a:gd name="connsiteY15" fmla="*/ 231065 h 1031164"/>
              <a:gd name="connsiteX16" fmla="*/ 2114550 w 2278856"/>
              <a:gd name="connsiteY16" fmla="*/ 19133 h 1031164"/>
              <a:gd name="connsiteX17" fmla="*/ 1859756 w 2278856"/>
              <a:gd name="connsiteY17" fmla="*/ 47708 h 1031164"/>
              <a:gd name="connsiteX18" fmla="*/ 1745456 w 2278856"/>
              <a:gd name="connsiteY18" fmla="*/ 145340 h 1031164"/>
              <a:gd name="connsiteX19" fmla="*/ 1612106 w 2278856"/>
              <a:gd name="connsiteY19" fmla="*/ 228684 h 1031164"/>
              <a:gd name="connsiteX20" fmla="*/ 1454943 w 2278856"/>
              <a:gd name="connsiteY20" fmla="*/ 297739 h 1031164"/>
              <a:gd name="connsiteX21" fmla="*/ 1354931 w 2278856"/>
              <a:gd name="connsiteY21" fmla="*/ 304883 h 1031164"/>
              <a:gd name="connsiteX22" fmla="*/ 1262062 w 2278856"/>
              <a:gd name="connsiteY22" fmla="*/ 314408 h 1031164"/>
              <a:gd name="connsiteX23" fmla="*/ 1157287 w 2278856"/>
              <a:gd name="connsiteY23" fmla="*/ 323933 h 1031164"/>
              <a:gd name="connsiteX24" fmla="*/ 1076325 w 2278856"/>
              <a:gd name="connsiteY24" fmla="*/ 369177 h 1031164"/>
              <a:gd name="connsiteX25" fmla="*/ 964406 w 2278856"/>
              <a:gd name="connsiteY25" fmla="*/ 447758 h 1031164"/>
              <a:gd name="connsiteX26" fmla="*/ 864393 w 2278856"/>
              <a:gd name="connsiteY26" fmla="*/ 478714 h 1031164"/>
              <a:gd name="connsiteX27" fmla="*/ 785812 w 2278856"/>
              <a:gd name="connsiteY27" fmla="*/ 497764 h 1031164"/>
              <a:gd name="connsiteX28" fmla="*/ 592931 w 2278856"/>
              <a:gd name="connsiteY28" fmla="*/ 512052 h 1031164"/>
              <a:gd name="connsiteX29" fmla="*/ 459581 w 2278856"/>
              <a:gd name="connsiteY29" fmla="*/ 535864 h 1031164"/>
              <a:gd name="connsiteX30" fmla="*/ 381000 w 2278856"/>
              <a:gd name="connsiteY30" fmla="*/ 573964 h 1031164"/>
              <a:gd name="connsiteX31" fmla="*/ 292893 w 2278856"/>
              <a:gd name="connsiteY31" fmla="*/ 638258 h 1031164"/>
              <a:gd name="connsiteX32" fmla="*/ 209550 w 2278856"/>
              <a:gd name="connsiteY32" fmla="*/ 757320 h 1031164"/>
              <a:gd name="connsiteX33" fmla="*/ 133350 w 2278856"/>
              <a:gd name="connsiteY33" fmla="*/ 857333 h 1031164"/>
              <a:gd name="connsiteX34" fmla="*/ 85725 w 2278856"/>
              <a:gd name="connsiteY34" fmla="*/ 890670 h 1031164"/>
              <a:gd name="connsiteX35" fmla="*/ 0 w 2278856"/>
              <a:gd name="connsiteY35"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07406 w 2278856"/>
              <a:gd name="connsiteY13" fmla="*/ 376322 h 1031164"/>
              <a:gd name="connsiteX14" fmla="*/ 2174081 w 2278856"/>
              <a:gd name="connsiteY14" fmla="*/ 254878 h 1031164"/>
              <a:gd name="connsiteX15" fmla="*/ 2278856 w 2278856"/>
              <a:gd name="connsiteY15" fmla="*/ 231065 h 1031164"/>
              <a:gd name="connsiteX16" fmla="*/ 2114550 w 2278856"/>
              <a:gd name="connsiteY16" fmla="*/ 19133 h 1031164"/>
              <a:gd name="connsiteX17" fmla="*/ 1859756 w 2278856"/>
              <a:gd name="connsiteY17" fmla="*/ 47708 h 1031164"/>
              <a:gd name="connsiteX18" fmla="*/ 1745456 w 2278856"/>
              <a:gd name="connsiteY18" fmla="*/ 145340 h 1031164"/>
              <a:gd name="connsiteX19" fmla="*/ 1612106 w 2278856"/>
              <a:gd name="connsiteY19" fmla="*/ 228684 h 1031164"/>
              <a:gd name="connsiteX20" fmla="*/ 1454943 w 2278856"/>
              <a:gd name="connsiteY20" fmla="*/ 297739 h 1031164"/>
              <a:gd name="connsiteX21" fmla="*/ 1354931 w 2278856"/>
              <a:gd name="connsiteY21" fmla="*/ 304883 h 1031164"/>
              <a:gd name="connsiteX22" fmla="*/ 1262062 w 2278856"/>
              <a:gd name="connsiteY22" fmla="*/ 314408 h 1031164"/>
              <a:gd name="connsiteX23" fmla="*/ 1157287 w 2278856"/>
              <a:gd name="connsiteY23" fmla="*/ 323933 h 1031164"/>
              <a:gd name="connsiteX24" fmla="*/ 1076325 w 2278856"/>
              <a:gd name="connsiteY24" fmla="*/ 369177 h 1031164"/>
              <a:gd name="connsiteX25" fmla="*/ 964406 w 2278856"/>
              <a:gd name="connsiteY25" fmla="*/ 447758 h 1031164"/>
              <a:gd name="connsiteX26" fmla="*/ 864393 w 2278856"/>
              <a:gd name="connsiteY26" fmla="*/ 478714 h 1031164"/>
              <a:gd name="connsiteX27" fmla="*/ 785812 w 2278856"/>
              <a:gd name="connsiteY27" fmla="*/ 497764 h 1031164"/>
              <a:gd name="connsiteX28" fmla="*/ 592931 w 2278856"/>
              <a:gd name="connsiteY28" fmla="*/ 512052 h 1031164"/>
              <a:gd name="connsiteX29" fmla="*/ 459581 w 2278856"/>
              <a:gd name="connsiteY29" fmla="*/ 535864 h 1031164"/>
              <a:gd name="connsiteX30" fmla="*/ 381000 w 2278856"/>
              <a:gd name="connsiteY30" fmla="*/ 573964 h 1031164"/>
              <a:gd name="connsiteX31" fmla="*/ 292893 w 2278856"/>
              <a:gd name="connsiteY31" fmla="*/ 638258 h 1031164"/>
              <a:gd name="connsiteX32" fmla="*/ 209550 w 2278856"/>
              <a:gd name="connsiteY32" fmla="*/ 757320 h 1031164"/>
              <a:gd name="connsiteX33" fmla="*/ 133350 w 2278856"/>
              <a:gd name="connsiteY33" fmla="*/ 857333 h 1031164"/>
              <a:gd name="connsiteX34" fmla="*/ 85725 w 2278856"/>
              <a:gd name="connsiteY34" fmla="*/ 890670 h 1031164"/>
              <a:gd name="connsiteX35" fmla="*/ 0 w 2278856"/>
              <a:gd name="connsiteY35"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009775 w 2278856"/>
              <a:gd name="connsiteY13" fmla="*/ 433471 h 1031164"/>
              <a:gd name="connsiteX14" fmla="*/ 2107406 w 2278856"/>
              <a:gd name="connsiteY14" fmla="*/ 376322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24075 w 2278856"/>
              <a:gd name="connsiteY13" fmla="*/ 466809 h 1031164"/>
              <a:gd name="connsiteX14" fmla="*/ 2107406 w 2278856"/>
              <a:gd name="connsiteY14" fmla="*/ 376322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24075 w 2278856"/>
              <a:gd name="connsiteY13" fmla="*/ 466809 h 1031164"/>
              <a:gd name="connsiteX14" fmla="*/ 2107406 w 2278856"/>
              <a:gd name="connsiteY14" fmla="*/ 376322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24075 w 2278856"/>
              <a:gd name="connsiteY13" fmla="*/ 466809 h 1031164"/>
              <a:gd name="connsiteX14" fmla="*/ 2107406 w 2278856"/>
              <a:gd name="connsiteY14" fmla="*/ 376322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24075 w 2278856"/>
              <a:gd name="connsiteY13" fmla="*/ 466809 h 1031164"/>
              <a:gd name="connsiteX14" fmla="*/ 2109788 w 2278856"/>
              <a:gd name="connsiteY14" fmla="*/ 347747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 name="connsiteX0" fmla="*/ 26193 w 2278856"/>
              <a:gd name="connsiteY0" fmla="*/ 1031164 h 1031164"/>
              <a:gd name="connsiteX1" fmla="*/ 128587 w 2278856"/>
              <a:gd name="connsiteY1" fmla="*/ 950202 h 1031164"/>
              <a:gd name="connsiteX2" fmla="*/ 176212 w 2278856"/>
              <a:gd name="connsiteY2" fmla="*/ 931152 h 1031164"/>
              <a:gd name="connsiteX3" fmla="*/ 481012 w 2278856"/>
              <a:gd name="connsiteY3" fmla="*/ 916864 h 1031164"/>
              <a:gd name="connsiteX4" fmla="*/ 619125 w 2278856"/>
              <a:gd name="connsiteY4" fmla="*/ 895433 h 1031164"/>
              <a:gd name="connsiteX5" fmla="*/ 873918 w 2278856"/>
              <a:gd name="connsiteY5" fmla="*/ 812089 h 1031164"/>
              <a:gd name="connsiteX6" fmla="*/ 973931 w 2278856"/>
              <a:gd name="connsiteY6" fmla="*/ 785895 h 1031164"/>
              <a:gd name="connsiteX7" fmla="*/ 1128712 w 2278856"/>
              <a:gd name="connsiteY7" fmla="*/ 797802 h 1031164"/>
              <a:gd name="connsiteX8" fmla="*/ 1281112 w 2278856"/>
              <a:gd name="connsiteY8" fmla="*/ 790658 h 1031164"/>
              <a:gd name="connsiteX9" fmla="*/ 1397793 w 2278856"/>
              <a:gd name="connsiteY9" fmla="*/ 762083 h 1031164"/>
              <a:gd name="connsiteX10" fmla="*/ 1504950 w 2278856"/>
              <a:gd name="connsiteY10" fmla="*/ 685883 h 1031164"/>
              <a:gd name="connsiteX11" fmla="*/ 1657350 w 2278856"/>
              <a:gd name="connsiteY11" fmla="*/ 600158 h 1031164"/>
              <a:gd name="connsiteX12" fmla="*/ 1900237 w 2278856"/>
              <a:gd name="connsiteY12" fmla="*/ 495383 h 1031164"/>
              <a:gd name="connsiteX13" fmla="*/ 2124075 w 2278856"/>
              <a:gd name="connsiteY13" fmla="*/ 466809 h 1031164"/>
              <a:gd name="connsiteX14" fmla="*/ 2109788 w 2278856"/>
              <a:gd name="connsiteY14" fmla="*/ 347747 h 1031164"/>
              <a:gd name="connsiteX15" fmla="*/ 2174081 w 2278856"/>
              <a:gd name="connsiteY15" fmla="*/ 254878 h 1031164"/>
              <a:gd name="connsiteX16" fmla="*/ 2278856 w 2278856"/>
              <a:gd name="connsiteY16" fmla="*/ 231065 h 1031164"/>
              <a:gd name="connsiteX17" fmla="*/ 2114550 w 2278856"/>
              <a:gd name="connsiteY17" fmla="*/ 19133 h 1031164"/>
              <a:gd name="connsiteX18" fmla="*/ 1859756 w 2278856"/>
              <a:gd name="connsiteY18" fmla="*/ 47708 h 1031164"/>
              <a:gd name="connsiteX19" fmla="*/ 1745456 w 2278856"/>
              <a:gd name="connsiteY19" fmla="*/ 145340 h 1031164"/>
              <a:gd name="connsiteX20" fmla="*/ 1612106 w 2278856"/>
              <a:gd name="connsiteY20" fmla="*/ 228684 h 1031164"/>
              <a:gd name="connsiteX21" fmla="*/ 1454943 w 2278856"/>
              <a:gd name="connsiteY21" fmla="*/ 297739 h 1031164"/>
              <a:gd name="connsiteX22" fmla="*/ 1354931 w 2278856"/>
              <a:gd name="connsiteY22" fmla="*/ 304883 h 1031164"/>
              <a:gd name="connsiteX23" fmla="*/ 1262062 w 2278856"/>
              <a:gd name="connsiteY23" fmla="*/ 314408 h 1031164"/>
              <a:gd name="connsiteX24" fmla="*/ 1157287 w 2278856"/>
              <a:gd name="connsiteY24" fmla="*/ 323933 h 1031164"/>
              <a:gd name="connsiteX25" fmla="*/ 1076325 w 2278856"/>
              <a:gd name="connsiteY25" fmla="*/ 369177 h 1031164"/>
              <a:gd name="connsiteX26" fmla="*/ 964406 w 2278856"/>
              <a:gd name="connsiteY26" fmla="*/ 447758 h 1031164"/>
              <a:gd name="connsiteX27" fmla="*/ 864393 w 2278856"/>
              <a:gd name="connsiteY27" fmla="*/ 478714 h 1031164"/>
              <a:gd name="connsiteX28" fmla="*/ 785812 w 2278856"/>
              <a:gd name="connsiteY28" fmla="*/ 497764 h 1031164"/>
              <a:gd name="connsiteX29" fmla="*/ 592931 w 2278856"/>
              <a:gd name="connsiteY29" fmla="*/ 512052 h 1031164"/>
              <a:gd name="connsiteX30" fmla="*/ 459581 w 2278856"/>
              <a:gd name="connsiteY30" fmla="*/ 535864 h 1031164"/>
              <a:gd name="connsiteX31" fmla="*/ 381000 w 2278856"/>
              <a:gd name="connsiteY31" fmla="*/ 573964 h 1031164"/>
              <a:gd name="connsiteX32" fmla="*/ 292893 w 2278856"/>
              <a:gd name="connsiteY32" fmla="*/ 638258 h 1031164"/>
              <a:gd name="connsiteX33" fmla="*/ 209550 w 2278856"/>
              <a:gd name="connsiteY33" fmla="*/ 757320 h 1031164"/>
              <a:gd name="connsiteX34" fmla="*/ 133350 w 2278856"/>
              <a:gd name="connsiteY34" fmla="*/ 857333 h 1031164"/>
              <a:gd name="connsiteX35" fmla="*/ 85725 w 2278856"/>
              <a:gd name="connsiteY35" fmla="*/ 890670 h 1031164"/>
              <a:gd name="connsiteX36" fmla="*/ 0 w 2278856"/>
              <a:gd name="connsiteY36" fmla="*/ 895433 h 103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78856" h="1031164">
                <a:moveTo>
                  <a:pt x="26193" y="1031164"/>
                </a:moveTo>
                <a:lnTo>
                  <a:pt x="128587" y="950202"/>
                </a:lnTo>
                <a:lnTo>
                  <a:pt x="176212" y="931152"/>
                </a:lnTo>
                <a:lnTo>
                  <a:pt x="481012" y="916864"/>
                </a:lnTo>
                <a:lnTo>
                  <a:pt x="619125" y="895433"/>
                </a:lnTo>
                <a:lnTo>
                  <a:pt x="873918" y="812089"/>
                </a:lnTo>
                <a:lnTo>
                  <a:pt x="973931" y="785895"/>
                </a:lnTo>
                <a:lnTo>
                  <a:pt x="1128712" y="797802"/>
                </a:lnTo>
                <a:lnTo>
                  <a:pt x="1281112" y="790658"/>
                </a:lnTo>
                <a:lnTo>
                  <a:pt x="1397793" y="762083"/>
                </a:lnTo>
                <a:lnTo>
                  <a:pt x="1504950" y="685883"/>
                </a:lnTo>
                <a:lnTo>
                  <a:pt x="1657350" y="600158"/>
                </a:lnTo>
                <a:lnTo>
                  <a:pt x="1900237" y="495383"/>
                </a:lnTo>
                <a:lnTo>
                  <a:pt x="2124075" y="466809"/>
                </a:lnTo>
                <a:cubicBezTo>
                  <a:pt x="2097088" y="424740"/>
                  <a:pt x="2103438" y="377909"/>
                  <a:pt x="2109788" y="347747"/>
                </a:cubicBezTo>
                <a:cubicBezTo>
                  <a:pt x="2120106" y="295360"/>
                  <a:pt x="2135188" y="278690"/>
                  <a:pt x="2174081" y="254878"/>
                </a:cubicBezTo>
                <a:cubicBezTo>
                  <a:pt x="2209006" y="227890"/>
                  <a:pt x="2243931" y="239003"/>
                  <a:pt x="2278856" y="231065"/>
                </a:cubicBezTo>
                <a:cubicBezTo>
                  <a:pt x="2262981" y="194552"/>
                  <a:pt x="2280443" y="93746"/>
                  <a:pt x="2114550" y="19133"/>
                </a:cubicBezTo>
                <a:cubicBezTo>
                  <a:pt x="1920082" y="-30874"/>
                  <a:pt x="1913730" y="31039"/>
                  <a:pt x="1859756" y="47708"/>
                </a:cubicBezTo>
                <a:lnTo>
                  <a:pt x="1745456" y="145340"/>
                </a:lnTo>
                <a:lnTo>
                  <a:pt x="1612106" y="228684"/>
                </a:lnTo>
                <a:lnTo>
                  <a:pt x="1454943" y="297739"/>
                </a:lnTo>
                <a:lnTo>
                  <a:pt x="1354931" y="304883"/>
                </a:lnTo>
                <a:lnTo>
                  <a:pt x="1262062" y="314408"/>
                </a:lnTo>
                <a:lnTo>
                  <a:pt x="1157287" y="323933"/>
                </a:lnTo>
                <a:lnTo>
                  <a:pt x="1076325" y="369177"/>
                </a:lnTo>
                <a:lnTo>
                  <a:pt x="964406" y="447758"/>
                </a:lnTo>
                <a:lnTo>
                  <a:pt x="864393" y="478714"/>
                </a:lnTo>
                <a:lnTo>
                  <a:pt x="785812" y="497764"/>
                </a:lnTo>
                <a:lnTo>
                  <a:pt x="592931" y="512052"/>
                </a:lnTo>
                <a:lnTo>
                  <a:pt x="459581" y="535864"/>
                </a:lnTo>
                <a:lnTo>
                  <a:pt x="381000" y="573964"/>
                </a:lnTo>
                <a:lnTo>
                  <a:pt x="292893" y="638258"/>
                </a:lnTo>
                <a:lnTo>
                  <a:pt x="209550" y="757320"/>
                </a:lnTo>
                <a:lnTo>
                  <a:pt x="133350" y="857333"/>
                </a:lnTo>
                <a:lnTo>
                  <a:pt x="85725" y="890670"/>
                </a:lnTo>
                <a:lnTo>
                  <a:pt x="0" y="895433"/>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62555-9E14-4961-8E85-A69379A2D0EA}"/>
              </a:ext>
            </a:extLst>
          </p:cNvPr>
          <p:cNvSpPr/>
          <p:nvPr/>
        </p:nvSpPr>
        <p:spPr>
          <a:xfrm>
            <a:off x="3086100" y="4398169"/>
            <a:ext cx="285750" cy="271462"/>
          </a:xfrm>
          <a:custGeom>
            <a:avLst/>
            <a:gdLst>
              <a:gd name="connsiteX0" fmla="*/ 150019 w 285750"/>
              <a:gd name="connsiteY0" fmla="*/ 0 h 271462"/>
              <a:gd name="connsiteX1" fmla="*/ 197644 w 285750"/>
              <a:gd name="connsiteY1" fmla="*/ 16669 h 271462"/>
              <a:gd name="connsiteX2" fmla="*/ 264319 w 285750"/>
              <a:gd name="connsiteY2" fmla="*/ 76200 h 271462"/>
              <a:gd name="connsiteX3" fmla="*/ 285750 w 285750"/>
              <a:gd name="connsiteY3" fmla="*/ 169069 h 271462"/>
              <a:gd name="connsiteX4" fmla="*/ 214313 w 285750"/>
              <a:gd name="connsiteY4" fmla="*/ 250031 h 271462"/>
              <a:gd name="connsiteX5" fmla="*/ 145256 w 285750"/>
              <a:gd name="connsiteY5" fmla="*/ 271462 h 271462"/>
              <a:gd name="connsiteX6" fmla="*/ 21431 w 285750"/>
              <a:gd name="connsiteY6" fmla="*/ 254794 h 271462"/>
              <a:gd name="connsiteX7" fmla="*/ 0 w 285750"/>
              <a:gd name="connsiteY7" fmla="*/ 245269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271462">
                <a:moveTo>
                  <a:pt x="150019" y="0"/>
                </a:moveTo>
                <a:lnTo>
                  <a:pt x="197644" y="16669"/>
                </a:lnTo>
                <a:lnTo>
                  <a:pt x="264319" y="76200"/>
                </a:lnTo>
                <a:lnTo>
                  <a:pt x="285750" y="169069"/>
                </a:lnTo>
                <a:lnTo>
                  <a:pt x="214313" y="250031"/>
                </a:lnTo>
                <a:lnTo>
                  <a:pt x="145256" y="271462"/>
                </a:lnTo>
                <a:lnTo>
                  <a:pt x="21431" y="254794"/>
                </a:lnTo>
                <a:lnTo>
                  <a:pt x="0" y="245269"/>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15AA180F-F245-4FC9-B3F9-674672380F94}"/>
              </a:ext>
            </a:extLst>
          </p:cNvPr>
          <p:cNvSpPr/>
          <p:nvPr/>
        </p:nvSpPr>
        <p:spPr>
          <a:xfrm>
            <a:off x="3369469" y="3988594"/>
            <a:ext cx="1007269" cy="581025"/>
          </a:xfrm>
          <a:custGeom>
            <a:avLst/>
            <a:gdLst>
              <a:gd name="connsiteX0" fmla="*/ 0 w 1007269"/>
              <a:gd name="connsiteY0" fmla="*/ 581025 h 581025"/>
              <a:gd name="connsiteX1" fmla="*/ 71437 w 1007269"/>
              <a:gd name="connsiteY1" fmla="*/ 581025 h 581025"/>
              <a:gd name="connsiteX2" fmla="*/ 619125 w 1007269"/>
              <a:gd name="connsiteY2" fmla="*/ 466725 h 581025"/>
              <a:gd name="connsiteX3" fmla="*/ 716756 w 1007269"/>
              <a:gd name="connsiteY3" fmla="*/ 411956 h 581025"/>
              <a:gd name="connsiteX4" fmla="*/ 926306 w 1007269"/>
              <a:gd name="connsiteY4" fmla="*/ 195262 h 581025"/>
              <a:gd name="connsiteX5" fmla="*/ 988219 w 1007269"/>
              <a:gd name="connsiteY5" fmla="*/ 102394 h 581025"/>
              <a:gd name="connsiteX6" fmla="*/ 1007269 w 1007269"/>
              <a:gd name="connsiteY6" fmla="*/ 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269" h="581025">
                <a:moveTo>
                  <a:pt x="0" y="581025"/>
                </a:moveTo>
                <a:lnTo>
                  <a:pt x="71437" y="581025"/>
                </a:lnTo>
                <a:lnTo>
                  <a:pt x="619125" y="466725"/>
                </a:lnTo>
                <a:lnTo>
                  <a:pt x="716756" y="411956"/>
                </a:lnTo>
                <a:lnTo>
                  <a:pt x="926306" y="195262"/>
                </a:lnTo>
                <a:lnTo>
                  <a:pt x="988219" y="102394"/>
                </a:lnTo>
                <a:lnTo>
                  <a:pt x="1007269" y="0"/>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0BCBD673-7688-4F21-95FD-4836327F3D72}"/>
              </a:ext>
            </a:extLst>
          </p:cNvPr>
          <p:cNvSpPr/>
          <p:nvPr/>
        </p:nvSpPr>
        <p:spPr>
          <a:xfrm>
            <a:off x="3345656" y="4317206"/>
            <a:ext cx="333375" cy="166688"/>
          </a:xfrm>
          <a:custGeom>
            <a:avLst/>
            <a:gdLst>
              <a:gd name="connsiteX0" fmla="*/ 0 w 333375"/>
              <a:gd name="connsiteY0" fmla="*/ 166688 h 166688"/>
              <a:gd name="connsiteX1" fmla="*/ 219075 w 333375"/>
              <a:gd name="connsiteY1" fmla="*/ 50007 h 166688"/>
              <a:gd name="connsiteX2" fmla="*/ 333375 w 333375"/>
              <a:gd name="connsiteY2" fmla="*/ 0 h 166688"/>
            </a:gdLst>
            <a:ahLst/>
            <a:cxnLst>
              <a:cxn ang="0">
                <a:pos x="connsiteX0" y="connsiteY0"/>
              </a:cxn>
              <a:cxn ang="0">
                <a:pos x="connsiteX1" y="connsiteY1"/>
              </a:cxn>
              <a:cxn ang="0">
                <a:pos x="connsiteX2" y="connsiteY2"/>
              </a:cxn>
            </a:cxnLst>
            <a:rect l="l" t="t" r="r" b="b"/>
            <a:pathLst>
              <a:path w="333375" h="166688">
                <a:moveTo>
                  <a:pt x="0" y="166688"/>
                </a:moveTo>
                <a:lnTo>
                  <a:pt x="219075" y="50007"/>
                </a:lnTo>
                <a:lnTo>
                  <a:pt x="333375" y="0"/>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D4D3C7C4-EAB8-4D3F-AD86-35501EB41D1F}"/>
              </a:ext>
            </a:extLst>
          </p:cNvPr>
          <p:cNvSpPr/>
          <p:nvPr/>
        </p:nvSpPr>
        <p:spPr>
          <a:xfrm>
            <a:off x="1052513" y="5055394"/>
            <a:ext cx="33337" cy="66675"/>
          </a:xfrm>
          <a:custGeom>
            <a:avLst/>
            <a:gdLst>
              <a:gd name="connsiteX0" fmla="*/ 0 w 33337"/>
              <a:gd name="connsiteY0" fmla="*/ 0 h 66675"/>
              <a:gd name="connsiteX1" fmla="*/ 33337 w 33337"/>
              <a:gd name="connsiteY1" fmla="*/ 66675 h 66675"/>
            </a:gdLst>
            <a:ahLst/>
            <a:cxnLst>
              <a:cxn ang="0">
                <a:pos x="connsiteX0" y="connsiteY0"/>
              </a:cxn>
              <a:cxn ang="0">
                <a:pos x="connsiteX1" y="connsiteY1"/>
              </a:cxn>
            </a:cxnLst>
            <a:rect l="l" t="t" r="r" b="b"/>
            <a:pathLst>
              <a:path w="33337" h="66675">
                <a:moveTo>
                  <a:pt x="0" y="0"/>
                </a:moveTo>
                <a:lnTo>
                  <a:pt x="33337" y="66675"/>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A8CD75FC-11F8-41B5-8A8F-F1465D40244D}"/>
              </a:ext>
            </a:extLst>
          </p:cNvPr>
          <p:cNvSpPr/>
          <p:nvPr/>
        </p:nvSpPr>
        <p:spPr>
          <a:xfrm>
            <a:off x="3938539" y="3636169"/>
            <a:ext cx="402480" cy="847725"/>
          </a:xfrm>
          <a:custGeom>
            <a:avLst/>
            <a:gdLst>
              <a:gd name="connsiteX0" fmla="*/ 188118 w 402431"/>
              <a:gd name="connsiteY0" fmla="*/ 0 h 847725"/>
              <a:gd name="connsiteX1" fmla="*/ 202406 w 402431"/>
              <a:gd name="connsiteY1" fmla="*/ 78581 h 847725"/>
              <a:gd name="connsiteX2" fmla="*/ 183356 w 402431"/>
              <a:gd name="connsiteY2" fmla="*/ 147637 h 847725"/>
              <a:gd name="connsiteX3" fmla="*/ 95250 w 402431"/>
              <a:gd name="connsiteY3" fmla="*/ 238125 h 847725"/>
              <a:gd name="connsiteX4" fmla="*/ 0 w 402431"/>
              <a:gd name="connsiteY4" fmla="*/ 492919 h 847725"/>
              <a:gd name="connsiteX5" fmla="*/ 152400 w 402431"/>
              <a:gd name="connsiteY5" fmla="*/ 759619 h 847725"/>
              <a:gd name="connsiteX6" fmla="*/ 402431 w 402431"/>
              <a:gd name="connsiteY6" fmla="*/ 847725 h 847725"/>
              <a:gd name="connsiteX0" fmla="*/ 188118 w 402431"/>
              <a:gd name="connsiteY0" fmla="*/ 0 h 847725"/>
              <a:gd name="connsiteX1" fmla="*/ 202406 w 402431"/>
              <a:gd name="connsiteY1" fmla="*/ 78581 h 847725"/>
              <a:gd name="connsiteX2" fmla="*/ 183356 w 402431"/>
              <a:gd name="connsiteY2" fmla="*/ 147637 h 847725"/>
              <a:gd name="connsiteX3" fmla="*/ 95250 w 402431"/>
              <a:gd name="connsiteY3" fmla="*/ 238125 h 847725"/>
              <a:gd name="connsiteX4" fmla="*/ 0 w 402431"/>
              <a:gd name="connsiteY4" fmla="*/ 492919 h 847725"/>
              <a:gd name="connsiteX5" fmla="*/ 152400 w 402431"/>
              <a:gd name="connsiteY5" fmla="*/ 759619 h 847725"/>
              <a:gd name="connsiteX6" fmla="*/ 402431 w 402431"/>
              <a:gd name="connsiteY6" fmla="*/ 847725 h 847725"/>
              <a:gd name="connsiteX0" fmla="*/ 188118 w 402431"/>
              <a:gd name="connsiteY0" fmla="*/ 0 h 847725"/>
              <a:gd name="connsiteX1" fmla="*/ 202406 w 402431"/>
              <a:gd name="connsiteY1" fmla="*/ 78581 h 847725"/>
              <a:gd name="connsiteX2" fmla="*/ 183356 w 402431"/>
              <a:gd name="connsiteY2" fmla="*/ 147637 h 847725"/>
              <a:gd name="connsiteX3" fmla="*/ 95250 w 402431"/>
              <a:gd name="connsiteY3" fmla="*/ 238125 h 847725"/>
              <a:gd name="connsiteX4" fmla="*/ 0 w 402431"/>
              <a:gd name="connsiteY4" fmla="*/ 492919 h 847725"/>
              <a:gd name="connsiteX5" fmla="*/ 152400 w 402431"/>
              <a:gd name="connsiteY5" fmla="*/ 759619 h 847725"/>
              <a:gd name="connsiteX6" fmla="*/ 402431 w 402431"/>
              <a:gd name="connsiteY6" fmla="*/ 847725 h 847725"/>
              <a:gd name="connsiteX0" fmla="*/ 188118 w 402431"/>
              <a:gd name="connsiteY0" fmla="*/ 0 h 847725"/>
              <a:gd name="connsiteX1" fmla="*/ 202406 w 402431"/>
              <a:gd name="connsiteY1" fmla="*/ 78581 h 847725"/>
              <a:gd name="connsiteX2" fmla="*/ 183356 w 402431"/>
              <a:gd name="connsiteY2" fmla="*/ 147637 h 847725"/>
              <a:gd name="connsiteX3" fmla="*/ 95250 w 402431"/>
              <a:gd name="connsiteY3" fmla="*/ 238125 h 847725"/>
              <a:gd name="connsiteX4" fmla="*/ 0 w 402431"/>
              <a:gd name="connsiteY4" fmla="*/ 492919 h 847725"/>
              <a:gd name="connsiteX5" fmla="*/ 152400 w 402431"/>
              <a:gd name="connsiteY5" fmla="*/ 759619 h 847725"/>
              <a:gd name="connsiteX6" fmla="*/ 402431 w 402431"/>
              <a:gd name="connsiteY6" fmla="*/ 847725 h 847725"/>
              <a:gd name="connsiteX0" fmla="*/ 188118 w 402431"/>
              <a:gd name="connsiteY0" fmla="*/ 0 h 847725"/>
              <a:gd name="connsiteX1" fmla="*/ 202406 w 402431"/>
              <a:gd name="connsiteY1" fmla="*/ 78581 h 847725"/>
              <a:gd name="connsiteX2" fmla="*/ 183356 w 402431"/>
              <a:gd name="connsiteY2" fmla="*/ 147637 h 847725"/>
              <a:gd name="connsiteX3" fmla="*/ 95250 w 402431"/>
              <a:gd name="connsiteY3" fmla="*/ 238125 h 847725"/>
              <a:gd name="connsiteX4" fmla="*/ 0 w 402431"/>
              <a:gd name="connsiteY4" fmla="*/ 492919 h 847725"/>
              <a:gd name="connsiteX5" fmla="*/ 152400 w 402431"/>
              <a:gd name="connsiteY5" fmla="*/ 759619 h 847725"/>
              <a:gd name="connsiteX6" fmla="*/ 402431 w 402431"/>
              <a:gd name="connsiteY6" fmla="*/ 847725 h 847725"/>
              <a:gd name="connsiteX0" fmla="*/ 188146 w 402459"/>
              <a:gd name="connsiteY0" fmla="*/ 0 h 847725"/>
              <a:gd name="connsiteX1" fmla="*/ 202434 w 402459"/>
              <a:gd name="connsiteY1" fmla="*/ 78581 h 847725"/>
              <a:gd name="connsiteX2" fmla="*/ 183384 w 402459"/>
              <a:gd name="connsiteY2" fmla="*/ 147637 h 847725"/>
              <a:gd name="connsiteX3" fmla="*/ 95278 w 402459"/>
              <a:gd name="connsiteY3" fmla="*/ 238125 h 847725"/>
              <a:gd name="connsiteX4" fmla="*/ 28 w 402459"/>
              <a:gd name="connsiteY4" fmla="*/ 492919 h 847725"/>
              <a:gd name="connsiteX5" fmla="*/ 152428 w 402459"/>
              <a:gd name="connsiteY5" fmla="*/ 759619 h 847725"/>
              <a:gd name="connsiteX6" fmla="*/ 402459 w 402459"/>
              <a:gd name="connsiteY6" fmla="*/ 847725 h 847725"/>
              <a:gd name="connsiteX0" fmla="*/ 188167 w 402480"/>
              <a:gd name="connsiteY0" fmla="*/ 0 h 847725"/>
              <a:gd name="connsiteX1" fmla="*/ 202455 w 402480"/>
              <a:gd name="connsiteY1" fmla="*/ 78581 h 847725"/>
              <a:gd name="connsiteX2" fmla="*/ 183405 w 402480"/>
              <a:gd name="connsiteY2" fmla="*/ 147637 h 847725"/>
              <a:gd name="connsiteX3" fmla="*/ 95299 w 402480"/>
              <a:gd name="connsiteY3" fmla="*/ 238125 h 847725"/>
              <a:gd name="connsiteX4" fmla="*/ 49 w 402480"/>
              <a:gd name="connsiteY4" fmla="*/ 492919 h 847725"/>
              <a:gd name="connsiteX5" fmla="*/ 152449 w 402480"/>
              <a:gd name="connsiteY5" fmla="*/ 759619 h 847725"/>
              <a:gd name="connsiteX6" fmla="*/ 402480 w 402480"/>
              <a:gd name="connsiteY6" fmla="*/ 847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80" h="847725">
                <a:moveTo>
                  <a:pt x="188167" y="0"/>
                </a:moveTo>
                <a:lnTo>
                  <a:pt x="202455" y="78581"/>
                </a:lnTo>
                <a:lnTo>
                  <a:pt x="183405" y="147637"/>
                </a:lnTo>
                <a:lnTo>
                  <a:pt x="95299" y="238125"/>
                </a:lnTo>
                <a:cubicBezTo>
                  <a:pt x="34974" y="315913"/>
                  <a:pt x="-1538" y="369888"/>
                  <a:pt x="49" y="492919"/>
                </a:cubicBezTo>
                <a:cubicBezTo>
                  <a:pt x="24655" y="600869"/>
                  <a:pt x="46880" y="675481"/>
                  <a:pt x="152449" y="759619"/>
                </a:cubicBezTo>
                <a:cubicBezTo>
                  <a:pt x="235793" y="812801"/>
                  <a:pt x="302467" y="842169"/>
                  <a:pt x="402480" y="847725"/>
                </a:cubicBez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1157C4B7-DDBD-4F0B-A663-09CBA6985FC2}"/>
              </a:ext>
            </a:extLst>
          </p:cNvPr>
          <p:cNvSpPr/>
          <p:nvPr/>
        </p:nvSpPr>
        <p:spPr>
          <a:xfrm>
            <a:off x="4376738" y="3437224"/>
            <a:ext cx="1221581" cy="646620"/>
          </a:xfrm>
          <a:custGeom>
            <a:avLst/>
            <a:gdLst>
              <a:gd name="connsiteX0" fmla="*/ 0 w 1221581"/>
              <a:gd name="connsiteY0" fmla="*/ 550068 h 640556"/>
              <a:gd name="connsiteX1" fmla="*/ 319087 w 1221581"/>
              <a:gd name="connsiteY1" fmla="*/ 257175 h 640556"/>
              <a:gd name="connsiteX2" fmla="*/ 521493 w 1221581"/>
              <a:gd name="connsiteY2" fmla="*/ 83343 h 640556"/>
              <a:gd name="connsiteX3" fmla="*/ 676275 w 1221581"/>
              <a:gd name="connsiteY3" fmla="*/ 11906 h 640556"/>
              <a:gd name="connsiteX4" fmla="*/ 859631 w 1221581"/>
              <a:gd name="connsiteY4" fmla="*/ 0 h 640556"/>
              <a:gd name="connsiteX5" fmla="*/ 938212 w 1221581"/>
              <a:gd name="connsiteY5" fmla="*/ 59531 h 640556"/>
              <a:gd name="connsiteX6" fmla="*/ 1059656 w 1221581"/>
              <a:gd name="connsiteY6" fmla="*/ 340518 h 640556"/>
              <a:gd name="connsiteX7" fmla="*/ 1112043 w 1221581"/>
              <a:gd name="connsiteY7" fmla="*/ 557212 h 640556"/>
              <a:gd name="connsiteX8" fmla="*/ 1221581 w 1221581"/>
              <a:gd name="connsiteY8" fmla="*/ 640556 h 640556"/>
              <a:gd name="connsiteX0" fmla="*/ 0 w 1221581"/>
              <a:gd name="connsiteY0" fmla="*/ 556132 h 646620"/>
              <a:gd name="connsiteX1" fmla="*/ 319087 w 1221581"/>
              <a:gd name="connsiteY1" fmla="*/ 263239 h 646620"/>
              <a:gd name="connsiteX2" fmla="*/ 521493 w 1221581"/>
              <a:gd name="connsiteY2" fmla="*/ 89407 h 646620"/>
              <a:gd name="connsiteX3" fmla="*/ 676275 w 1221581"/>
              <a:gd name="connsiteY3" fmla="*/ 17970 h 646620"/>
              <a:gd name="connsiteX4" fmla="*/ 859631 w 1221581"/>
              <a:gd name="connsiteY4" fmla="*/ 6064 h 646620"/>
              <a:gd name="connsiteX5" fmla="*/ 938212 w 1221581"/>
              <a:gd name="connsiteY5" fmla="*/ 65595 h 646620"/>
              <a:gd name="connsiteX6" fmla="*/ 1059656 w 1221581"/>
              <a:gd name="connsiteY6" fmla="*/ 346582 h 646620"/>
              <a:gd name="connsiteX7" fmla="*/ 1112043 w 1221581"/>
              <a:gd name="connsiteY7" fmla="*/ 563276 h 646620"/>
              <a:gd name="connsiteX8" fmla="*/ 1221581 w 1221581"/>
              <a:gd name="connsiteY8" fmla="*/ 646620 h 646620"/>
              <a:gd name="connsiteX0" fmla="*/ 0 w 1221581"/>
              <a:gd name="connsiteY0" fmla="*/ 556132 h 646620"/>
              <a:gd name="connsiteX1" fmla="*/ 319087 w 1221581"/>
              <a:gd name="connsiteY1" fmla="*/ 263239 h 646620"/>
              <a:gd name="connsiteX2" fmla="*/ 521493 w 1221581"/>
              <a:gd name="connsiteY2" fmla="*/ 89407 h 646620"/>
              <a:gd name="connsiteX3" fmla="*/ 676275 w 1221581"/>
              <a:gd name="connsiteY3" fmla="*/ 17970 h 646620"/>
              <a:gd name="connsiteX4" fmla="*/ 859631 w 1221581"/>
              <a:gd name="connsiteY4" fmla="*/ 6064 h 646620"/>
              <a:gd name="connsiteX5" fmla="*/ 947737 w 1221581"/>
              <a:gd name="connsiteY5" fmla="*/ 75120 h 646620"/>
              <a:gd name="connsiteX6" fmla="*/ 1059656 w 1221581"/>
              <a:gd name="connsiteY6" fmla="*/ 346582 h 646620"/>
              <a:gd name="connsiteX7" fmla="*/ 1112043 w 1221581"/>
              <a:gd name="connsiteY7" fmla="*/ 563276 h 646620"/>
              <a:gd name="connsiteX8" fmla="*/ 1221581 w 1221581"/>
              <a:gd name="connsiteY8" fmla="*/ 646620 h 646620"/>
              <a:gd name="connsiteX0" fmla="*/ 0 w 1221581"/>
              <a:gd name="connsiteY0" fmla="*/ 556132 h 646620"/>
              <a:gd name="connsiteX1" fmla="*/ 319087 w 1221581"/>
              <a:gd name="connsiteY1" fmla="*/ 263239 h 646620"/>
              <a:gd name="connsiteX2" fmla="*/ 521493 w 1221581"/>
              <a:gd name="connsiteY2" fmla="*/ 89407 h 646620"/>
              <a:gd name="connsiteX3" fmla="*/ 676275 w 1221581"/>
              <a:gd name="connsiteY3" fmla="*/ 17970 h 646620"/>
              <a:gd name="connsiteX4" fmla="*/ 859631 w 1221581"/>
              <a:gd name="connsiteY4" fmla="*/ 6064 h 646620"/>
              <a:gd name="connsiteX5" fmla="*/ 947737 w 1221581"/>
              <a:gd name="connsiteY5" fmla="*/ 75120 h 646620"/>
              <a:gd name="connsiteX6" fmla="*/ 1059656 w 1221581"/>
              <a:gd name="connsiteY6" fmla="*/ 346582 h 646620"/>
              <a:gd name="connsiteX7" fmla="*/ 1112043 w 1221581"/>
              <a:gd name="connsiteY7" fmla="*/ 563276 h 646620"/>
              <a:gd name="connsiteX8" fmla="*/ 1221581 w 1221581"/>
              <a:gd name="connsiteY8" fmla="*/ 646620 h 6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581" h="646620">
                <a:moveTo>
                  <a:pt x="0" y="556132"/>
                </a:moveTo>
                <a:lnTo>
                  <a:pt x="319087" y="263239"/>
                </a:lnTo>
                <a:lnTo>
                  <a:pt x="521493" y="89407"/>
                </a:lnTo>
                <a:lnTo>
                  <a:pt x="676275" y="17970"/>
                </a:lnTo>
                <a:cubicBezTo>
                  <a:pt x="737394" y="14001"/>
                  <a:pt x="798512" y="-11398"/>
                  <a:pt x="859631" y="6064"/>
                </a:cubicBezTo>
                <a:cubicBezTo>
                  <a:pt x="889000" y="29083"/>
                  <a:pt x="918368" y="30669"/>
                  <a:pt x="947737" y="75120"/>
                </a:cubicBezTo>
                <a:lnTo>
                  <a:pt x="1059656" y="346582"/>
                </a:lnTo>
                <a:lnTo>
                  <a:pt x="1112043" y="563276"/>
                </a:lnTo>
                <a:lnTo>
                  <a:pt x="1221581" y="646620"/>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16">
            <a:extLst>
              <a:ext uri="{FF2B5EF4-FFF2-40B4-BE49-F238E27FC236}">
                <a16:creationId xmlns:a16="http://schemas.microsoft.com/office/drawing/2014/main" id="{0AF4D0EC-85BF-42FF-B727-1BE228328FF1}"/>
              </a:ext>
            </a:extLst>
          </p:cNvPr>
          <p:cNvSpPr/>
          <p:nvPr/>
        </p:nvSpPr>
        <p:spPr>
          <a:xfrm>
            <a:off x="5236369" y="3312319"/>
            <a:ext cx="71437" cy="128587"/>
          </a:xfrm>
          <a:custGeom>
            <a:avLst/>
            <a:gdLst>
              <a:gd name="connsiteX0" fmla="*/ 0 w 71437"/>
              <a:gd name="connsiteY0" fmla="*/ 128587 h 128587"/>
              <a:gd name="connsiteX1" fmla="*/ 71437 w 71437"/>
              <a:gd name="connsiteY1" fmla="*/ 0 h 128587"/>
            </a:gdLst>
            <a:ahLst/>
            <a:cxnLst>
              <a:cxn ang="0">
                <a:pos x="connsiteX0" y="connsiteY0"/>
              </a:cxn>
              <a:cxn ang="0">
                <a:pos x="connsiteX1" y="connsiteY1"/>
              </a:cxn>
            </a:cxnLst>
            <a:rect l="l" t="t" r="r" b="b"/>
            <a:pathLst>
              <a:path w="71437" h="128587">
                <a:moveTo>
                  <a:pt x="0" y="128587"/>
                </a:moveTo>
                <a:lnTo>
                  <a:pt x="71437" y="0"/>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51F1E5B7-C06D-4430-80F1-0BC71F30AC36}"/>
              </a:ext>
            </a:extLst>
          </p:cNvPr>
          <p:cNvSpPr/>
          <p:nvPr/>
        </p:nvSpPr>
        <p:spPr>
          <a:xfrm>
            <a:off x="4479131" y="3521869"/>
            <a:ext cx="545307" cy="823912"/>
          </a:xfrm>
          <a:custGeom>
            <a:avLst/>
            <a:gdLst>
              <a:gd name="connsiteX0" fmla="*/ 0 w 545307"/>
              <a:gd name="connsiteY0" fmla="*/ 0 h 823912"/>
              <a:gd name="connsiteX1" fmla="*/ 73819 w 545307"/>
              <a:gd name="connsiteY1" fmla="*/ 92869 h 823912"/>
              <a:gd name="connsiteX2" fmla="*/ 216694 w 545307"/>
              <a:gd name="connsiteY2" fmla="*/ 183356 h 823912"/>
              <a:gd name="connsiteX3" fmla="*/ 285750 w 545307"/>
              <a:gd name="connsiteY3" fmla="*/ 328612 h 823912"/>
              <a:gd name="connsiteX4" fmla="*/ 416719 w 545307"/>
              <a:gd name="connsiteY4" fmla="*/ 431006 h 823912"/>
              <a:gd name="connsiteX5" fmla="*/ 521494 w 545307"/>
              <a:gd name="connsiteY5" fmla="*/ 533400 h 823912"/>
              <a:gd name="connsiteX6" fmla="*/ 545307 w 545307"/>
              <a:gd name="connsiteY6" fmla="*/ 585787 h 823912"/>
              <a:gd name="connsiteX7" fmla="*/ 531019 w 545307"/>
              <a:gd name="connsiteY7" fmla="*/ 695325 h 823912"/>
              <a:gd name="connsiteX8" fmla="*/ 409575 w 545307"/>
              <a:gd name="connsiteY8" fmla="*/ 823912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307" h="823912">
                <a:moveTo>
                  <a:pt x="0" y="0"/>
                </a:moveTo>
                <a:lnTo>
                  <a:pt x="73819" y="92869"/>
                </a:lnTo>
                <a:lnTo>
                  <a:pt x="216694" y="183356"/>
                </a:lnTo>
                <a:lnTo>
                  <a:pt x="285750" y="328612"/>
                </a:lnTo>
                <a:lnTo>
                  <a:pt x="416719" y="431006"/>
                </a:lnTo>
                <a:lnTo>
                  <a:pt x="521494" y="533400"/>
                </a:lnTo>
                <a:lnTo>
                  <a:pt x="545307" y="585787"/>
                </a:lnTo>
                <a:lnTo>
                  <a:pt x="531019" y="695325"/>
                </a:lnTo>
                <a:lnTo>
                  <a:pt x="409575" y="823912"/>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5686D8C4-3D84-431E-92A9-F25E5A2612DF}"/>
              </a:ext>
            </a:extLst>
          </p:cNvPr>
          <p:cNvSpPr/>
          <p:nvPr/>
        </p:nvSpPr>
        <p:spPr>
          <a:xfrm>
            <a:off x="5012531" y="4062413"/>
            <a:ext cx="552450" cy="159543"/>
          </a:xfrm>
          <a:custGeom>
            <a:avLst/>
            <a:gdLst>
              <a:gd name="connsiteX0" fmla="*/ 0 w 552450"/>
              <a:gd name="connsiteY0" fmla="*/ 159543 h 159543"/>
              <a:gd name="connsiteX1" fmla="*/ 73819 w 552450"/>
              <a:gd name="connsiteY1" fmla="*/ 111918 h 159543"/>
              <a:gd name="connsiteX2" fmla="*/ 292894 w 552450"/>
              <a:gd name="connsiteY2" fmla="*/ 52387 h 159543"/>
              <a:gd name="connsiteX3" fmla="*/ 552450 w 552450"/>
              <a:gd name="connsiteY3" fmla="*/ 0 h 159543"/>
            </a:gdLst>
            <a:ahLst/>
            <a:cxnLst>
              <a:cxn ang="0">
                <a:pos x="connsiteX0" y="connsiteY0"/>
              </a:cxn>
              <a:cxn ang="0">
                <a:pos x="connsiteX1" y="connsiteY1"/>
              </a:cxn>
              <a:cxn ang="0">
                <a:pos x="connsiteX2" y="connsiteY2"/>
              </a:cxn>
              <a:cxn ang="0">
                <a:pos x="connsiteX3" y="connsiteY3"/>
              </a:cxn>
            </a:cxnLst>
            <a:rect l="l" t="t" r="r" b="b"/>
            <a:pathLst>
              <a:path w="552450" h="159543">
                <a:moveTo>
                  <a:pt x="0" y="159543"/>
                </a:moveTo>
                <a:lnTo>
                  <a:pt x="73819" y="111918"/>
                </a:lnTo>
                <a:lnTo>
                  <a:pt x="292894" y="52387"/>
                </a:lnTo>
                <a:lnTo>
                  <a:pt x="552450" y="0"/>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174CB8D2-D6C1-4152-B8F4-BF13896B36FD}"/>
              </a:ext>
            </a:extLst>
          </p:cNvPr>
          <p:cNvSpPr/>
          <p:nvPr/>
        </p:nvSpPr>
        <p:spPr>
          <a:xfrm>
            <a:off x="7396163" y="3638551"/>
            <a:ext cx="3438525" cy="1824038"/>
          </a:xfrm>
          <a:custGeom>
            <a:avLst/>
            <a:gdLst>
              <a:gd name="connsiteX0" fmla="*/ 0 w 3386137"/>
              <a:gd name="connsiteY0" fmla="*/ 395287 h 1671637"/>
              <a:gd name="connsiteX1" fmla="*/ 452437 w 3386137"/>
              <a:gd name="connsiteY1" fmla="*/ 128587 h 1671637"/>
              <a:gd name="connsiteX2" fmla="*/ 581025 w 3386137"/>
              <a:gd name="connsiteY2" fmla="*/ 0 h 1671637"/>
              <a:gd name="connsiteX3" fmla="*/ 1552575 w 3386137"/>
              <a:gd name="connsiteY3" fmla="*/ 371475 h 1671637"/>
              <a:gd name="connsiteX4" fmla="*/ 2166937 w 3386137"/>
              <a:gd name="connsiteY4" fmla="*/ 690562 h 1671637"/>
              <a:gd name="connsiteX5" fmla="*/ 2419350 w 3386137"/>
              <a:gd name="connsiteY5" fmla="*/ 866775 h 1671637"/>
              <a:gd name="connsiteX6" fmla="*/ 3386137 w 3386137"/>
              <a:gd name="connsiteY6" fmla="*/ 1671637 h 1671637"/>
              <a:gd name="connsiteX0" fmla="*/ 0 w 3386137"/>
              <a:gd name="connsiteY0" fmla="*/ 395287 h 1671637"/>
              <a:gd name="connsiteX1" fmla="*/ 452437 w 3386137"/>
              <a:gd name="connsiteY1" fmla="*/ 128587 h 1671637"/>
              <a:gd name="connsiteX2" fmla="*/ 581025 w 3386137"/>
              <a:gd name="connsiteY2" fmla="*/ 0 h 1671637"/>
              <a:gd name="connsiteX3" fmla="*/ 1571625 w 3386137"/>
              <a:gd name="connsiteY3" fmla="*/ 338138 h 1671637"/>
              <a:gd name="connsiteX4" fmla="*/ 2166937 w 3386137"/>
              <a:gd name="connsiteY4" fmla="*/ 690562 h 1671637"/>
              <a:gd name="connsiteX5" fmla="*/ 2419350 w 3386137"/>
              <a:gd name="connsiteY5" fmla="*/ 866775 h 1671637"/>
              <a:gd name="connsiteX6" fmla="*/ 3386137 w 3386137"/>
              <a:gd name="connsiteY6" fmla="*/ 1671637 h 1671637"/>
              <a:gd name="connsiteX0" fmla="*/ 0 w 3386137"/>
              <a:gd name="connsiteY0" fmla="*/ 395287 h 1671637"/>
              <a:gd name="connsiteX1" fmla="*/ 452437 w 3386137"/>
              <a:gd name="connsiteY1" fmla="*/ 128587 h 1671637"/>
              <a:gd name="connsiteX2" fmla="*/ 581025 w 3386137"/>
              <a:gd name="connsiteY2" fmla="*/ 0 h 1671637"/>
              <a:gd name="connsiteX3" fmla="*/ 1571625 w 3386137"/>
              <a:gd name="connsiteY3" fmla="*/ 338138 h 1671637"/>
              <a:gd name="connsiteX4" fmla="*/ 2166937 w 3386137"/>
              <a:gd name="connsiteY4" fmla="*/ 690562 h 1671637"/>
              <a:gd name="connsiteX5" fmla="*/ 2419350 w 3386137"/>
              <a:gd name="connsiteY5" fmla="*/ 866775 h 1671637"/>
              <a:gd name="connsiteX6" fmla="*/ 3386137 w 3386137"/>
              <a:gd name="connsiteY6" fmla="*/ 1671637 h 1671637"/>
              <a:gd name="connsiteX0" fmla="*/ 0 w 3386137"/>
              <a:gd name="connsiteY0" fmla="*/ 395287 h 1671637"/>
              <a:gd name="connsiteX1" fmla="*/ 452437 w 3386137"/>
              <a:gd name="connsiteY1" fmla="*/ 128587 h 1671637"/>
              <a:gd name="connsiteX2" fmla="*/ 581025 w 3386137"/>
              <a:gd name="connsiteY2" fmla="*/ 0 h 1671637"/>
              <a:gd name="connsiteX3" fmla="*/ 1571625 w 3386137"/>
              <a:gd name="connsiteY3" fmla="*/ 338138 h 1671637"/>
              <a:gd name="connsiteX4" fmla="*/ 2166937 w 3386137"/>
              <a:gd name="connsiteY4" fmla="*/ 690562 h 1671637"/>
              <a:gd name="connsiteX5" fmla="*/ 2419350 w 3386137"/>
              <a:gd name="connsiteY5" fmla="*/ 866775 h 1671637"/>
              <a:gd name="connsiteX6" fmla="*/ 3386137 w 3386137"/>
              <a:gd name="connsiteY6" fmla="*/ 1671637 h 1671637"/>
              <a:gd name="connsiteX0" fmla="*/ 0 w 3386137"/>
              <a:gd name="connsiteY0" fmla="*/ 381000 h 1657350"/>
              <a:gd name="connsiteX1" fmla="*/ 452437 w 3386137"/>
              <a:gd name="connsiteY1" fmla="*/ 114300 h 1657350"/>
              <a:gd name="connsiteX2" fmla="*/ 571500 w 3386137"/>
              <a:gd name="connsiteY2" fmla="*/ 0 h 1657350"/>
              <a:gd name="connsiteX3" fmla="*/ 1571625 w 3386137"/>
              <a:gd name="connsiteY3" fmla="*/ 323851 h 1657350"/>
              <a:gd name="connsiteX4" fmla="*/ 2166937 w 3386137"/>
              <a:gd name="connsiteY4" fmla="*/ 676275 h 1657350"/>
              <a:gd name="connsiteX5" fmla="*/ 2419350 w 3386137"/>
              <a:gd name="connsiteY5" fmla="*/ 852488 h 1657350"/>
              <a:gd name="connsiteX6" fmla="*/ 3386137 w 3386137"/>
              <a:gd name="connsiteY6" fmla="*/ 1657350 h 1657350"/>
              <a:gd name="connsiteX0" fmla="*/ 0 w 3386137"/>
              <a:gd name="connsiteY0" fmla="*/ 381000 h 1657350"/>
              <a:gd name="connsiteX1" fmla="*/ 452437 w 3386137"/>
              <a:gd name="connsiteY1" fmla="*/ 114300 h 1657350"/>
              <a:gd name="connsiteX2" fmla="*/ 571500 w 3386137"/>
              <a:gd name="connsiteY2" fmla="*/ 0 h 1657350"/>
              <a:gd name="connsiteX3" fmla="*/ 1571625 w 3386137"/>
              <a:gd name="connsiteY3" fmla="*/ 323851 h 1657350"/>
              <a:gd name="connsiteX4" fmla="*/ 2166937 w 3386137"/>
              <a:gd name="connsiteY4" fmla="*/ 676275 h 1657350"/>
              <a:gd name="connsiteX5" fmla="*/ 2419350 w 3386137"/>
              <a:gd name="connsiteY5" fmla="*/ 852488 h 1657350"/>
              <a:gd name="connsiteX6" fmla="*/ 3386137 w 3386137"/>
              <a:gd name="connsiteY6" fmla="*/ 1657350 h 1657350"/>
              <a:gd name="connsiteX0" fmla="*/ 0 w 3386137"/>
              <a:gd name="connsiteY0" fmla="*/ 381000 h 1657350"/>
              <a:gd name="connsiteX1" fmla="*/ 452437 w 3386137"/>
              <a:gd name="connsiteY1" fmla="*/ 114300 h 1657350"/>
              <a:gd name="connsiteX2" fmla="*/ 571500 w 3386137"/>
              <a:gd name="connsiteY2" fmla="*/ 0 h 1657350"/>
              <a:gd name="connsiteX3" fmla="*/ 1571625 w 3386137"/>
              <a:gd name="connsiteY3" fmla="*/ 323851 h 1657350"/>
              <a:gd name="connsiteX4" fmla="*/ 2166937 w 3386137"/>
              <a:gd name="connsiteY4" fmla="*/ 676275 h 1657350"/>
              <a:gd name="connsiteX5" fmla="*/ 2419350 w 3386137"/>
              <a:gd name="connsiteY5" fmla="*/ 852488 h 1657350"/>
              <a:gd name="connsiteX6" fmla="*/ 3386137 w 3386137"/>
              <a:gd name="connsiteY6" fmla="*/ 1657350 h 1657350"/>
              <a:gd name="connsiteX0" fmla="*/ 0 w 3386137"/>
              <a:gd name="connsiteY0" fmla="*/ 381000 h 1657350"/>
              <a:gd name="connsiteX1" fmla="*/ 452437 w 3386137"/>
              <a:gd name="connsiteY1" fmla="*/ 114300 h 1657350"/>
              <a:gd name="connsiteX2" fmla="*/ 571500 w 3386137"/>
              <a:gd name="connsiteY2" fmla="*/ 0 h 1657350"/>
              <a:gd name="connsiteX3" fmla="*/ 1571625 w 3386137"/>
              <a:gd name="connsiteY3" fmla="*/ 323851 h 1657350"/>
              <a:gd name="connsiteX4" fmla="*/ 2166937 w 3386137"/>
              <a:gd name="connsiteY4" fmla="*/ 676275 h 1657350"/>
              <a:gd name="connsiteX5" fmla="*/ 2419350 w 3386137"/>
              <a:gd name="connsiteY5" fmla="*/ 852488 h 1657350"/>
              <a:gd name="connsiteX6" fmla="*/ 3386137 w 3386137"/>
              <a:gd name="connsiteY6" fmla="*/ 1657350 h 1657350"/>
              <a:gd name="connsiteX0" fmla="*/ 0 w 3386137"/>
              <a:gd name="connsiteY0" fmla="*/ 381000 h 1657350"/>
              <a:gd name="connsiteX1" fmla="*/ 452437 w 3386137"/>
              <a:gd name="connsiteY1" fmla="*/ 114300 h 1657350"/>
              <a:gd name="connsiteX2" fmla="*/ 571500 w 3386137"/>
              <a:gd name="connsiteY2" fmla="*/ 0 h 1657350"/>
              <a:gd name="connsiteX3" fmla="*/ 1571625 w 3386137"/>
              <a:gd name="connsiteY3" fmla="*/ 323851 h 1657350"/>
              <a:gd name="connsiteX4" fmla="*/ 2166937 w 3386137"/>
              <a:gd name="connsiteY4" fmla="*/ 676275 h 1657350"/>
              <a:gd name="connsiteX5" fmla="*/ 2419350 w 3386137"/>
              <a:gd name="connsiteY5" fmla="*/ 852488 h 1657350"/>
              <a:gd name="connsiteX6" fmla="*/ 3295650 w 3386137"/>
              <a:gd name="connsiteY6" fmla="*/ 1581149 h 1657350"/>
              <a:gd name="connsiteX7" fmla="*/ 3386137 w 3386137"/>
              <a:gd name="connsiteY7" fmla="*/ 1657350 h 1657350"/>
              <a:gd name="connsiteX0" fmla="*/ 0 w 3295650"/>
              <a:gd name="connsiteY0" fmla="*/ 381000 h 1824038"/>
              <a:gd name="connsiteX1" fmla="*/ 452437 w 3295650"/>
              <a:gd name="connsiteY1" fmla="*/ 114300 h 1824038"/>
              <a:gd name="connsiteX2" fmla="*/ 571500 w 3295650"/>
              <a:gd name="connsiteY2" fmla="*/ 0 h 1824038"/>
              <a:gd name="connsiteX3" fmla="*/ 1571625 w 3295650"/>
              <a:gd name="connsiteY3" fmla="*/ 323851 h 1824038"/>
              <a:gd name="connsiteX4" fmla="*/ 2166937 w 3295650"/>
              <a:gd name="connsiteY4" fmla="*/ 676275 h 1824038"/>
              <a:gd name="connsiteX5" fmla="*/ 2419350 w 3295650"/>
              <a:gd name="connsiteY5" fmla="*/ 852488 h 1824038"/>
              <a:gd name="connsiteX6" fmla="*/ 3295650 w 3295650"/>
              <a:gd name="connsiteY6" fmla="*/ 1581149 h 1824038"/>
              <a:gd name="connsiteX7" fmla="*/ 3200399 w 3295650"/>
              <a:gd name="connsiteY7" fmla="*/ 1824038 h 1824038"/>
              <a:gd name="connsiteX0" fmla="*/ 0 w 3438525"/>
              <a:gd name="connsiteY0" fmla="*/ 381000 h 1824038"/>
              <a:gd name="connsiteX1" fmla="*/ 452437 w 3438525"/>
              <a:gd name="connsiteY1" fmla="*/ 114300 h 1824038"/>
              <a:gd name="connsiteX2" fmla="*/ 571500 w 3438525"/>
              <a:gd name="connsiteY2" fmla="*/ 0 h 1824038"/>
              <a:gd name="connsiteX3" fmla="*/ 1571625 w 3438525"/>
              <a:gd name="connsiteY3" fmla="*/ 323851 h 1824038"/>
              <a:gd name="connsiteX4" fmla="*/ 2166937 w 3438525"/>
              <a:gd name="connsiteY4" fmla="*/ 676275 h 1824038"/>
              <a:gd name="connsiteX5" fmla="*/ 2419350 w 3438525"/>
              <a:gd name="connsiteY5" fmla="*/ 852488 h 1824038"/>
              <a:gd name="connsiteX6" fmla="*/ 3438525 w 3438525"/>
              <a:gd name="connsiteY6" fmla="*/ 1690687 h 1824038"/>
              <a:gd name="connsiteX7" fmla="*/ 3200399 w 3438525"/>
              <a:gd name="connsiteY7" fmla="*/ 1824038 h 182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8525" h="1824038">
                <a:moveTo>
                  <a:pt x="0" y="381000"/>
                </a:moveTo>
                <a:cubicBezTo>
                  <a:pt x="288925" y="392113"/>
                  <a:pt x="358775" y="288925"/>
                  <a:pt x="452437" y="114300"/>
                </a:cubicBezTo>
                <a:cubicBezTo>
                  <a:pt x="463550" y="47625"/>
                  <a:pt x="531812" y="38100"/>
                  <a:pt x="571500" y="0"/>
                </a:cubicBezTo>
                <a:cubicBezTo>
                  <a:pt x="892175" y="74613"/>
                  <a:pt x="1203325" y="139700"/>
                  <a:pt x="1571625" y="323851"/>
                </a:cubicBezTo>
                <a:lnTo>
                  <a:pt x="2166937" y="676275"/>
                </a:lnTo>
                <a:lnTo>
                  <a:pt x="2419350" y="852488"/>
                </a:lnTo>
                <a:lnTo>
                  <a:pt x="3438525" y="1690687"/>
                </a:lnTo>
                <a:lnTo>
                  <a:pt x="3200399" y="1824038"/>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9C02D7FE-FFD1-4823-B2A8-C3602023D56F}"/>
              </a:ext>
            </a:extLst>
          </p:cNvPr>
          <p:cNvSpPr/>
          <p:nvPr/>
        </p:nvSpPr>
        <p:spPr>
          <a:xfrm>
            <a:off x="7091363" y="3086100"/>
            <a:ext cx="2933700" cy="933450"/>
          </a:xfrm>
          <a:custGeom>
            <a:avLst/>
            <a:gdLst>
              <a:gd name="connsiteX0" fmla="*/ 314325 w 2933700"/>
              <a:gd name="connsiteY0" fmla="*/ 933450 h 933450"/>
              <a:gd name="connsiteX1" fmla="*/ 147637 w 2933700"/>
              <a:gd name="connsiteY1" fmla="*/ 895350 h 933450"/>
              <a:gd name="connsiteX2" fmla="*/ 0 w 2933700"/>
              <a:gd name="connsiteY2" fmla="*/ 733425 h 933450"/>
              <a:gd name="connsiteX3" fmla="*/ 80962 w 2933700"/>
              <a:gd name="connsiteY3" fmla="*/ 428625 h 933450"/>
              <a:gd name="connsiteX4" fmla="*/ 209550 w 2933700"/>
              <a:gd name="connsiteY4" fmla="*/ 219075 h 933450"/>
              <a:gd name="connsiteX5" fmla="*/ 500062 w 2933700"/>
              <a:gd name="connsiteY5" fmla="*/ 104775 h 933450"/>
              <a:gd name="connsiteX6" fmla="*/ 938212 w 2933700"/>
              <a:gd name="connsiteY6" fmla="*/ 0 h 933450"/>
              <a:gd name="connsiteX7" fmla="*/ 1285875 w 2933700"/>
              <a:gd name="connsiteY7" fmla="*/ 0 h 933450"/>
              <a:gd name="connsiteX8" fmla="*/ 1552575 w 2933700"/>
              <a:gd name="connsiteY8" fmla="*/ 66675 h 933450"/>
              <a:gd name="connsiteX9" fmla="*/ 1738312 w 2933700"/>
              <a:gd name="connsiteY9" fmla="*/ 171450 h 933450"/>
              <a:gd name="connsiteX10" fmla="*/ 2371725 w 2933700"/>
              <a:gd name="connsiteY10" fmla="*/ 290513 h 933450"/>
              <a:gd name="connsiteX11" fmla="*/ 2676525 w 2933700"/>
              <a:gd name="connsiteY11" fmla="*/ 361950 h 933450"/>
              <a:gd name="connsiteX12" fmla="*/ 2933700 w 2933700"/>
              <a:gd name="connsiteY12" fmla="*/ 490538 h 933450"/>
              <a:gd name="connsiteX0" fmla="*/ 314325 w 2933700"/>
              <a:gd name="connsiteY0" fmla="*/ 933450 h 933450"/>
              <a:gd name="connsiteX1" fmla="*/ 147637 w 2933700"/>
              <a:gd name="connsiteY1" fmla="*/ 895350 h 933450"/>
              <a:gd name="connsiteX2" fmla="*/ 0 w 2933700"/>
              <a:gd name="connsiteY2" fmla="*/ 733425 h 933450"/>
              <a:gd name="connsiteX3" fmla="*/ 80962 w 2933700"/>
              <a:gd name="connsiteY3" fmla="*/ 428625 h 933450"/>
              <a:gd name="connsiteX4" fmla="*/ 209550 w 2933700"/>
              <a:gd name="connsiteY4" fmla="*/ 219075 h 933450"/>
              <a:gd name="connsiteX5" fmla="*/ 500062 w 2933700"/>
              <a:gd name="connsiteY5" fmla="*/ 104775 h 933450"/>
              <a:gd name="connsiteX6" fmla="*/ 938212 w 2933700"/>
              <a:gd name="connsiteY6" fmla="*/ 0 h 933450"/>
              <a:gd name="connsiteX7" fmla="*/ 1285875 w 2933700"/>
              <a:gd name="connsiteY7" fmla="*/ 0 h 933450"/>
              <a:gd name="connsiteX8" fmla="*/ 1552575 w 2933700"/>
              <a:gd name="connsiteY8" fmla="*/ 66675 h 933450"/>
              <a:gd name="connsiteX9" fmla="*/ 1738312 w 2933700"/>
              <a:gd name="connsiteY9" fmla="*/ 171450 h 933450"/>
              <a:gd name="connsiteX10" fmla="*/ 2371725 w 2933700"/>
              <a:gd name="connsiteY10" fmla="*/ 290513 h 933450"/>
              <a:gd name="connsiteX11" fmla="*/ 2676525 w 2933700"/>
              <a:gd name="connsiteY11" fmla="*/ 361950 h 933450"/>
              <a:gd name="connsiteX12" fmla="*/ 2933700 w 2933700"/>
              <a:gd name="connsiteY12" fmla="*/ 490538 h 933450"/>
              <a:gd name="connsiteX0" fmla="*/ 314325 w 2933700"/>
              <a:gd name="connsiteY0" fmla="*/ 933450 h 933450"/>
              <a:gd name="connsiteX1" fmla="*/ 147637 w 2933700"/>
              <a:gd name="connsiteY1" fmla="*/ 895350 h 933450"/>
              <a:gd name="connsiteX2" fmla="*/ 0 w 2933700"/>
              <a:gd name="connsiteY2" fmla="*/ 733425 h 933450"/>
              <a:gd name="connsiteX3" fmla="*/ 80962 w 2933700"/>
              <a:gd name="connsiteY3" fmla="*/ 428625 h 933450"/>
              <a:gd name="connsiteX4" fmla="*/ 209550 w 2933700"/>
              <a:gd name="connsiteY4" fmla="*/ 219075 h 933450"/>
              <a:gd name="connsiteX5" fmla="*/ 500062 w 2933700"/>
              <a:gd name="connsiteY5" fmla="*/ 104775 h 933450"/>
              <a:gd name="connsiteX6" fmla="*/ 938212 w 2933700"/>
              <a:gd name="connsiteY6" fmla="*/ 0 h 933450"/>
              <a:gd name="connsiteX7" fmla="*/ 1285875 w 2933700"/>
              <a:gd name="connsiteY7" fmla="*/ 0 h 933450"/>
              <a:gd name="connsiteX8" fmla="*/ 1552575 w 2933700"/>
              <a:gd name="connsiteY8" fmla="*/ 66675 h 933450"/>
              <a:gd name="connsiteX9" fmla="*/ 1738312 w 2933700"/>
              <a:gd name="connsiteY9" fmla="*/ 171450 h 933450"/>
              <a:gd name="connsiteX10" fmla="*/ 2371725 w 2933700"/>
              <a:gd name="connsiteY10" fmla="*/ 290513 h 933450"/>
              <a:gd name="connsiteX11" fmla="*/ 2676525 w 2933700"/>
              <a:gd name="connsiteY11" fmla="*/ 361950 h 933450"/>
              <a:gd name="connsiteX12" fmla="*/ 2933700 w 2933700"/>
              <a:gd name="connsiteY12" fmla="*/ 4905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700" h="933450">
                <a:moveTo>
                  <a:pt x="314325" y="933450"/>
                </a:moveTo>
                <a:lnTo>
                  <a:pt x="147637" y="895350"/>
                </a:lnTo>
                <a:cubicBezTo>
                  <a:pt x="98425" y="841375"/>
                  <a:pt x="11112" y="815975"/>
                  <a:pt x="0" y="733425"/>
                </a:cubicBezTo>
                <a:lnTo>
                  <a:pt x="80962" y="428625"/>
                </a:lnTo>
                <a:cubicBezTo>
                  <a:pt x="123825" y="358775"/>
                  <a:pt x="138112" y="269875"/>
                  <a:pt x="209550" y="219075"/>
                </a:cubicBezTo>
                <a:lnTo>
                  <a:pt x="500062" y="104775"/>
                </a:lnTo>
                <a:lnTo>
                  <a:pt x="938212" y="0"/>
                </a:lnTo>
                <a:lnTo>
                  <a:pt x="1285875" y="0"/>
                </a:lnTo>
                <a:lnTo>
                  <a:pt x="1552575" y="66675"/>
                </a:lnTo>
                <a:lnTo>
                  <a:pt x="1738312" y="171450"/>
                </a:lnTo>
                <a:lnTo>
                  <a:pt x="2371725" y="290513"/>
                </a:lnTo>
                <a:lnTo>
                  <a:pt x="2676525" y="361950"/>
                </a:lnTo>
                <a:lnTo>
                  <a:pt x="2933700" y="490538"/>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902E66DE-6477-4F2F-B049-3AD01D9F58AB}"/>
              </a:ext>
            </a:extLst>
          </p:cNvPr>
          <p:cNvSpPr/>
          <p:nvPr/>
        </p:nvSpPr>
        <p:spPr>
          <a:xfrm>
            <a:off x="10010774" y="3571875"/>
            <a:ext cx="1787265" cy="1900238"/>
          </a:xfrm>
          <a:custGeom>
            <a:avLst/>
            <a:gdLst>
              <a:gd name="connsiteX0" fmla="*/ 0 w 1790700"/>
              <a:gd name="connsiteY0" fmla="*/ 0 h 1900238"/>
              <a:gd name="connsiteX1" fmla="*/ 385763 w 1790700"/>
              <a:gd name="connsiteY1" fmla="*/ 128588 h 1900238"/>
              <a:gd name="connsiteX2" fmla="*/ 461963 w 1790700"/>
              <a:gd name="connsiteY2" fmla="*/ 161925 h 1900238"/>
              <a:gd name="connsiteX3" fmla="*/ 733425 w 1790700"/>
              <a:gd name="connsiteY3" fmla="*/ 200025 h 1900238"/>
              <a:gd name="connsiteX4" fmla="*/ 1014413 w 1790700"/>
              <a:gd name="connsiteY4" fmla="*/ 304800 h 1900238"/>
              <a:gd name="connsiteX5" fmla="*/ 1328738 w 1790700"/>
              <a:gd name="connsiteY5" fmla="*/ 590550 h 1900238"/>
              <a:gd name="connsiteX6" fmla="*/ 1566863 w 1790700"/>
              <a:gd name="connsiteY6" fmla="*/ 890588 h 1900238"/>
              <a:gd name="connsiteX7" fmla="*/ 1628775 w 1790700"/>
              <a:gd name="connsiteY7" fmla="*/ 942975 h 1900238"/>
              <a:gd name="connsiteX8" fmla="*/ 1790700 w 1790700"/>
              <a:gd name="connsiteY8" fmla="*/ 1266825 h 1900238"/>
              <a:gd name="connsiteX9" fmla="*/ 1666875 w 1790700"/>
              <a:gd name="connsiteY9" fmla="*/ 1504950 h 1900238"/>
              <a:gd name="connsiteX10" fmla="*/ 1471613 w 1790700"/>
              <a:gd name="connsiteY10" fmla="*/ 1733550 h 1900238"/>
              <a:gd name="connsiteX11" fmla="*/ 1557338 w 1790700"/>
              <a:gd name="connsiteY11" fmla="*/ 1900238 h 1900238"/>
              <a:gd name="connsiteX0" fmla="*/ 0 w 1790700"/>
              <a:gd name="connsiteY0" fmla="*/ 0 h 1900238"/>
              <a:gd name="connsiteX1" fmla="*/ 385763 w 1790700"/>
              <a:gd name="connsiteY1" fmla="*/ 128588 h 1900238"/>
              <a:gd name="connsiteX2" fmla="*/ 461963 w 1790700"/>
              <a:gd name="connsiteY2" fmla="*/ 161925 h 1900238"/>
              <a:gd name="connsiteX3" fmla="*/ 733425 w 1790700"/>
              <a:gd name="connsiteY3" fmla="*/ 200025 h 1900238"/>
              <a:gd name="connsiteX4" fmla="*/ 1014413 w 1790700"/>
              <a:gd name="connsiteY4" fmla="*/ 304800 h 1900238"/>
              <a:gd name="connsiteX5" fmla="*/ 1328738 w 1790700"/>
              <a:gd name="connsiteY5" fmla="*/ 590550 h 1900238"/>
              <a:gd name="connsiteX6" fmla="*/ 1566863 w 1790700"/>
              <a:gd name="connsiteY6" fmla="*/ 890588 h 1900238"/>
              <a:gd name="connsiteX7" fmla="*/ 1628775 w 1790700"/>
              <a:gd name="connsiteY7" fmla="*/ 942975 h 1900238"/>
              <a:gd name="connsiteX8" fmla="*/ 1790700 w 1790700"/>
              <a:gd name="connsiteY8" fmla="*/ 1266825 h 1900238"/>
              <a:gd name="connsiteX9" fmla="*/ 1666875 w 1790700"/>
              <a:gd name="connsiteY9" fmla="*/ 1504950 h 1900238"/>
              <a:gd name="connsiteX10" fmla="*/ 1471613 w 1790700"/>
              <a:gd name="connsiteY10" fmla="*/ 1733550 h 1900238"/>
              <a:gd name="connsiteX11" fmla="*/ 1557338 w 1790700"/>
              <a:gd name="connsiteY11" fmla="*/ 1900238 h 1900238"/>
              <a:gd name="connsiteX0" fmla="*/ 0 w 1790700"/>
              <a:gd name="connsiteY0" fmla="*/ 0 h 1900238"/>
              <a:gd name="connsiteX1" fmla="*/ 385763 w 1790700"/>
              <a:gd name="connsiteY1" fmla="*/ 128588 h 1900238"/>
              <a:gd name="connsiteX2" fmla="*/ 461963 w 1790700"/>
              <a:gd name="connsiteY2" fmla="*/ 161925 h 1900238"/>
              <a:gd name="connsiteX3" fmla="*/ 733425 w 1790700"/>
              <a:gd name="connsiteY3" fmla="*/ 200025 h 1900238"/>
              <a:gd name="connsiteX4" fmla="*/ 1014413 w 1790700"/>
              <a:gd name="connsiteY4" fmla="*/ 304800 h 1900238"/>
              <a:gd name="connsiteX5" fmla="*/ 1328738 w 1790700"/>
              <a:gd name="connsiteY5" fmla="*/ 590550 h 1900238"/>
              <a:gd name="connsiteX6" fmla="*/ 1566863 w 1790700"/>
              <a:gd name="connsiteY6" fmla="*/ 890588 h 1900238"/>
              <a:gd name="connsiteX7" fmla="*/ 1628775 w 1790700"/>
              <a:gd name="connsiteY7" fmla="*/ 942975 h 1900238"/>
              <a:gd name="connsiteX8" fmla="*/ 1790700 w 1790700"/>
              <a:gd name="connsiteY8" fmla="*/ 1266825 h 1900238"/>
              <a:gd name="connsiteX9" fmla="*/ 1666875 w 1790700"/>
              <a:gd name="connsiteY9" fmla="*/ 1504950 h 1900238"/>
              <a:gd name="connsiteX10" fmla="*/ 1471613 w 1790700"/>
              <a:gd name="connsiteY10" fmla="*/ 1733550 h 1900238"/>
              <a:gd name="connsiteX11" fmla="*/ 1557338 w 1790700"/>
              <a:gd name="connsiteY11" fmla="*/ 1900238 h 1900238"/>
              <a:gd name="connsiteX0" fmla="*/ 0 w 1793398"/>
              <a:gd name="connsiteY0" fmla="*/ 0 h 1900238"/>
              <a:gd name="connsiteX1" fmla="*/ 385763 w 1793398"/>
              <a:gd name="connsiteY1" fmla="*/ 128588 h 1900238"/>
              <a:gd name="connsiteX2" fmla="*/ 461963 w 1793398"/>
              <a:gd name="connsiteY2" fmla="*/ 161925 h 1900238"/>
              <a:gd name="connsiteX3" fmla="*/ 733425 w 1793398"/>
              <a:gd name="connsiteY3" fmla="*/ 200025 h 1900238"/>
              <a:gd name="connsiteX4" fmla="*/ 1014413 w 1793398"/>
              <a:gd name="connsiteY4" fmla="*/ 304800 h 1900238"/>
              <a:gd name="connsiteX5" fmla="*/ 1328738 w 1793398"/>
              <a:gd name="connsiteY5" fmla="*/ 590550 h 1900238"/>
              <a:gd name="connsiteX6" fmla="*/ 1566863 w 1793398"/>
              <a:gd name="connsiteY6" fmla="*/ 890588 h 1900238"/>
              <a:gd name="connsiteX7" fmla="*/ 1628775 w 1793398"/>
              <a:gd name="connsiteY7" fmla="*/ 942975 h 1900238"/>
              <a:gd name="connsiteX8" fmla="*/ 1790700 w 1793398"/>
              <a:gd name="connsiteY8" fmla="*/ 1266825 h 1900238"/>
              <a:gd name="connsiteX9" fmla="*/ 1666875 w 1793398"/>
              <a:gd name="connsiteY9" fmla="*/ 1504950 h 1900238"/>
              <a:gd name="connsiteX10" fmla="*/ 1471613 w 1793398"/>
              <a:gd name="connsiteY10" fmla="*/ 1733550 h 1900238"/>
              <a:gd name="connsiteX11" fmla="*/ 1557338 w 1793398"/>
              <a:gd name="connsiteY11" fmla="*/ 1900238 h 1900238"/>
              <a:gd name="connsiteX0" fmla="*/ 0 w 1793398"/>
              <a:gd name="connsiteY0" fmla="*/ 0 h 1900238"/>
              <a:gd name="connsiteX1" fmla="*/ 385763 w 1793398"/>
              <a:gd name="connsiteY1" fmla="*/ 128588 h 1900238"/>
              <a:gd name="connsiteX2" fmla="*/ 461963 w 1793398"/>
              <a:gd name="connsiteY2" fmla="*/ 161925 h 1900238"/>
              <a:gd name="connsiteX3" fmla="*/ 733425 w 1793398"/>
              <a:gd name="connsiteY3" fmla="*/ 200025 h 1900238"/>
              <a:gd name="connsiteX4" fmla="*/ 1014413 w 1793398"/>
              <a:gd name="connsiteY4" fmla="*/ 304800 h 1900238"/>
              <a:gd name="connsiteX5" fmla="*/ 1328738 w 1793398"/>
              <a:gd name="connsiteY5" fmla="*/ 590550 h 1900238"/>
              <a:gd name="connsiteX6" fmla="*/ 1566863 w 1793398"/>
              <a:gd name="connsiteY6" fmla="*/ 890588 h 1900238"/>
              <a:gd name="connsiteX7" fmla="*/ 1628775 w 1793398"/>
              <a:gd name="connsiteY7" fmla="*/ 942975 h 1900238"/>
              <a:gd name="connsiteX8" fmla="*/ 1790700 w 1793398"/>
              <a:gd name="connsiteY8" fmla="*/ 1266825 h 1900238"/>
              <a:gd name="connsiteX9" fmla="*/ 1666875 w 1793398"/>
              <a:gd name="connsiteY9" fmla="*/ 1504950 h 1900238"/>
              <a:gd name="connsiteX10" fmla="*/ 1471613 w 1793398"/>
              <a:gd name="connsiteY10" fmla="*/ 1733550 h 1900238"/>
              <a:gd name="connsiteX11" fmla="*/ 1557338 w 1793398"/>
              <a:gd name="connsiteY11" fmla="*/ 1900238 h 1900238"/>
              <a:gd name="connsiteX0" fmla="*/ 0 w 1794192"/>
              <a:gd name="connsiteY0" fmla="*/ 0 h 1900238"/>
              <a:gd name="connsiteX1" fmla="*/ 385763 w 1794192"/>
              <a:gd name="connsiteY1" fmla="*/ 128588 h 1900238"/>
              <a:gd name="connsiteX2" fmla="*/ 461963 w 1794192"/>
              <a:gd name="connsiteY2" fmla="*/ 161925 h 1900238"/>
              <a:gd name="connsiteX3" fmla="*/ 733425 w 1794192"/>
              <a:gd name="connsiteY3" fmla="*/ 200025 h 1900238"/>
              <a:gd name="connsiteX4" fmla="*/ 1014413 w 1794192"/>
              <a:gd name="connsiteY4" fmla="*/ 304800 h 1900238"/>
              <a:gd name="connsiteX5" fmla="*/ 1328738 w 1794192"/>
              <a:gd name="connsiteY5" fmla="*/ 590550 h 1900238"/>
              <a:gd name="connsiteX6" fmla="*/ 1566863 w 1794192"/>
              <a:gd name="connsiteY6" fmla="*/ 890588 h 1900238"/>
              <a:gd name="connsiteX7" fmla="*/ 1628775 w 1794192"/>
              <a:gd name="connsiteY7" fmla="*/ 942975 h 1900238"/>
              <a:gd name="connsiteX8" fmla="*/ 1790700 w 1794192"/>
              <a:gd name="connsiteY8" fmla="*/ 1266825 h 1900238"/>
              <a:gd name="connsiteX9" fmla="*/ 1666875 w 1794192"/>
              <a:gd name="connsiteY9" fmla="*/ 1504950 h 1900238"/>
              <a:gd name="connsiteX10" fmla="*/ 1471613 w 1794192"/>
              <a:gd name="connsiteY10" fmla="*/ 1733550 h 1900238"/>
              <a:gd name="connsiteX11" fmla="*/ 1557338 w 1794192"/>
              <a:gd name="connsiteY11" fmla="*/ 1900238 h 1900238"/>
              <a:gd name="connsiteX0" fmla="*/ 0 w 1789615"/>
              <a:gd name="connsiteY0" fmla="*/ 0 h 1900238"/>
              <a:gd name="connsiteX1" fmla="*/ 385763 w 1789615"/>
              <a:gd name="connsiteY1" fmla="*/ 128588 h 1900238"/>
              <a:gd name="connsiteX2" fmla="*/ 461963 w 1789615"/>
              <a:gd name="connsiteY2" fmla="*/ 161925 h 1900238"/>
              <a:gd name="connsiteX3" fmla="*/ 733425 w 1789615"/>
              <a:gd name="connsiteY3" fmla="*/ 200025 h 1900238"/>
              <a:gd name="connsiteX4" fmla="*/ 1014413 w 1789615"/>
              <a:gd name="connsiteY4" fmla="*/ 304800 h 1900238"/>
              <a:gd name="connsiteX5" fmla="*/ 1328738 w 1789615"/>
              <a:gd name="connsiteY5" fmla="*/ 590550 h 1900238"/>
              <a:gd name="connsiteX6" fmla="*/ 1566863 w 1789615"/>
              <a:gd name="connsiteY6" fmla="*/ 890588 h 1900238"/>
              <a:gd name="connsiteX7" fmla="*/ 1628775 w 1789615"/>
              <a:gd name="connsiteY7" fmla="*/ 942975 h 1900238"/>
              <a:gd name="connsiteX8" fmla="*/ 1785938 w 1789615"/>
              <a:gd name="connsiteY8" fmla="*/ 1223963 h 1900238"/>
              <a:gd name="connsiteX9" fmla="*/ 1666875 w 1789615"/>
              <a:gd name="connsiteY9" fmla="*/ 1504950 h 1900238"/>
              <a:gd name="connsiteX10" fmla="*/ 1471613 w 1789615"/>
              <a:gd name="connsiteY10" fmla="*/ 1733550 h 1900238"/>
              <a:gd name="connsiteX11" fmla="*/ 1557338 w 1789615"/>
              <a:gd name="connsiteY11" fmla="*/ 1900238 h 1900238"/>
              <a:gd name="connsiteX0" fmla="*/ 0 w 1789615"/>
              <a:gd name="connsiteY0" fmla="*/ 0 h 1900238"/>
              <a:gd name="connsiteX1" fmla="*/ 385763 w 1789615"/>
              <a:gd name="connsiteY1" fmla="*/ 128588 h 1900238"/>
              <a:gd name="connsiteX2" fmla="*/ 461963 w 1789615"/>
              <a:gd name="connsiteY2" fmla="*/ 161925 h 1900238"/>
              <a:gd name="connsiteX3" fmla="*/ 733425 w 1789615"/>
              <a:gd name="connsiteY3" fmla="*/ 200025 h 1900238"/>
              <a:gd name="connsiteX4" fmla="*/ 1014413 w 1789615"/>
              <a:gd name="connsiteY4" fmla="*/ 304800 h 1900238"/>
              <a:gd name="connsiteX5" fmla="*/ 1328738 w 1789615"/>
              <a:gd name="connsiteY5" fmla="*/ 590550 h 1900238"/>
              <a:gd name="connsiteX6" fmla="*/ 1566863 w 1789615"/>
              <a:gd name="connsiteY6" fmla="*/ 890588 h 1900238"/>
              <a:gd name="connsiteX7" fmla="*/ 1628775 w 1789615"/>
              <a:gd name="connsiteY7" fmla="*/ 942975 h 1900238"/>
              <a:gd name="connsiteX8" fmla="*/ 1785938 w 1789615"/>
              <a:gd name="connsiteY8" fmla="*/ 1223963 h 1900238"/>
              <a:gd name="connsiteX9" fmla="*/ 1666875 w 1789615"/>
              <a:gd name="connsiteY9" fmla="*/ 1504950 h 1900238"/>
              <a:gd name="connsiteX10" fmla="*/ 1471613 w 1789615"/>
              <a:gd name="connsiteY10" fmla="*/ 1733550 h 1900238"/>
              <a:gd name="connsiteX11" fmla="*/ 1557338 w 1789615"/>
              <a:gd name="connsiteY11" fmla="*/ 1900238 h 1900238"/>
              <a:gd name="connsiteX0" fmla="*/ 0 w 1787265"/>
              <a:gd name="connsiteY0" fmla="*/ 0 h 1900238"/>
              <a:gd name="connsiteX1" fmla="*/ 385763 w 1787265"/>
              <a:gd name="connsiteY1" fmla="*/ 128588 h 1900238"/>
              <a:gd name="connsiteX2" fmla="*/ 461963 w 1787265"/>
              <a:gd name="connsiteY2" fmla="*/ 161925 h 1900238"/>
              <a:gd name="connsiteX3" fmla="*/ 733425 w 1787265"/>
              <a:gd name="connsiteY3" fmla="*/ 200025 h 1900238"/>
              <a:gd name="connsiteX4" fmla="*/ 1014413 w 1787265"/>
              <a:gd name="connsiteY4" fmla="*/ 304800 h 1900238"/>
              <a:gd name="connsiteX5" fmla="*/ 1328738 w 1787265"/>
              <a:gd name="connsiteY5" fmla="*/ 590550 h 1900238"/>
              <a:gd name="connsiteX6" fmla="*/ 1566863 w 1787265"/>
              <a:gd name="connsiteY6" fmla="*/ 890588 h 1900238"/>
              <a:gd name="connsiteX7" fmla="*/ 1628775 w 1787265"/>
              <a:gd name="connsiteY7" fmla="*/ 942975 h 1900238"/>
              <a:gd name="connsiteX8" fmla="*/ 1785938 w 1787265"/>
              <a:gd name="connsiteY8" fmla="*/ 1223963 h 1900238"/>
              <a:gd name="connsiteX9" fmla="*/ 1666875 w 1787265"/>
              <a:gd name="connsiteY9" fmla="*/ 1504950 h 1900238"/>
              <a:gd name="connsiteX10" fmla="*/ 1471613 w 1787265"/>
              <a:gd name="connsiteY10" fmla="*/ 1733550 h 1900238"/>
              <a:gd name="connsiteX11" fmla="*/ 1557338 w 1787265"/>
              <a:gd name="connsiteY11" fmla="*/ 1900238 h 1900238"/>
              <a:gd name="connsiteX0" fmla="*/ 0 w 1787265"/>
              <a:gd name="connsiteY0" fmla="*/ 0 h 1900238"/>
              <a:gd name="connsiteX1" fmla="*/ 385763 w 1787265"/>
              <a:gd name="connsiteY1" fmla="*/ 128588 h 1900238"/>
              <a:gd name="connsiteX2" fmla="*/ 461963 w 1787265"/>
              <a:gd name="connsiteY2" fmla="*/ 161925 h 1900238"/>
              <a:gd name="connsiteX3" fmla="*/ 733425 w 1787265"/>
              <a:gd name="connsiteY3" fmla="*/ 200025 h 1900238"/>
              <a:gd name="connsiteX4" fmla="*/ 1014413 w 1787265"/>
              <a:gd name="connsiteY4" fmla="*/ 304800 h 1900238"/>
              <a:gd name="connsiteX5" fmla="*/ 1328738 w 1787265"/>
              <a:gd name="connsiteY5" fmla="*/ 590550 h 1900238"/>
              <a:gd name="connsiteX6" fmla="*/ 1566863 w 1787265"/>
              <a:gd name="connsiteY6" fmla="*/ 890588 h 1900238"/>
              <a:gd name="connsiteX7" fmla="*/ 1628775 w 1787265"/>
              <a:gd name="connsiteY7" fmla="*/ 942975 h 1900238"/>
              <a:gd name="connsiteX8" fmla="*/ 1785938 w 1787265"/>
              <a:gd name="connsiteY8" fmla="*/ 1223963 h 1900238"/>
              <a:gd name="connsiteX9" fmla="*/ 1666875 w 1787265"/>
              <a:gd name="connsiteY9" fmla="*/ 1504950 h 1900238"/>
              <a:gd name="connsiteX10" fmla="*/ 1471613 w 1787265"/>
              <a:gd name="connsiteY10" fmla="*/ 1733550 h 1900238"/>
              <a:gd name="connsiteX11" fmla="*/ 1557338 w 1787265"/>
              <a:gd name="connsiteY11" fmla="*/ 1900238 h 190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7265" h="1900238">
                <a:moveTo>
                  <a:pt x="0" y="0"/>
                </a:moveTo>
                <a:lnTo>
                  <a:pt x="385763" y="128588"/>
                </a:lnTo>
                <a:lnTo>
                  <a:pt x="461963" y="161925"/>
                </a:lnTo>
                <a:lnTo>
                  <a:pt x="733425" y="200025"/>
                </a:lnTo>
                <a:lnTo>
                  <a:pt x="1014413" y="304800"/>
                </a:lnTo>
                <a:cubicBezTo>
                  <a:pt x="1152525" y="390525"/>
                  <a:pt x="1223963" y="495300"/>
                  <a:pt x="1328738" y="590550"/>
                </a:cubicBezTo>
                <a:lnTo>
                  <a:pt x="1566863" y="890588"/>
                </a:lnTo>
                <a:lnTo>
                  <a:pt x="1628775" y="942975"/>
                </a:lnTo>
                <a:cubicBezTo>
                  <a:pt x="1682750" y="1050925"/>
                  <a:pt x="1784351" y="1039814"/>
                  <a:pt x="1785938" y="1223963"/>
                </a:cubicBezTo>
                <a:cubicBezTo>
                  <a:pt x="1797050" y="1322387"/>
                  <a:pt x="1736725" y="1420812"/>
                  <a:pt x="1666875" y="1504950"/>
                </a:cubicBezTo>
                <a:cubicBezTo>
                  <a:pt x="1601788" y="1581150"/>
                  <a:pt x="1489075" y="1600200"/>
                  <a:pt x="1471613" y="1733550"/>
                </a:cubicBezTo>
                <a:cubicBezTo>
                  <a:pt x="1452563" y="1836738"/>
                  <a:pt x="1528763" y="1844675"/>
                  <a:pt x="1557338" y="1900238"/>
                </a:cubicBez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620ADA3F-83EC-454F-B114-6D433A33E643}"/>
              </a:ext>
            </a:extLst>
          </p:cNvPr>
          <p:cNvSpPr/>
          <p:nvPr/>
        </p:nvSpPr>
        <p:spPr>
          <a:xfrm>
            <a:off x="9767888" y="3438525"/>
            <a:ext cx="1652587" cy="738188"/>
          </a:xfrm>
          <a:custGeom>
            <a:avLst/>
            <a:gdLst>
              <a:gd name="connsiteX0" fmla="*/ 0 w 1652587"/>
              <a:gd name="connsiteY0" fmla="*/ 0 h 738188"/>
              <a:gd name="connsiteX1" fmla="*/ 300037 w 1652587"/>
              <a:gd name="connsiteY1" fmla="*/ 28575 h 738188"/>
              <a:gd name="connsiteX2" fmla="*/ 481012 w 1652587"/>
              <a:gd name="connsiteY2" fmla="*/ 71438 h 738188"/>
              <a:gd name="connsiteX3" fmla="*/ 590550 w 1652587"/>
              <a:gd name="connsiteY3" fmla="*/ 123825 h 738188"/>
              <a:gd name="connsiteX4" fmla="*/ 752475 w 1652587"/>
              <a:gd name="connsiteY4" fmla="*/ 142875 h 738188"/>
              <a:gd name="connsiteX5" fmla="*/ 909637 w 1652587"/>
              <a:gd name="connsiteY5" fmla="*/ 138113 h 738188"/>
              <a:gd name="connsiteX6" fmla="*/ 1052512 w 1652587"/>
              <a:gd name="connsiteY6" fmla="*/ 200025 h 738188"/>
              <a:gd name="connsiteX7" fmla="*/ 1157287 w 1652587"/>
              <a:gd name="connsiteY7" fmla="*/ 290513 h 738188"/>
              <a:gd name="connsiteX8" fmla="*/ 1247775 w 1652587"/>
              <a:gd name="connsiteY8" fmla="*/ 319088 h 738188"/>
              <a:gd name="connsiteX9" fmla="*/ 1400175 w 1652587"/>
              <a:gd name="connsiteY9" fmla="*/ 338138 h 738188"/>
              <a:gd name="connsiteX10" fmla="*/ 1471612 w 1652587"/>
              <a:gd name="connsiteY10" fmla="*/ 314325 h 738188"/>
              <a:gd name="connsiteX11" fmla="*/ 1571625 w 1652587"/>
              <a:gd name="connsiteY11" fmla="*/ 371475 h 738188"/>
              <a:gd name="connsiteX12" fmla="*/ 1619250 w 1652587"/>
              <a:gd name="connsiteY12" fmla="*/ 447675 h 738188"/>
              <a:gd name="connsiteX13" fmla="*/ 1638300 w 1652587"/>
              <a:gd name="connsiteY13" fmla="*/ 571500 h 738188"/>
              <a:gd name="connsiteX14" fmla="*/ 1652587 w 1652587"/>
              <a:gd name="connsiteY14" fmla="*/ 685800 h 738188"/>
              <a:gd name="connsiteX15" fmla="*/ 1585912 w 1652587"/>
              <a:gd name="connsiteY15" fmla="*/ 738188 h 7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2587" h="738188">
                <a:moveTo>
                  <a:pt x="0" y="0"/>
                </a:moveTo>
                <a:lnTo>
                  <a:pt x="300037" y="28575"/>
                </a:lnTo>
                <a:lnTo>
                  <a:pt x="481012" y="71438"/>
                </a:lnTo>
                <a:lnTo>
                  <a:pt x="590550" y="123825"/>
                </a:lnTo>
                <a:lnTo>
                  <a:pt x="752475" y="142875"/>
                </a:lnTo>
                <a:lnTo>
                  <a:pt x="909637" y="138113"/>
                </a:lnTo>
                <a:lnTo>
                  <a:pt x="1052512" y="200025"/>
                </a:lnTo>
                <a:lnTo>
                  <a:pt x="1157287" y="290513"/>
                </a:lnTo>
                <a:lnTo>
                  <a:pt x="1247775" y="319088"/>
                </a:lnTo>
                <a:lnTo>
                  <a:pt x="1400175" y="338138"/>
                </a:lnTo>
                <a:lnTo>
                  <a:pt x="1471612" y="314325"/>
                </a:lnTo>
                <a:lnTo>
                  <a:pt x="1571625" y="371475"/>
                </a:lnTo>
                <a:lnTo>
                  <a:pt x="1619250" y="447675"/>
                </a:lnTo>
                <a:lnTo>
                  <a:pt x="1638300" y="571500"/>
                </a:lnTo>
                <a:lnTo>
                  <a:pt x="1652587" y="685800"/>
                </a:lnTo>
                <a:lnTo>
                  <a:pt x="1585912" y="738188"/>
                </a:lnTo>
              </a:path>
            </a:pathLst>
          </a:custGeom>
          <a:ln w="38100">
            <a:solidFill>
              <a:srgbClr val="C00000"/>
            </a:solidFill>
            <a:prstDash val="sys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6">
            <a:extLst>
              <a:ext uri="{FF2B5EF4-FFF2-40B4-BE49-F238E27FC236}">
                <a16:creationId xmlns:a16="http://schemas.microsoft.com/office/drawing/2014/main" id="{EC896C5B-6860-4F97-B2B4-0D507BF24A8C}"/>
              </a:ext>
            </a:extLst>
          </p:cNvPr>
          <p:cNvSpPr txBox="1">
            <a:spLocks/>
          </p:cNvSpPr>
          <p:nvPr/>
        </p:nvSpPr>
        <p:spPr bwMode="auto">
          <a:xfrm>
            <a:off x="6593401" y="6173788"/>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t>Pathways</a:t>
            </a:r>
          </a:p>
          <a:p>
            <a:pPr lvl="2"/>
            <a:endParaRPr lang="en-US" dirty="0"/>
          </a:p>
        </p:txBody>
      </p:sp>
      <p:cxnSp>
        <p:nvCxnSpPr>
          <p:cNvPr id="6" name="Straight Connector 5">
            <a:extLst>
              <a:ext uri="{FF2B5EF4-FFF2-40B4-BE49-F238E27FC236}">
                <a16:creationId xmlns:a16="http://schemas.microsoft.com/office/drawing/2014/main" id="{E4B8081D-4F1F-47EC-AC2E-59C2985B5123}"/>
              </a:ext>
            </a:extLst>
          </p:cNvPr>
          <p:cNvCxnSpPr/>
          <p:nvPr/>
        </p:nvCxnSpPr>
        <p:spPr>
          <a:xfrm>
            <a:off x="6400800" y="6324600"/>
            <a:ext cx="385203" cy="0"/>
          </a:xfrm>
          <a:prstGeom prst="line">
            <a:avLst/>
          </a:prstGeom>
          <a:ln w="38100">
            <a:solidFill>
              <a:srgbClr val="C00000"/>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751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p:txBody>
          <a:bodyPr/>
          <a:lstStyle/>
          <a:p>
            <a:r>
              <a:rPr lang="en-US" dirty="0"/>
              <a:t>Overview: Montgomery health</a:t>
            </a:r>
          </a:p>
        </p:txBody>
      </p:sp>
      <p:sp>
        <p:nvSpPr>
          <p:cNvPr id="8" name="Title 4">
            <a:extLst>
              <a:ext uri="{FF2B5EF4-FFF2-40B4-BE49-F238E27FC236}">
                <a16:creationId xmlns:a16="http://schemas.microsoft.com/office/drawing/2014/main" id="{E4B92220-D109-4A1F-8CC6-5AFB13EEF3E9}"/>
              </a:ext>
            </a:extLst>
          </p:cNvPr>
          <p:cNvSpPr txBox="1">
            <a:spLocks/>
          </p:cNvSpPr>
          <p:nvPr/>
        </p:nvSpPr>
        <p:spPr bwMode="auto">
          <a:xfrm>
            <a:off x="76200" y="1066800"/>
            <a:ext cx="10629900" cy="601662"/>
          </a:xfrm>
          <a:prstGeom prst="rect">
            <a:avLst/>
          </a:prstGeom>
          <a:noFill/>
          <a:ln>
            <a:noFill/>
          </a:ln>
          <a:extLst/>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pPr marL="114300" marR="0" lvl="0" indent="0" algn="l" defTabSz="914400" rtl="0" eaLnBrk="1" fontAlgn="base" latinLnBrk="0" hangingPunct="1">
              <a:lnSpc>
                <a:spcPts val="7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2B4C73"/>
                </a:solidFill>
                <a:effectLst/>
                <a:uLnTx/>
                <a:uFillTx/>
                <a:latin typeface="Calibri" panose="020F0502020204030204" pitchFamily="34" charset="0"/>
                <a:ea typeface="+mj-ea"/>
                <a:cs typeface="Times New Roman" panose="02020603050405020304" pitchFamily="18" charset="0"/>
              </a:rPr>
              <a:t>LATINO HEALTH</a:t>
            </a:r>
          </a:p>
        </p:txBody>
      </p:sp>
      <p:graphicFrame>
        <p:nvGraphicFramePr>
          <p:cNvPr id="11" name="Chart 10">
            <a:extLst>
              <a:ext uri="{FF2B5EF4-FFF2-40B4-BE49-F238E27FC236}">
                <a16:creationId xmlns:a16="http://schemas.microsoft.com/office/drawing/2014/main" id="{EA089A85-C88F-48D5-9D32-4AFF181D3419}"/>
              </a:ext>
            </a:extLst>
          </p:cNvPr>
          <p:cNvGraphicFramePr>
            <a:graphicFrameLocks/>
          </p:cNvGraphicFramePr>
          <p:nvPr>
            <p:extLst>
              <p:ext uri="{D42A27DB-BD31-4B8C-83A1-F6EECF244321}">
                <p14:modId xmlns:p14="http://schemas.microsoft.com/office/powerpoint/2010/main" val="3319419737"/>
              </p:ext>
            </p:extLst>
          </p:nvPr>
        </p:nvGraphicFramePr>
        <p:xfrm>
          <a:off x="304800" y="1752601"/>
          <a:ext cx="5935287" cy="464681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7D36606-3E8B-45B3-BDC3-78A7BB7CCC76}"/>
              </a:ext>
            </a:extLst>
          </p:cNvPr>
          <p:cNvSpPr txBox="1"/>
          <p:nvPr/>
        </p:nvSpPr>
        <p:spPr>
          <a:xfrm>
            <a:off x="903317" y="6858693"/>
            <a:ext cx="8331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Source: Blueprint for Latino Health in Montgomery County, MD 2017-2016</a:t>
            </a:r>
          </a:p>
        </p:txBody>
      </p:sp>
      <p:graphicFrame>
        <p:nvGraphicFramePr>
          <p:cNvPr id="13" name="Chart 12">
            <a:extLst>
              <a:ext uri="{FF2B5EF4-FFF2-40B4-BE49-F238E27FC236}">
                <a16:creationId xmlns:a16="http://schemas.microsoft.com/office/drawing/2014/main" id="{1FA6F33A-3CC7-4657-9B56-BB3DD6017BBC}"/>
              </a:ext>
            </a:extLst>
          </p:cNvPr>
          <p:cNvGraphicFramePr>
            <a:graphicFrameLocks/>
          </p:cNvGraphicFramePr>
          <p:nvPr>
            <p:extLst>
              <p:ext uri="{D42A27DB-BD31-4B8C-83A1-F6EECF244321}">
                <p14:modId xmlns:p14="http://schemas.microsoft.com/office/powerpoint/2010/main" val="4281263564"/>
              </p:ext>
            </p:extLst>
          </p:nvPr>
        </p:nvGraphicFramePr>
        <p:xfrm>
          <a:off x="6477000" y="1752600"/>
          <a:ext cx="5342313" cy="46468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78774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54A5E9-1E18-495F-8EB8-9AF2059B2E1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47379" y="457200"/>
            <a:ext cx="8639822" cy="6299627"/>
          </a:xfrm>
          <a:prstGeom prst="rect">
            <a:avLst/>
          </a:prstGeom>
        </p:spPr>
      </p:pic>
      <p:sp>
        <p:nvSpPr>
          <p:cNvPr id="7" name="Title 6">
            <a:extLst>
              <a:ext uri="{FF2B5EF4-FFF2-40B4-BE49-F238E27FC236}">
                <a16:creationId xmlns:a16="http://schemas.microsoft.com/office/drawing/2014/main" id="{4C571BBC-AD8F-4223-A654-B7F4A1D06B27}"/>
              </a:ext>
            </a:extLst>
          </p:cNvPr>
          <p:cNvSpPr>
            <a:spLocks noGrp="1"/>
          </p:cNvSpPr>
          <p:nvPr>
            <p:ph type="title"/>
          </p:nvPr>
        </p:nvSpPr>
        <p:spPr>
          <a:xfrm>
            <a:off x="1" y="2794000"/>
            <a:ext cx="3962400" cy="1371600"/>
          </a:xfrm>
        </p:spPr>
        <p:txBody>
          <a:bodyPr/>
          <a:lstStyle/>
          <a:p>
            <a:r>
              <a:rPr lang="en-US" dirty="0"/>
              <a:t>thank</a:t>
            </a:r>
            <a:br>
              <a:rPr lang="en-US" dirty="0"/>
            </a:br>
            <a:r>
              <a:rPr lang="en-US" dirty="0"/>
              <a:t>YOU</a:t>
            </a:r>
          </a:p>
        </p:txBody>
      </p:sp>
    </p:spTree>
    <p:extLst>
      <p:ext uri="{BB962C8B-B14F-4D97-AF65-F5344CB8AC3E}">
        <p14:creationId xmlns:p14="http://schemas.microsoft.com/office/powerpoint/2010/main" val="2836661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4ACA74-7B29-46DD-AD21-B8804F58FB6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85232" y="0"/>
            <a:ext cx="6906768" cy="6858000"/>
          </a:xfrm>
          <a:prstGeom prst="rect">
            <a:avLst/>
          </a:prstGeom>
        </p:spPr>
      </p:pic>
      <p:sp>
        <p:nvSpPr>
          <p:cNvPr id="7" name="Rectangle 6">
            <a:extLst>
              <a:ext uri="{FF2B5EF4-FFF2-40B4-BE49-F238E27FC236}">
                <a16:creationId xmlns:a16="http://schemas.microsoft.com/office/drawing/2014/main" id="{B45757B8-C9F0-467E-8C04-4D33E08D8744}"/>
              </a:ext>
            </a:extLst>
          </p:cNvPr>
          <p:cNvSpPr/>
          <p:nvPr/>
        </p:nvSpPr>
        <p:spPr>
          <a:xfrm>
            <a:off x="0" y="0"/>
            <a:ext cx="12192000" cy="6858000"/>
          </a:xfrm>
          <a:prstGeom prst="rect">
            <a:avLst/>
          </a:prstGeom>
          <a:solidFill>
            <a:schemeClr val="bg1">
              <a:alpha val="70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21D0C390-6074-419B-9E6C-4E1CE18AF87E}"/>
              </a:ext>
            </a:extLst>
          </p:cNvPr>
          <p:cNvSpPr txBox="1"/>
          <p:nvPr/>
        </p:nvSpPr>
        <p:spPr>
          <a:xfrm>
            <a:off x="5332378" y="6459166"/>
            <a:ext cx="3735422" cy="369332"/>
          </a:xfrm>
          <a:prstGeom prst="rect">
            <a:avLst/>
          </a:prstGeom>
          <a:noFill/>
        </p:spPr>
        <p:txBody>
          <a:bodyPr wrap="square" rtlCol="0">
            <a:spAutoFit/>
          </a:bodyPr>
          <a:lstStyle/>
          <a:p>
            <a:r>
              <a:rPr lang="en-US" dirty="0">
                <a:solidFill>
                  <a:schemeClr val="bg1"/>
                </a:solidFill>
              </a:rPr>
              <a:t>Source: Carl Morgan, M-NCPPC</a:t>
            </a:r>
          </a:p>
        </p:txBody>
      </p:sp>
      <p:sp>
        <p:nvSpPr>
          <p:cNvPr id="5" name="Title 4">
            <a:extLst>
              <a:ext uri="{FF2B5EF4-FFF2-40B4-BE49-F238E27FC236}">
                <a16:creationId xmlns:a16="http://schemas.microsoft.com/office/drawing/2014/main" id="{99DB4F96-4F83-4322-B94A-6859AEBE901B}"/>
              </a:ext>
            </a:extLst>
          </p:cNvPr>
          <p:cNvSpPr>
            <a:spLocks noGrp="1"/>
          </p:cNvSpPr>
          <p:nvPr>
            <p:ph type="title"/>
          </p:nvPr>
        </p:nvSpPr>
        <p:spPr>
          <a:xfrm>
            <a:off x="0" y="222740"/>
            <a:ext cx="5079999" cy="1371600"/>
          </a:xfrm>
        </p:spPr>
        <p:txBody>
          <a:bodyPr/>
          <a:lstStyle/>
          <a:p>
            <a:r>
              <a:rPr lang="en-US" dirty="0"/>
              <a:t>recap</a:t>
            </a:r>
          </a:p>
        </p:txBody>
      </p:sp>
      <p:sp>
        <p:nvSpPr>
          <p:cNvPr id="6" name="Text Placeholder 5">
            <a:extLst>
              <a:ext uri="{FF2B5EF4-FFF2-40B4-BE49-F238E27FC236}">
                <a16:creationId xmlns:a16="http://schemas.microsoft.com/office/drawing/2014/main" id="{4A4F60F3-A9B3-4966-BB03-CD53F0FE623E}"/>
              </a:ext>
            </a:extLst>
          </p:cNvPr>
          <p:cNvSpPr>
            <a:spLocks noGrp="1"/>
          </p:cNvSpPr>
          <p:nvPr>
            <p:ph type="body" sz="quarter" idx="10"/>
          </p:nvPr>
        </p:nvSpPr>
        <p:spPr>
          <a:xfrm>
            <a:off x="304800" y="1594340"/>
            <a:ext cx="10591800" cy="4806460"/>
          </a:xfrm>
        </p:spPr>
        <p:txBody>
          <a:bodyPr/>
          <a:lstStyle/>
          <a:p>
            <a:r>
              <a:rPr lang="en-US" dirty="0"/>
              <a:t>How Park Rx America </a:t>
            </a:r>
            <a:r>
              <a:rPr lang="en-US" b="1" dirty="0"/>
              <a:t>promotes the Health Benefits </a:t>
            </a:r>
            <a:r>
              <a:rPr lang="en-US" dirty="0"/>
              <a:t>of Parks and Public Spaces</a:t>
            </a:r>
          </a:p>
          <a:p>
            <a:endParaRPr lang="en-US" b="1" dirty="0"/>
          </a:p>
          <a:p>
            <a:r>
              <a:rPr lang="en-US" b="1" dirty="0"/>
              <a:t>How</a:t>
            </a:r>
            <a:r>
              <a:rPr lang="en-US" dirty="0"/>
              <a:t> the EPS Plan </a:t>
            </a:r>
            <a:r>
              <a:rPr lang="en-US" b="1" dirty="0"/>
              <a:t>evaluates access </a:t>
            </a:r>
            <a:r>
              <a:rPr lang="en-US" dirty="0"/>
              <a:t>to public spaces</a:t>
            </a:r>
          </a:p>
          <a:p>
            <a:endParaRPr lang="en-US" dirty="0"/>
          </a:p>
          <a:p>
            <a:r>
              <a:rPr lang="en-US" dirty="0"/>
              <a:t>Prioritize </a:t>
            </a:r>
            <a:r>
              <a:rPr lang="en-US" b="1" dirty="0"/>
              <a:t>where</a:t>
            </a:r>
            <a:r>
              <a:rPr lang="en-US" dirty="0"/>
              <a:t> a Park system should allocate its limited resources</a:t>
            </a:r>
          </a:p>
          <a:p>
            <a:endParaRPr lang="en-US" dirty="0"/>
          </a:p>
        </p:txBody>
      </p:sp>
    </p:spTree>
    <p:extLst>
      <p:ext uri="{BB962C8B-B14F-4D97-AF65-F5344CB8AC3E}">
        <p14:creationId xmlns:p14="http://schemas.microsoft.com/office/powerpoint/2010/main" val="1671816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f-acre park in downtown Winston-Salem, NC" title="ARTivity on the Green">
            <a:extLst>
              <a:ext uri="{FF2B5EF4-FFF2-40B4-BE49-F238E27FC236}">
                <a16:creationId xmlns:a16="http://schemas.microsoft.com/office/drawing/2014/main" id="{CE2F36A1-4A31-4307-A290-DB4E1A8BA7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18213" y="0"/>
            <a:ext cx="6173787" cy="6858000"/>
          </a:xfrm>
          <a:prstGeom prst="rect">
            <a:avLst/>
          </a:prstGeom>
        </p:spPr>
      </p:pic>
      <p:sp>
        <p:nvSpPr>
          <p:cNvPr id="7" name="Title 15">
            <a:extLst>
              <a:ext uri="{FF2B5EF4-FFF2-40B4-BE49-F238E27FC236}">
                <a16:creationId xmlns:a16="http://schemas.microsoft.com/office/drawing/2014/main" id="{A8E87B4B-5E1D-4D35-B2DD-DB9FF05AB353}"/>
              </a:ext>
            </a:extLst>
          </p:cNvPr>
          <p:cNvSpPr txBox="1">
            <a:spLocks/>
          </p:cNvSpPr>
          <p:nvPr/>
        </p:nvSpPr>
        <p:spPr>
          <a:xfrm>
            <a:off x="21219" y="2008747"/>
            <a:ext cx="5996994"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dirty="0">
                <a:solidFill>
                  <a:schemeClr val="tx2"/>
                </a:solidFill>
                <a:latin typeface="+mn-lt"/>
              </a:rPr>
              <a:t>Questions?</a:t>
            </a:r>
          </a:p>
          <a:p>
            <a:pPr algn="ctr">
              <a:lnSpc>
                <a:spcPct val="100000"/>
              </a:lnSpc>
            </a:pPr>
            <a:endParaRPr lang="en-US" sz="6000" b="1" dirty="0">
              <a:solidFill>
                <a:schemeClr val="bg1"/>
              </a:solidFill>
              <a:latin typeface="+mn-lt"/>
            </a:endParaRPr>
          </a:p>
        </p:txBody>
      </p:sp>
      <p:sp>
        <p:nvSpPr>
          <p:cNvPr id="2" name="Rectangle 1">
            <a:extLst>
              <a:ext uri="{FF2B5EF4-FFF2-40B4-BE49-F238E27FC236}">
                <a16:creationId xmlns:a16="http://schemas.microsoft.com/office/drawing/2014/main" id="{490522F0-55C3-4BC9-B003-9ABE6E47F316}"/>
              </a:ext>
            </a:extLst>
          </p:cNvPr>
          <p:cNvSpPr/>
          <p:nvPr/>
        </p:nvSpPr>
        <p:spPr>
          <a:xfrm>
            <a:off x="-1" y="3304147"/>
            <a:ext cx="6018214" cy="2800767"/>
          </a:xfrm>
          <a:prstGeom prst="rect">
            <a:avLst/>
          </a:prstGeom>
        </p:spPr>
        <p:txBody>
          <a:bodyPr wrap="square">
            <a:spAutoFit/>
          </a:bodyPr>
          <a:lstStyle/>
          <a:p>
            <a:pPr marL="0" lvl="2" algn="ctr"/>
            <a:r>
              <a:rPr lang="en-US" sz="2200" dirty="0">
                <a:solidFill>
                  <a:schemeClr val="tx2"/>
                </a:solidFill>
                <a:hlinkClick r:id="rId4"/>
              </a:rPr>
              <a:t>www.montgomeryparks.org</a:t>
            </a:r>
            <a:endParaRPr lang="en-US" sz="2200" dirty="0">
              <a:solidFill>
                <a:schemeClr val="tx2"/>
              </a:solidFill>
            </a:endParaRPr>
          </a:p>
          <a:p>
            <a:pPr marL="0" lvl="2" algn="ctr"/>
            <a:endParaRPr lang="en-US" sz="2200" dirty="0">
              <a:solidFill>
                <a:schemeClr val="tx2"/>
              </a:solidFill>
            </a:endParaRPr>
          </a:p>
          <a:p>
            <a:pPr marL="0" lvl="2" algn="ctr"/>
            <a:r>
              <a:rPr lang="en-US" sz="2200" dirty="0">
                <a:solidFill>
                  <a:schemeClr val="tx2"/>
                </a:solidFill>
              </a:rPr>
              <a:t>Cristina.Sassaki@montgomeryparks.org </a:t>
            </a:r>
          </a:p>
          <a:p>
            <a:pPr marL="0" lvl="2" algn="ctr"/>
            <a:r>
              <a:rPr lang="en-US" sz="2200" dirty="0">
                <a:solidFill>
                  <a:schemeClr val="tx2"/>
                </a:solidFill>
              </a:rPr>
              <a:t>Christopher.McGovern@montgomeryplanning.org</a:t>
            </a:r>
          </a:p>
          <a:p>
            <a:pPr marL="0" lvl="2" algn="ctr"/>
            <a:endParaRPr lang="en-US" sz="2200" dirty="0">
              <a:solidFill>
                <a:schemeClr val="tx2"/>
              </a:solidFill>
            </a:endParaRPr>
          </a:p>
          <a:p>
            <a:pPr marL="0" lvl="2" algn="ctr"/>
            <a:r>
              <a:rPr lang="en-US" sz="2200" dirty="0">
                <a:solidFill>
                  <a:schemeClr val="tx2"/>
                </a:solidFill>
                <a:hlinkClick r:id="rId5"/>
              </a:rPr>
              <a:t>https://parkrxamerica.org/</a:t>
            </a:r>
            <a:endParaRPr lang="en-US" sz="2200" dirty="0">
              <a:solidFill>
                <a:schemeClr val="tx2"/>
              </a:solidFill>
            </a:endParaRPr>
          </a:p>
          <a:p>
            <a:pPr marL="0" lvl="2" algn="ctr"/>
            <a:endParaRPr lang="en-US" sz="2200" dirty="0">
              <a:solidFill>
                <a:schemeClr val="tx2"/>
              </a:solidFill>
            </a:endParaRPr>
          </a:p>
          <a:p>
            <a:pPr marL="0" lvl="2" algn="ctr"/>
            <a:r>
              <a:rPr lang="en-US" sz="2200" dirty="0">
                <a:solidFill>
                  <a:schemeClr val="tx2"/>
                </a:solidFill>
              </a:rPr>
              <a:t>John@parkrxamerica.org</a:t>
            </a:r>
          </a:p>
        </p:txBody>
      </p:sp>
      <p:pic>
        <p:nvPicPr>
          <p:cNvPr id="3" name="Picture 2">
            <a:extLst>
              <a:ext uri="{FF2B5EF4-FFF2-40B4-BE49-F238E27FC236}">
                <a16:creationId xmlns:a16="http://schemas.microsoft.com/office/drawing/2014/main" id="{D92A37F2-AFF9-4123-AFB7-4A20EA802C75}"/>
              </a:ext>
            </a:extLst>
          </p:cNvPr>
          <p:cNvPicPr>
            <a:picLocks noChangeAspect="1"/>
          </p:cNvPicPr>
          <p:nvPr/>
        </p:nvPicPr>
        <p:blipFill>
          <a:blip r:embed="rId6"/>
          <a:stretch>
            <a:fillRect/>
          </a:stretch>
        </p:blipFill>
        <p:spPr>
          <a:xfrm>
            <a:off x="800437" y="433872"/>
            <a:ext cx="3047999" cy="1376072"/>
          </a:xfrm>
          <a:prstGeom prst="rect">
            <a:avLst/>
          </a:prstGeom>
        </p:spPr>
      </p:pic>
      <p:sp>
        <p:nvSpPr>
          <p:cNvPr id="6" name="TextBox 5">
            <a:extLst>
              <a:ext uri="{FF2B5EF4-FFF2-40B4-BE49-F238E27FC236}">
                <a16:creationId xmlns:a16="http://schemas.microsoft.com/office/drawing/2014/main" id="{D5CE255E-F5E3-4C49-B487-8139D1E20C04}"/>
              </a:ext>
            </a:extLst>
          </p:cNvPr>
          <p:cNvSpPr txBox="1"/>
          <p:nvPr/>
        </p:nvSpPr>
        <p:spPr>
          <a:xfrm>
            <a:off x="6094378" y="6459166"/>
            <a:ext cx="3735422" cy="369332"/>
          </a:xfrm>
          <a:prstGeom prst="rect">
            <a:avLst/>
          </a:prstGeom>
          <a:noFill/>
        </p:spPr>
        <p:txBody>
          <a:bodyPr wrap="square" rtlCol="0">
            <a:spAutoFit/>
          </a:bodyPr>
          <a:lstStyle/>
          <a:p>
            <a:r>
              <a:rPr lang="en-US" dirty="0">
                <a:solidFill>
                  <a:schemeClr val="bg1"/>
                </a:solidFill>
              </a:rPr>
              <a:t>Source: ForsythWoman.com</a:t>
            </a:r>
          </a:p>
        </p:txBody>
      </p:sp>
      <p:pic>
        <p:nvPicPr>
          <p:cNvPr id="8" name="Picture 7">
            <a:extLst>
              <a:ext uri="{FF2B5EF4-FFF2-40B4-BE49-F238E27FC236}">
                <a16:creationId xmlns:a16="http://schemas.microsoft.com/office/drawing/2014/main" id="{D1FDEDB9-F773-474E-A93A-9769F568B1CF}"/>
              </a:ext>
            </a:extLst>
          </p:cNvPr>
          <p:cNvPicPr>
            <a:picLocks noChangeAspect="1"/>
          </p:cNvPicPr>
          <p:nvPr/>
        </p:nvPicPr>
        <p:blipFill>
          <a:blip r:embed="rId7"/>
          <a:stretch>
            <a:fillRect/>
          </a:stretch>
        </p:blipFill>
        <p:spPr>
          <a:xfrm>
            <a:off x="3940571" y="581829"/>
            <a:ext cx="1396398" cy="1072666"/>
          </a:xfrm>
          <a:prstGeom prst="rect">
            <a:avLst/>
          </a:prstGeom>
        </p:spPr>
      </p:pic>
    </p:spTree>
    <p:extLst>
      <p:ext uri="{BB962C8B-B14F-4D97-AF65-F5344CB8AC3E}">
        <p14:creationId xmlns:p14="http://schemas.microsoft.com/office/powerpoint/2010/main" val="3594195758"/>
      </p:ext>
    </p:extLst>
  </p:cSld>
  <p:clrMapOvr>
    <a:masterClrMapping/>
  </p:clrMapOvr>
</p:sld>
</file>

<file path=ppt/theme/theme1.xml><?xml version="1.0" encoding="utf-8"?>
<a:theme xmlns:a="http://schemas.openxmlformats.org/drawingml/2006/main" name="ppsd.theme-2015">
  <a:themeElements>
    <a:clrScheme name="PPSD ppt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4F6128"/>
      </a:folHlink>
    </a:clrScheme>
    <a:fontScheme name="PPSD PPT font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alpha val="50196"/>
          </a:srgbClr>
        </a:solidFill>
        <a:ln w="3175">
          <a:solidFill>
            <a:schemeClr val="tx1">
              <a:lumMod val="50000"/>
              <a:lumOff val="50000"/>
            </a:schemeClr>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7150">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_PPSD.PPT.template.wide-screen.potx" id="{3DD35DAE-8545-49CB-9DA8-F34A31AA115C}" vid="{D88D6F10-60F3-432A-88E4-5FE0658F5AD0}"/>
    </a:ext>
  </a:extLst>
</a:theme>
</file>

<file path=ppt/theme/theme2.xml><?xml version="1.0" encoding="utf-8"?>
<a:theme xmlns:a="http://schemas.openxmlformats.org/drawingml/2006/main" name="1_ppsd.theme-2015">
  <a:themeElements>
    <a:clrScheme name="PPSD ppt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4F6128"/>
      </a:folHlink>
    </a:clrScheme>
    <a:fontScheme name="PPSD PPT font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tx1">
              <a:lumMod val="50000"/>
              <a:lumOff val="50000"/>
            </a:schemeClr>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7150">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ew_PPSD.PPT.template.2016.potx" id="{0974E863-3B4F-4766-962C-4862A974059C}" vid="{C13A5A03-F353-4F68-8A3C-7039E38818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2018_PPSD.PPT.template.wide-screen</Template>
  <TotalTime>5245</TotalTime>
  <Words>5508</Words>
  <Application>Microsoft Office PowerPoint</Application>
  <PresentationFormat>Widescreen</PresentationFormat>
  <Paragraphs>812</Paragraphs>
  <Slides>92</Slides>
  <Notes>85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106" baseType="lpstr">
      <vt:lpstr>Open Sans</vt:lpstr>
      <vt:lpstr>Palatino Linotype</vt:lpstr>
      <vt:lpstr>Times New Roman</vt:lpstr>
      <vt:lpstr>Noto Sans Symbols</vt:lpstr>
      <vt:lpstr>Arial Black</vt:lpstr>
      <vt:lpstr>Raleway</vt:lpstr>
      <vt:lpstr>Calibri Light</vt:lpstr>
      <vt:lpstr>Wingdings</vt:lpstr>
      <vt:lpstr>Calibri</vt:lpstr>
      <vt:lpstr>Arial</vt:lpstr>
      <vt:lpstr>Century Gothic</vt:lpstr>
      <vt:lpstr>ppsd.theme-2015</vt:lpstr>
      <vt:lpstr>1_ppsd.theme-2015</vt:lpstr>
      <vt:lpstr>Acrobat Document</vt:lpstr>
      <vt:lpstr>PowerPoint Presentation</vt:lpstr>
      <vt:lpstr>How are we  addressing health? </vt:lpstr>
      <vt:lpstr>PowerPoint Presentation</vt:lpstr>
      <vt:lpstr> what will you learn? </vt:lpstr>
      <vt:lpstr>Outline </vt:lpstr>
      <vt:lpstr>Montgomery county</vt:lpstr>
      <vt:lpstr>Montgomery county health overview</vt:lpstr>
      <vt:lpstr>Overview: Montgomery health</vt:lpstr>
      <vt:lpstr>Overview: Montgomery health</vt:lpstr>
      <vt:lpstr>EPIDEMIC LEVELS OF CHRONIC DISEASE  </vt:lpstr>
      <vt:lpstr>PowerPoint Presentation</vt:lpstr>
      <vt:lpstr>PowerPoint Presentation</vt:lpstr>
      <vt:lpstr>BURNOUT </vt:lpstr>
      <vt:lpstr>PHYSICAL INACTIVITY </vt:lpstr>
      <vt:lpstr>PowerPoint Presentation</vt:lpstr>
      <vt:lpstr>HEALTH AND ACCESS TO PARKS</vt:lpstr>
      <vt:lpstr>Park rx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Park Prescription?</vt:lpstr>
      <vt:lpstr>Find  parks</vt:lpstr>
      <vt:lpstr>Park  filters</vt:lpstr>
      <vt:lpstr>One-page park summaries</vt:lpstr>
      <vt:lpstr>PowerPoint Presentation</vt:lpstr>
      <vt:lpstr>PowerPoint Presentation</vt:lpstr>
      <vt:lpstr>PowerPoint Presentation</vt:lpstr>
      <vt:lpstr>PowerPoint Presentation</vt:lpstr>
      <vt:lpstr>PowerPoint Presentation</vt:lpstr>
      <vt:lpstr>PowerPoint Presentation</vt:lpstr>
      <vt:lpstr>Energized public spaces functional master plan (eps plan)</vt:lpstr>
      <vt:lpstr>PowerPoint Presentation</vt:lpstr>
      <vt:lpstr>Montgomery county</vt:lpstr>
      <vt:lpstr>from suburban to urban</vt:lpstr>
      <vt:lpstr>Vision: Energized public spaces</vt:lpstr>
      <vt:lpstr>PowerPoint Presentation</vt:lpstr>
      <vt:lpstr>PowerPoint Presentation</vt:lpstr>
      <vt:lpstr>All parks/public spaces  are not equal.</vt:lpstr>
      <vt:lpstr>Access to land vs. amenities</vt:lpstr>
      <vt:lpstr>PowerPoint Presentation</vt:lpstr>
      <vt:lpstr>Active Recreation - Physical Health </vt:lpstr>
      <vt:lpstr>PowerPoint Presentation</vt:lpstr>
      <vt:lpstr>PowerPoint Presentation</vt:lpstr>
      <vt:lpstr>Integrated public spaces system</vt:lpstr>
      <vt:lpstr>Eps study area Preliminary results</vt:lpstr>
      <vt:lpstr>Eps plan  top 12 deficit clusters</vt:lpstr>
      <vt:lpstr>Eps plan County </vt:lpstr>
      <vt:lpstr>Eps plan study area </vt:lpstr>
      <vt:lpstr>Eps plan deficits</vt:lpstr>
      <vt:lpstr>Eps plan  40 clusters</vt:lpstr>
      <vt:lpstr>Eps plan  top 12 clusters</vt:lpstr>
      <vt:lpstr>The Grid</vt:lpstr>
      <vt:lpstr>Eps plan  top 12 deficit clusters</vt:lpstr>
      <vt:lpstr>Demand residential</vt:lpstr>
      <vt:lpstr>Demand  resid.+ comm.</vt:lpstr>
      <vt:lpstr>Supply active </vt:lpstr>
      <vt:lpstr>Supply contemplative </vt:lpstr>
      <vt:lpstr> social gathering </vt:lpstr>
      <vt:lpstr>Supply total </vt:lpstr>
      <vt:lpstr>Overlay supply + demand</vt:lpstr>
      <vt:lpstr>PowerPoint Presentation</vt:lpstr>
      <vt:lpstr>deficits</vt:lpstr>
      <vt:lpstr>PowerPoint Presentation</vt:lpstr>
      <vt:lpstr>deficits have different weight</vt:lpstr>
      <vt:lpstr>Not all deficits will be treated the same</vt:lpstr>
      <vt:lpstr>EPS strategies </vt:lpstr>
      <vt:lpstr>PowerPoint Presentation</vt:lpstr>
      <vt:lpstr>PowerPoint Presentation</vt:lpstr>
      <vt:lpstr>PowerPoint Presentation</vt:lpstr>
      <vt:lpstr>CONNECT</vt:lpstr>
      <vt:lpstr>PowerPoint Presentation</vt:lpstr>
      <vt:lpstr>ACTIVATION </vt:lpstr>
      <vt:lpstr>PowerPoint Presentation</vt:lpstr>
      <vt:lpstr>PowerPoint Presentation</vt:lpstr>
      <vt:lpstr>Methodology:  how we did it</vt:lpstr>
      <vt:lpstr>Methodology:  how we did it</vt:lpstr>
      <vt:lpstr>The Grid</vt:lpstr>
      <vt:lpstr>demand</vt:lpstr>
      <vt:lpstr>Demand: CONSOLIDATE LARGE SITES </vt:lpstr>
      <vt:lpstr>Supply - grid</vt:lpstr>
      <vt:lpstr>Collecting and scoring</vt:lpstr>
      <vt:lpstr> trails scoring </vt:lpstr>
      <vt:lpstr> woods scoring </vt:lpstr>
      <vt:lpstr>Walkable network</vt:lpstr>
      <vt:lpstr>Walkable network</vt:lpstr>
      <vt:lpstr>thank YOU</vt:lpstr>
      <vt:lpstr>recap</vt:lpstr>
      <vt:lpstr>PowerPoint Presentation</vt:lpstr>
    </vt:vector>
  </TitlesOfParts>
  <Company>MNCPPC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2017 Parks Recreation, and Open Space (PROS) Master Plan Update -</dc:subject>
  <dc:creator>Sassaki, Cristina</dc:creator>
  <cp:keywords>ParkPlanning, TrailPlanning, Park and Trail Planning, Future Parks</cp:keywords>
  <cp:lastModifiedBy>Sassaki, Cristina</cp:lastModifiedBy>
  <cp:revision>374</cp:revision>
  <cp:lastPrinted>2017-11-09T17:27:56Z</cp:lastPrinted>
  <dcterms:created xsi:type="dcterms:W3CDTF">2019-03-21T13:55:10Z</dcterms:created>
  <dcterms:modified xsi:type="dcterms:W3CDTF">2019-04-11T16:22:44Z</dcterms:modified>
</cp:coreProperties>
</file>