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  <p:sldMasterId id="2147483698" r:id="rId3"/>
  </p:sldMasterIdLst>
  <p:notesMasterIdLst>
    <p:notesMasterId r:id="rId25"/>
  </p:notesMasterIdLst>
  <p:handoutMasterIdLst>
    <p:handoutMasterId r:id="rId26"/>
  </p:handoutMasterIdLst>
  <p:sldIdLst>
    <p:sldId id="288" r:id="rId4"/>
    <p:sldId id="485" r:id="rId5"/>
    <p:sldId id="481" r:id="rId6"/>
    <p:sldId id="597" r:id="rId7"/>
    <p:sldId id="470" r:id="rId8"/>
    <p:sldId id="598" r:id="rId9"/>
    <p:sldId id="472" r:id="rId10"/>
    <p:sldId id="495" r:id="rId11"/>
    <p:sldId id="601" r:id="rId12"/>
    <p:sldId id="487" r:id="rId13"/>
    <p:sldId id="593" r:id="rId14"/>
    <p:sldId id="595" r:id="rId15"/>
    <p:sldId id="599" r:id="rId16"/>
    <p:sldId id="600" r:id="rId17"/>
    <p:sldId id="594" r:id="rId18"/>
    <p:sldId id="596" r:id="rId19"/>
    <p:sldId id="588" r:id="rId20"/>
    <p:sldId id="589" r:id="rId21"/>
    <p:sldId id="576" r:id="rId22"/>
    <p:sldId id="591" r:id="rId23"/>
    <p:sldId id="590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99CC15-C013-48E4-BC2A-C5590A8C7024}">
          <p14:sldIdLst>
            <p14:sldId id="288"/>
            <p14:sldId id="485"/>
            <p14:sldId id="481"/>
            <p14:sldId id="597"/>
            <p14:sldId id="470"/>
            <p14:sldId id="598"/>
            <p14:sldId id="472"/>
            <p14:sldId id="495"/>
            <p14:sldId id="601"/>
            <p14:sldId id="487"/>
            <p14:sldId id="593"/>
            <p14:sldId id="595"/>
            <p14:sldId id="599"/>
            <p14:sldId id="600"/>
            <p14:sldId id="594"/>
            <p14:sldId id="596"/>
            <p14:sldId id="588"/>
            <p14:sldId id="589"/>
            <p14:sldId id="576"/>
            <p14:sldId id="591"/>
            <p14:sldId id="5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40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quinn, Marybeth" initials="O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2623E"/>
    <a:srgbClr val="CC3399"/>
    <a:srgbClr val="FF0066"/>
    <a:srgbClr val="0033CC"/>
    <a:srgbClr val="178DB7"/>
    <a:srgbClr val="663300"/>
    <a:srgbClr val="99D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46" autoAdjust="0"/>
    <p:restoredTop sz="81928" autoAdjust="0"/>
  </p:normalViewPr>
  <p:slideViewPr>
    <p:cSldViewPr snapToGrid="0">
      <p:cViewPr varScale="1">
        <p:scale>
          <a:sx n="88" d="100"/>
          <a:sy n="88" d="100"/>
        </p:scale>
        <p:origin x="1080" y="78"/>
      </p:cViewPr>
      <p:guideLst>
        <p:guide orient="horz" pos="840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96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09T10:27:45.530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4B7BD0-F185-4C94-91B3-082107828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 eaLnBrk="1" hangingPunct="1">
              <a:defRPr sz="1200" dirty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8DD4C-54F1-49DA-ACAA-887169776D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724F41-3DF1-4FBE-9162-F2CFDEB9F279}" type="datetimeFigureOut">
              <a:rPr lang="en-US" altLang="en-US"/>
              <a:pPr>
                <a:defRPr/>
              </a:pPr>
              <a:t>9/13/2019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9FE4A-11AA-48BA-9DB8-9A364348ED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 eaLnBrk="1" hangingPunct="1">
              <a:defRPr sz="1200" dirty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CF9B-FA36-4FF4-91E3-8DAFD3D212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54FA05C-8854-4009-A862-04486629AA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2340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E96587-7D0E-4409-B80E-C266F6BCF2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355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 eaLnBrk="1" hangingPunct="1">
              <a:defRPr sz="1200" dirty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7A76F-838F-4F81-81C9-17A0AAC08E2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3550"/>
          </a:xfrm>
          <a:prstGeom prst="rect">
            <a:avLst/>
          </a:prstGeom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9063E6C-B0DC-49E7-BBB2-BD8287D22CBA}" type="datetimeFigureOut">
              <a:rPr lang="en-US" altLang="en-US"/>
              <a:pPr>
                <a:defRPr/>
              </a:pPr>
              <a:t>9/13/2019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5C90727-8BDC-4119-BA6F-25980DC926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7EBECE-9A66-4EB3-AE81-4D0529142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vert="horz" lIns="93161" tIns="46581" rIns="93161" bIns="4658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AD6E-E30D-4A70-856D-65E9111874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 eaLnBrk="1" hangingPunct="1">
              <a:defRPr sz="1200" dirty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12A45-EA0D-4A3C-83F1-FA237C3D2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8DB973-49F3-43FB-ACD1-1B5B588BCD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8990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E33543E-47A2-4CFA-BA92-FCBE1359E5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EF0A511-5AD9-4817-BA1C-F39FF252A5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3069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C610A3-36BE-4BB2-9415-9442CBF0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F4EC9ED-4F1A-41B8-B8B9-CEB8332F33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385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4057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0854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6991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7019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535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C610A3-36BE-4BB2-9415-9442CBF0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F4EC9ED-4F1A-41B8-B8B9-CEB8332F33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8473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C610A3-36BE-4BB2-9415-9442CBF0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F4EC9ED-4F1A-41B8-B8B9-CEB8332F33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194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C610A3-36BE-4BB2-9415-9442CBF0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F4EC9ED-4F1A-41B8-B8B9-CEB8332F33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699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4308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809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674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4B2E8D-DF1B-469A-B2C0-65E736C1E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93391F3-D1D6-4070-B91E-AF53591E7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Getting across the desire to streamline our regulatory process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5355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C610A3-36BE-4BB2-9415-9442CBF0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F4EC9ED-4F1A-41B8-B8B9-CEB8332F33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901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2DBBD4-5D66-4F7D-8FCD-ACB971E0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4495800"/>
            <a:ext cx="2133600" cy="2560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99C8C-EF6E-4708-91EE-F0D51E9FC3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547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" y="9906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02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33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24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235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720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BF276-0EC2-4766-BF2B-4BB2624F0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38B32-F005-4F29-840E-440FB9AC4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415DA-B115-4BE2-801B-9AA4523D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BE565-D8EA-4458-A3FD-ED82AF1D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9C17-5BA1-49DA-8DBD-8FBC19DC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2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59F7D-907F-4C8E-B939-5D0ECDCD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F9598-9D4D-4C20-A5DD-1245DA2A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6561"/>
            <a:ext cx="7886700" cy="44104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429F7-FD8E-4F80-BA69-E2A06774E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480750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M-NCPPC    Montgomery County Planning Department    montgomeryplanning.org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A277D-0F5F-402B-9478-F3D0471E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9941" y="6356350"/>
            <a:ext cx="2227385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APA National Conference April 21,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1E06B-3571-480B-8352-E51F3585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8730" y="6356350"/>
            <a:ext cx="46661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fld id="{8914B044-CFA2-44E5-8A36-0E054EB381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15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D16B-A446-402A-96DB-1CBB470F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D4280-4559-4F85-AAC2-C19446201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40EF-C80E-4C62-BFEC-53D9F4B6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8D301-C06B-4EC8-B7F3-EFA2692D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99EB3-7620-4AB4-B810-66E21A44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73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2C91-387E-49C8-A75D-EC9999E1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4EC0F-BE18-46A5-98E1-6BED3B713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F16EE-55BA-4570-92AD-16E6648F6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1E72E-4279-41AD-A0D6-06334B79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66038-F885-4965-A21D-DE613C03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C4114-2E3C-46C0-A127-685C4580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97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B0F9-9822-434F-BDFD-7A414016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869B5-BDC2-4B4A-93DC-EE7543942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B89E4-512F-4EAA-AEF5-8AD5FC91C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A2DE8-07DB-4911-838D-5C116E360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3F731-00E2-4FA0-BC62-C56E0721D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E3BE3-810F-4176-A36C-60F473B5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93526A-6FC4-493B-9110-6891F962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57D9B-49AB-4245-8347-24922B7A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8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428B0-FF42-4BDD-8D13-308005D54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74919-A3D6-42EE-A3D4-7AFA66B859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4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76ED-7041-4D9D-839D-CCC28DCD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99BA5-83FE-4FF6-9ED3-83560736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F158E-456E-4BF3-8C96-B41A4708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D542D-E993-4415-834B-C7BFF86EC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86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EE8094-6E9F-4003-AACE-76EBF3A3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117146-441F-440B-9203-CE264937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8968B-F073-4B8A-9087-1B61E3E5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7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8BEB-9391-47B0-B00E-DBD4B54CD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CCF0C-2263-4D8F-B514-09BE2033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10BC8-40A0-47DA-9C16-EDBDEE581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31332-F776-498F-BB44-7C476978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55510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76C5A-CCB9-4B5F-923B-6BEBE483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0FC33D-8CBF-4992-BCA7-7C5C61F4F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5" y="6432241"/>
            <a:ext cx="4925161" cy="2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0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6F4FF-714F-4EF2-B784-6AD7B254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056C1D-9131-4F6F-8257-B091DDEF1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049AF-F7B1-401D-B1FF-3A892F046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1B257-4BE3-4E21-B669-EDE0925D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4DBAD-140E-44D3-80CD-B0BAB40F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16E18-45AE-4BAD-AEA4-E45DD837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8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3A9E-A438-42F6-BC5F-4448E87FE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508F8-F054-4896-869C-0DC7FDA19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84FBC-6050-4ADD-9AC0-BAC503D20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E63C-B01B-41A6-A2B1-88308231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4B633-AC8E-429C-8C44-0B0AA8EB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17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8D1E8-6F84-484A-A34D-C7A3D9FA2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187F6-C9DE-4F92-88BF-46E71AAB5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24FA4-7FD9-4F64-86B7-A18E04D2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2AEDF-87A4-4536-89B3-33560E9E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F1B85-56A1-45DA-B9EA-0CE62DD7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67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CAC7-09F8-4833-BE3F-6C82DE4D4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B552C-DA47-4F77-A3FA-EB43665B1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D34CB-F99E-4EE0-91B5-74AB3423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87E09-879F-4499-9728-E7F8BF28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CC44B-8FC2-4F21-A8AD-E758A6B4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5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2BC12-A347-4EC7-A0FB-80EFCC24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CD841-61D4-4E6B-B161-4CBF2D672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5037F-DC07-47E9-87C1-B5D3CF5B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E781C-8E2C-4CFE-A700-2F13F880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3AF61-58F2-4053-A6B2-75CE6D15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1C7C8-75C3-4EF4-A7E1-D801C3C25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68" y="6492875"/>
            <a:ext cx="4925161" cy="2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9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DF7D-C2DE-49EF-989C-696F3AA8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6AD6F-5AD2-4227-9593-A2A58D70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CCB6D-7F35-4601-A377-26D95A2B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28E6B-217E-4E99-B91D-3658DF04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D3DB8-034A-47A9-ACB6-FE583E08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70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3A82-F33A-4A83-B9CD-2800DC92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F5688-15DD-4E1A-82D8-9AF48B442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AB118-22F6-41D0-A300-51322C966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288BD-0FCF-4063-B3A0-D22C0489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0D990-BE7A-416C-B9F9-04D3D499D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42A79-4724-4996-BB92-1228D72B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92F5C-B0E1-492F-9A46-26D2206B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75890-3956-46EC-9146-42912724D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47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CC70-3599-418D-B8C7-B16B0DC98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E0498-0A97-4348-AD6B-680FE23D2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758AC-06E3-462F-B8C2-ADF09B5AF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A89C8E-3999-4BBD-B433-42A5CEE07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ACAE5-A11B-4747-A8F5-A423F239A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0A1CC-514C-4B0E-A593-0F7054DD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AA2B9B-01D9-40D4-A98D-90F4703F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A738A-57A0-4C27-B611-231E241B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71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3C87F-2884-4A5B-AE60-3B03E608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F17DC-EA31-40C8-B3CF-C10434C6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BC043-1A4B-41AC-8D58-F7752826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C6A9-DD20-4415-9AEF-D6B7CF33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46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DF8A8-D297-401B-8D56-E8EF61293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41E3D5-5F5E-42F1-9C1C-47B2D64F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3FDE5-3918-4111-B4A5-8B8111FC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29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92F41-0D26-4352-B92C-17B82272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DC8-2288-40CB-8F9C-3FA22C117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74917-2E97-4044-AC2E-C7408056A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E1FDE-A5A8-48BE-9108-CD5FB2CC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7D30F-EF58-4488-BBCB-5F996F34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9A499-40CA-4A69-9497-1EFB7B3C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35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0396-0A1B-41CE-BDEE-92E67736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979034-DBED-4981-A61A-8571FECEE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9DEBF-DB65-40AD-A827-5FF87D67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8A1BD-6287-438A-8BD9-59338B973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EF2D2-62AD-4142-8206-F93A89CB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CEF4F-475E-4808-9604-33BD779F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2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F4F2-745A-4657-9560-29F637F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132B3-DED5-4D15-8ECF-B221F2B3F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03448-FB2B-4E70-933A-9D8B5AF4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9559-C5AA-438C-987F-0FA4E64E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3CB52-2D73-45F2-91E3-1178D3B0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73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3FE9D8-44ED-440A-96BF-1813DF942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A540F-4496-48C4-8027-43839A5D4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BC1C1-E152-4475-B0AC-05D81EFA8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C4DB9-DF5E-4E4C-989A-28B9B041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A5E5C-2F3F-4386-80A5-B374A214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0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A3503-628D-418F-9D70-E925267CF2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9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657" y="1041854"/>
            <a:ext cx="7772400" cy="580117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80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67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6671"/>
            <a:ext cx="8229600" cy="41494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9E010-6C00-475C-85A1-A309AA7BEF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7635" y="5659204"/>
            <a:ext cx="7702062" cy="365125"/>
          </a:xfrm>
        </p:spPr>
        <p:txBody>
          <a:bodyPr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r>
              <a:rPr lang="en-US" sz="1050" dirty="0"/>
              <a:t>M-NCPPC </a:t>
            </a:r>
            <a:r>
              <a:rPr lang="en-US" dirty="0"/>
              <a:t>   </a:t>
            </a:r>
            <a:r>
              <a:rPr lang="en-US" sz="950" dirty="0"/>
              <a:t>Montgomery County Planning Department    montgomeryplanning.org         NCAC ANNUAL</a:t>
            </a:r>
            <a:r>
              <a:rPr lang="en-US" dirty="0"/>
              <a:t> CONFERENCE September 13-14, 2018</a:t>
            </a:r>
            <a:r>
              <a:rPr lang="en-US" sz="95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522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020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835936"/>
            <a:ext cx="8229600" cy="9166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3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5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4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3CFE95-50F1-44A2-BBB0-3C22A56735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2CD0-B8E1-44FE-9814-05A1040BF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84667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81D7C4-74B1-4DFC-9A68-69F925D3238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85" b="-2222"/>
          <a:stretch>
            <a:fillRect/>
          </a:stretch>
        </p:blipFill>
        <p:spPr bwMode="auto">
          <a:xfrm>
            <a:off x="0" y="182563"/>
            <a:ext cx="3437263" cy="66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209A4315-0829-4B83-B8E4-86CFA1D99C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21526" y="338680"/>
            <a:ext cx="49965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+mn-ea"/>
                <a:cs typeface="Arial" charset="0"/>
              </a:rPr>
              <a:t>SMART TOOLS </a:t>
            </a:r>
            <a:r>
              <a:rPr lang="en-US" sz="2200" b="1" dirty="0">
                <a:solidFill>
                  <a:srgbClr val="0070C0"/>
                </a:solidFill>
                <a:latin typeface="+mn-lt"/>
                <a:ea typeface="+mn-ea"/>
                <a:cs typeface="Arial" charset="0"/>
              </a:rPr>
              <a:t>FOR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+mn-ea"/>
                <a:cs typeface="Arial" charset="0"/>
              </a:rPr>
              <a:t> RECREATION PLANNING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charset="0"/>
            </a:endParaRP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2E5D9796-6653-4206-B22B-26C6782DD7C4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8686800" y="6505724"/>
            <a:ext cx="3810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99A2209B-B243-4BA1-A042-A8076C05EB91}" type="slidenum">
              <a:rPr lang="en-US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90D89-9CED-4BF9-949E-FEBC11020964}"/>
              </a:ext>
            </a:extLst>
          </p:cNvPr>
          <p:cNvSpPr txBox="1"/>
          <p:nvPr userDrawn="1"/>
        </p:nvSpPr>
        <p:spPr>
          <a:xfrm>
            <a:off x="5912486" y="6583782"/>
            <a:ext cx="27831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NCAC ANNUAL CONFERENCE September 13-24,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FAB8F-2BFF-4D57-A42E-23DF72C7493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0" y="6549792"/>
            <a:ext cx="4925161" cy="213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0" r:id="rId2"/>
    <p:sldLayoutId id="2147483697" r:id="rId3"/>
    <p:sldLayoutId id="2147483696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A02AC-E207-48ED-AEA5-8BD6F140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BE1A4-C24F-4DCF-B66C-BB8EB5E2E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9E076-20E7-4644-BB02-586DC6F61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B4049-495C-42AA-B590-F113D45FA7A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CA0E-3C4F-43DC-9B66-65B21B646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B33-0A13-454A-862F-CB2E4DA40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4B044-CFA2-44E5-8A36-0E054EB3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1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1D17EB-DB02-42B5-92D5-3D8AFC80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81D5A-0C5E-446A-A561-C619D2916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636F4-0119-4B78-B0AB-D58230C5C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18F7E-32AC-43E1-956F-43AD37B6C976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5E7F4-74CB-40F8-83CE-7A6D729E2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8C8DE-928F-45F6-B04C-52703837E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8173D-F99A-4504-94C1-70BA19AAE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5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catlas.org/recreation/Default.aspx?ScenarioId=8091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mcatlas.org/recreatio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21.jp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23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atlas.org/recrea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s://mcatlas.org/recreation/Default.aspx?ScenarioId=809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9">
            <a:extLst>
              <a:ext uri="{FF2B5EF4-FFF2-40B4-BE49-F238E27FC236}">
                <a16:creationId xmlns:a16="http://schemas.microsoft.com/office/drawing/2014/main" id="{808E3255-B732-48D9-8EAF-581B6324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C42D51-4923-4D4F-8518-63E00841B7B4}"/>
              </a:ext>
            </a:extLst>
          </p:cNvPr>
          <p:cNvCxnSpPr/>
          <p:nvPr/>
        </p:nvCxnSpPr>
        <p:spPr>
          <a:xfrm>
            <a:off x="2014538" y="5992813"/>
            <a:ext cx="5557837" cy="17462"/>
          </a:xfrm>
          <a:prstGeom prst="line">
            <a:avLst/>
          </a:prstGeom>
          <a:ln w="3175">
            <a:solidFill>
              <a:schemeClr val="bg1">
                <a:lumMod val="85000"/>
                <a:alpha val="44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F610AC-3FDD-4D1A-8B5B-EB633DFAEA66}"/>
              </a:ext>
            </a:extLst>
          </p:cNvPr>
          <p:cNvCxnSpPr/>
          <p:nvPr/>
        </p:nvCxnSpPr>
        <p:spPr>
          <a:xfrm>
            <a:off x="1255713" y="3754438"/>
            <a:ext cx="6324600" cy="30162"/>
          </a:xfrm>
          <a:prstGeom prst="line">
            <a:avLst/>
          </a:prstGeom>
          <a:ln w="3175">
            <a:solidFill>
              <a:schemeClr val="bg1">
                <a:lumMod val="85000"/>
                <a:alpha val="44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2DBC45-0F90-4F02-9186-5BF3DD5BA88C}"/>
              </a:ext>
            </a:extLst>
          </p:cNvPr>
          <p:cNvCxnSpPr/>
          <p:nvPr/>
        </p:nvCxnSpPr>
        <p:spPr>
          <a:xfrm flipV="1">
            <a:off x="1644650" y="5922963"/>
            <a:ext cx="6299200" cy="20637"/>
          </a:xfrm>
          <a:prstGeom prst="line">
            <a:avLst/>
          </a:prstGeom>
          <a:ln w="3175">
            <a:solidFill>
              <a:schemeClr val="bg1">
                <a:lumMod val="85000"/>
                <a:alpha val="44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5">
            <a:extLst>
              <a:ext uri="{FF2B5EF4-FFF2-40B4-BE49-F238E27FC236}">
                <a16:creationId xmlns:a16="http://schemas.microsoft.com/office/drawing/2014/main" id="{165DCA89-0342-4066-B177-1A2B357F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6"/>
          <a:stretch>
            <a:fillRect/>
          </a:stretch>
        </p:blipFill>
        <p:spPr bwMode="auto">
          <a:xfrm>
            <a:off x="990203" y="425892"/>
            <a:ext cx="6953648" cy="11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9DEEAF3D-3704-4E9C-B80C-2A4D3BFBE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537" y="3479256"/>
            <a:ext cx="7732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/>
              <a:t>2019 APA National Capital Area Chapter Conference</a:t>
            </a:r>
            <a:endParaRPr lang="en-US" sz="2400" b="1" dirty="0">
              <a:solidFill>
                <a:srgbClr val="5ABA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D8C8FAA8-B4D0-43B3-94E6-30835A2EC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30" y="1567030"/>
            <a:ext cx="7163594" cy="106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SMART TOOLS FOR </a:t>
            </a:r>
          </a:p>
          <a:p>
            <a:pPr algn="ctr" eaLnBrk="1" hangingPunct="1">
              <a:lnSpc>
                <a:spcPts val="3600"/>
              </a:lnSpc>
              <a:defRPr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RECREATION PLANNING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7EBF542-ABF9-45AA-8694-9FA03E0EE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046" y="3886329"/>
            <a:ext cx="73144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latin typeface="+mn-lt"/>
                <a:ea typeface="+mn-ea"/>
                <a:cs typeface="Arial" charset="0"/>
              </a:rPr>
              <a:t>Silver Spring Civic Center</a:t>
            </a:r>
          </a:p>
          <a:p>
            <a:pPr algn="ctr" eaLnBrk="1" hangingPunct="1">
              <a:defRPr/>
            </a:pPr>
            <a:r>
              <a:rPr lang="en-US" dirty="0">
                <a:latin typeface="+mn-lt"/>
                <a:ea typeface="+mn-ea"/>
                <a:cs typeface="Arial" charset="0"/>
              </a:rPr>
              <a:t>Veterans Plaza, Silver Spring, MD</a:t>
            </a:r>
          </a:p>
          <a:p>
            <a:pPr algn="ctr" eaLnBrk="1" hangingPunct="1">
              <a:defRPr/>
            </a:pPr>
            <a:r>
              <a:rPr lang="en-US" dirty="0">
                <a:latin typeface="+mn-lt"/>
                <a:ea typeface="+mn-ea"/>
                <a:cs typeface="Arial" charset="0"/>
              </a:rPr>
              <a:t>September 13,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3E461-4B59-4ABB-99DB-DE7E5AF98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9" y="6538912"/>
            <a:ext cx="4925161" cy="213342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C0E3B26A-E892-4370-9FC6-F0D7D519C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94" y="4911388"/>
            <a:ext cx="835968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b="1" dirty="0"/>
              <a:t>Maryland National Capital Park and Planning Commission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b="1" dirty="0"/>
              <a:t>Montgomery County Planning Department</a:t>
            </a: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2000" b="1" dirty="0">
                <a:latin typeface="Calibri Light" panose="020F0302020204030204" pitchFamily="34" charset="0"/>
              </a:rPr>
              <a:t>   </a:t>
            </a:r>
            <a:r>
              <a:rPr lang="en-US" altLang="en-US" sz="1800" dirty="0">
                <a:latin typeface="Calibri Light" panose="020F0302020204030204" pitchFamily="34" charset="0"/>
              </a:rPr>
              <a:t>Mary Beth O’Quinn, Project Coordinator</a:t>
            </a:r>
          </a:p>
          <a:p>
            <a:pPr algn="ctr" eaLnBrk="1" hangingPunct="1">
              <a:spcBef>
                <a:spcPct val="0"/>
              </a:spcBef>
              <a:buFontTx/>
              <a:buNone/>
              <a:tabLst>
                <a:tab pos="231775" algn="l"/>
                <a:tab pos="3708400" algn="l"/>
                <a:tab pos="3925888" algn="l"/>
              </a:tabLst>
              <a:defRPr/>
            </a:pPr>
            <a:r>
              <a:rPr lang="en-US" altLang="en-US" sz="1800" dirty="0">
                <a:latin typeface="Calibri Light" panose="020F0302020204030204" pitchFamily="34" charset="0"/>
              </a:rPr>
              <a:t>   Christopher McGovern, ITI-GIS Supervisor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 b="1" dirty="0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898496C-A0D0-48DE-BAE5-70E721B00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265" y="2763801"/>
            <a:ext cx="3978944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 eaLnBrk="1" hangingPunct="1">
              <a:defRPr/>
            </a:pPr>
            <a:r>
              <a:rPr lang="en-US" sz="2200" b="1" i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www.mcatlas.org/recreation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6">
            <a:extLst>
              <a:ext uri="{FF2B5EF4-FFF2-40B4-BE49-F238E27FC236}">
                <a16:creationId xmlns:a16="http://schemas.microsoft.com/office/drawing/2014/main" id="{257D784D-FA77-4DBC-8E73-43C69AB0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4" y="905416"/>
            <a:ext cx="28761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How It 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F5A90-6E4A-41D2-B812-0074FF02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381" y="3429000"/>
            <a:ext cx="5581876" cy="2919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DDBB52-8F6D-4D80-B6FB-7B09C618F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383" y="1662774"/>
            <a:ext cx="4454874" cy="1713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647C66-8FB7-4845-84F3-58EA680BADD1}"/>
              </a:ext>
            </a:extLst>
          </p:cNvPr>
          <p:cNvSpPr txBox="1"/>
          <p:nvPr/>
        </p:nvSpPr>
        <p:spPr>
          <a:xfrm>
            <a:off x="4176031" y="6339269"/>
            <a:ext cx="3884569" cy="2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1">
                    <a:lumMod val="75000"/>
                  </a:schemeClr>
                </a:solidFill>
                <a:latin typeface="+mn-lt"/>
                <a:hlinkClick r:id="rId6"/>
              </a:rPr>
              <a:t>https://mcatlas.org/recreation/Default.aspx?ScenarioId=8091</a:t>
            </a:r>
            <a:endParaRPr lang="en-US" sz="11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2D83A-62DA-49D3-8EFB-25ED6AA6F7DD}"/>
              </a:ext>
            </a:extLst>
          </p:cNvPr>
          <p:cNvSpPr txBox="1"/>
          <p:nvPr/>
        </p:nvSpPr>
        <p:spPr>
          <a:xfrm>
            <a:off x="3159419" y="995470"/>
            <a:ext cx="5564458" cy="441788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1" i="1" dirty="0">
                <a:solidFill>
                  <a:schemeClr val="bg1"/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https://mcatlas.org/recreation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598D47-B19C-4713-9D50-CB9FA3E88848}"/>
              </a:ext>
            </a:extLst>
          </p:cNvPr>
          <p:cNvSpPr/>
          <p:nvPr/>
        </p:nvSpPr>
        <p:spPr>
          <a:xfrm>
            <a:off x="0" y="1486707"/>
            <a:ext cx="1864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eaLnBrk="1" hangingPunct="1">
              <a:buSzPct val="70000"/>
              <a:defRPr/>
            </a:pPr>
            <a:r>
              <a:rPr lang="en-US" altLang="en-US" b="1" dirty="0">
                <a:latin typeface="Calibri Light" panose="020F0302020204030204" pitchFamily="34" charset="0"/>
              </a:rPr>
              <a:t>WMAL Site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94B38-0C05-4C03-B5EF-139FED4F5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58" y="3439886"/>
            <a:ext cx="2702151" cy="2895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C1384-C6CE-4086-B087-DB3BE08D96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627" y="1898404"/>
            <a:ext cx="2827088" cy="14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4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D1B2-AE2D-400D-B5FD-11CC3CE4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76" y="917724"/>
            <a:ext cx="7886700" cy="568173"/>
          </a:xfrm>
        </p:spPr>
        <p:txBody>
          <a:bodyPr/>
          <a:lstStyle/>
          <a:p>
            <a:pPr algn="l"/>
            <a:r>
              <a:rPr lang="en-US" sz="3000" dirty="0"/>
              <a:t>728 Web Scenarios since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E9DB8-78A3-4778-9428-856EE15F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18235" b="12002"/>
          <a:stretch/>
        </p:blipFill>
        <p:spPr>
          <a:xfrm>
            <a:off x="6079067" y="715002"/>
            <a:ext cx="2607733" cy="203958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2FDD37-B919-4C42-986D-3C17B59B4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973902"/>
              </p:ext>
            </p:extLst>
          </p:nvPr>
        </p:nvGraphicFramePr>
        <p:xfrm>
          <a:off x="457200" y="2857404"/>
          <a:ext cx="8229600" cy="3660264"/>
        </p:xfrm>
        <a:graphic>
          <a:graphicData uri="http://schemas.openxmlformats.org/drawingml/2006/table">
            <a:tbl>
              <a:tblPr/>
              <a:tblGrid>
                <a:gridCol w="3506473">
                  <a:extLst>
                    <a:ext uri="{9D8B030D-6E8A-4147-A177-3AD203B41FA5}">
                      <a16:colId xmlns:a16="http://schemas.microsoft.com/office/drawing/2014/main" val="117309802"/>
                    </a:ext>
                  </a:extLst>
                </a:gridCol>
                <a:gridCol w="573950">
                  <a:extLst>
                    <a:ext uri="{9D8B030D-6E8A-4147-A177-3AD203B41FA5}">
                      <a16:colId xmlns:a16="http://schemas.microsoft.com/office/drawing/2014/main" val="3327677869"/>
                    </a:ext>
                  </a:extLst>
                </a:gridCol>
                <a:gridCol w="573950">
                  <a:extLst>
                    <a:ext uri="{9D8B030D-6E8A-4147-A177-3AD203B41FA5}">
                      <a16:colId xmlns:a16="http://schemas.microsoft.com/office/drawing/2014/main" val="3013296205"/>
                    </a:ext>
                  </a:extLst>
                </a:gridCol>
                <a:gridCol w="3001277">
                  <a:extLst>
                    <a:ext uri="{9D8B030D-6E8A-4147-A177-3AD203B41FA5}">
                      <a16:colId xmlns:a16="http://schemas.microsoft.com/office/drawing/2014/main" val="899290167"/>
                    </a:ext>
                  </a:extLst>
                </a:gridCol>
                <a:gridCol w="573950">
                  <a:extLst>
                    <a:ext uri="{9D8B030D-6E8A-4147-A177-3AD203B41FA5}">
                      <a16:colId xmlns:a16="http://schemas.microsoft.com/office/drawing/2014/main" val="3201677262"/>
                    </a:ext>
                  </a:extLst>
                </a:gridCol>
              </a:tblGrid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AGRICULTURAL &amp; RURAL OPEN SPACE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4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KENSINGTON SECTOR PLAN 2010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723319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ASPEN HILL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LONG BRANCH SECTOR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147026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BETHESDA CBD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4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MASTER PLAN FOR KENSINGTON WHEATON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28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357005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BETHESDA CHEVY CHASE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15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MONTGOMERY VILLAGE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13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846586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BETHESDA DOWNTOWN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60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NORTH AND WEST SILVER SPRING(2000)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19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353063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BETHESDA PURPLE LINE STATION MINOR MP AMENDMENT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4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NORTH BETHESDA GARRETT PARK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43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928307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BOYDS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OLNEY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753152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BURTONSVILLE CROSSROADS NEIGHBORHOOD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POTOMAC SUBREGION 2002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65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349676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CAPITOL VIEW &amp; VICINITY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ROCK SPRING SECTOR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18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020133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CHEVY CHASE LAKE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9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ROCKVILLE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13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926965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CLARKSBURG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19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SANDY SPRING ASHTON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642204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CLARKSBURG TEN MILE CREEK LIMITED AMENDMENT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SHADY GROVE SECTOR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911395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DAMASCUS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11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SILVER SPRING CBD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113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359484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FAIRLAND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21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SILVER SPRING EAST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804469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FOREST GLEN SECTOR PLAN 1996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TAKOMA PARK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874052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FOUR CORNERS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UPPER ROCK CREEK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21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470701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GAITHERSBURG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5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VEIRS MILL CORRIDOR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162567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GAITHERSBURG VICINITY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WESTBARD SECTOR PLAN 2016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5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178331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GERMANTOWN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WHEATON SECTOR PLAN 2010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10112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GERMANTOWN SECTOR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23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WHITE FLINT SECTOR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15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144876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GLENMONT SECTOR PLAN 2012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14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WHITE FLINT SECTOR PLAN PHASE 2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14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346752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GREAT SENECA SCIENCE CORRIDOR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6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WHITE OAK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8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628987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GREATER LYTTONSVILLE SECTOR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4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WHITE OAK SCIENCE GATEWAY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4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46747"/>
                  </a:ext>
                </a:extLst>
              </a:tr>
              <a:tr h="152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KEMP MILL MASTER PLAN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effectLst/>
                          <a:latin typeface="Dialog"/>
                        </a:rPr>
                        <a:t>10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WOODMONT TRIANGLE AMENDMENT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Dialog"/>
                        </a:rPr>
                        <a:t>1</a:t>
                      </a:r>
                    </a:p>
                  </a:txBody>
                  <a:tcPr marL="8971" marR="8971" marT="89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6852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EC1328C-7FDD-4917-A173-43B52279A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40" y="2078563"/>
            <a:ext cx="27107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800" dirty="0"/>
              <a:t>61 Site Plans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800" dirty="0"/>
              <a:t>78 Subdivision Plans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1328C-7FDD-4917-A173-43B52279A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85" y="1566786"/>
            <a:ext cx="37679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200" dirty="0"/>
              <a:t>Recreation </a:t>
            </a:r>
            <a:r>
              <a:rPr lang="en-US" altLang="en-US" sz="2200"/>
              <a:t>Plans Submitted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94791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FE78-9005-4B61-8A4D-584DE335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8" y="921259"/>
            <a:ext cx="8573760" cy="687408"/>
          </a:xfrm>
        </p:spPr>
        <p:txBody>
          <a:bodyPr/>
          <a:lstStyle/>
          <a:p>
            <a:pPr algn="l"/>
            <a:r>
              <a:rPr lang="en-US" sz="3000" dirty="0"/>
              <a:t>Future Enhancements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60636-5360-46E3-B591-6BFFD29F62D1}"/>
              </a:ext>
            </a:extLst>
          </p:cNvPr>
          <p:cNvSpPr txBox="1"/>
          <p:nvPr/>
        </p:nvSpPr>
        <p:spPr>
          <a:xfrm>
            <a:off x="214636" y="2026290"/>
            <a:ext cx="41343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New Recreation Facility Types:  Urban Woodland, Recreation Pond, Fishing Pier, Pickleball Courts, etc.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Adjustment +/-of particular supply values to reflect neighborhood recreation needs.</a:t>
            </a:r>
          </a:p>
          <a:p>
            <a:endParaRPr lang="en-US" sz="1200" dirty="0"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Updating of ACS demographics.</a:t>
            </a:r>
          </a:p>
          <a:p>
            <a:endParaRPr lang="en-US" sz="1200" dirty="0"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Re-evaluation and enhancement of Public Use supply bonuses to implement Master Plan policy.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Coordination with M-NCPPC Parks Public system:  Energizing Public Space.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87FE78-9005-4B61-8A4D-584DE335D15C}"/>
              </a:ext>
            </a:extLst>
          </p:cNvPr>
          <p:cNvSpPr txBox="1">
            <a:spLocks/>
          </p:cNvSpPr>
          <p:nvPr/>
        </p:nvSpPr>
        <p:spPr>
          <a:xfrm>
            <a:off x="214636" y="1446704"/>
            <a:ext cx="5153227" cy="4610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200" dirty="0"/>
              <a:t>Amendments to Guidelines </a:t>
            </a:r>
          </a:p>
        </p:txBody>
      </p:sp>
      <p:pic>
        <p:nvPicPr>
          <p:cNvPr id="6" name="Picture 5" descr="A green plant in a forest&#10;&#10;Description automatically generated">
            <a:extLst>
              <a:ext uri="{FF2B5EF4-FFF2-40B4-BE49-F238E27FC236}">
                <a16:creationId xmlns:a16="http://schemas.microsoft.com/office/drawing/2014/main" id="{93E24A7B-F1F3-4CCC-B49B-6E0ABDEF4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17288"/>
            <a:ext cx="4219453" cy="421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7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FE78-9005-4B61-8A4D-584DE335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8" y="921259"/>
            <a:ext cx="8573760" cy="687408"/>
          </a:xfrm>
        </p:spPr>
        <p:txBody>
          <a:bodyPr/>
          <a:lstStyle/>
          <a:p>
            <a:pPr algn="l"/>
            <a:r>
              <a:rPr lang="en-US" sz="3000" dirty="0"/>
              <a:t>Future Enhancements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A577-C651-477E-AB37-F58FF67D6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" t="27239" r="2423"/>
          <a:stretch/>
        </p:blipFill>
        <p:spPr>
          <a:xfrm>
            <a:off x="4338090" y="1333500"/>
            <a:ext cx="4316054" cy="34453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60636-5360-46E3-B591-6BFFD29F62D1}"/>
              </a:ext>
            </a:extLst>
          </p:cNvPr>
          <p:cNvSpPr txBox="1"/>
          <p:nvPr/>
        </p:nvSpPr>
        <p:spPr>
          <a:xfrm>
            <a:off x="304800" y="2399334"/>
            <a:ext cx="38662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Currently usable walking network is distance based:  a ½-mile walkshed is assumed to represent a 10-min walkshed.</a:t>
            </a:r>
            <a:endParaRPr lang="en-US" sz="1200" dirty="0"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The new walking network integrated with the Pedestrian Master Plan will enable time-based walksheds to reflect actual pedestrian walk time.</a:t>
            </a:r>
            <a:endParaRPr lang="en-US" sz="1200" dirty="0"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Mapping every crosswalk, path or sidewalk. </a:t>
            </a:r>
            <a:endParaRPr lang="en-US" sz="1200" dirty="0"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+mj-lt"/>
              </a:rPr>
              <a:t>Setting time sinks where appropriate for intersection walk signals, etc.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87FE78-9005-4B61-8A4D-584DE335D15C}"/>
              </a:ext>
            </a:extLst>
          </p:cNvPr>
          <p:cNvSpPr txBox="1">
            <a:spLocks/>
          </p:cNvSpPr>
          <p:nvPr/>
        </p:nvSpPr>
        <p:spPr>
          <a:xfrm>
            <a:off x="214636" y="1446704"/>
            <a:ext cx="5153227" cy="4610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200" dirty="0"/>
              <a:t>Walkshed Integration </a:t>
            </a:r>
          </a:p>
          <a:p>
            <a:pPr algn="l"/>
            <a:r>
              <a:rPr lang="en-US" sz="2200" dirty="0"/>
              <a:t>with Pedestrian Plan</a:t>
            </a:r>
          </a:p>
        </p:txBody>
      </p:sp>
    </p:spTree>
    <p:extLst>
      <p:ext uri="{BB962C8B-B14F-4D97-AF65-F5344CB8AC3E}">
        <p14:creationId xmlns:p14="http://schemas.microsoft.com/office/powerpoint/2010/main" val="343882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1728" y="3014133"/>
            <a:ext cx="125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7206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5D0E4E-DA54-459F-ACCD-E81E26852F2E}"/>
              </a:ext>
            </a:extLst>
          </p:cNvPr>
          <p:cNvSpPr txBox="1"/>
          <p:nvPr/>
        </p:nvSpPr>
        <p:spPr>
          <a:xfrm>
            <a:off x="554805" y="1674674"/>
            <a:ext cx="70275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What are Rec guidelines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Update – history and why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##Updated and New stuff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Custom Facility tool vs Amenity list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Public Use bonus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Stormwater co-location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MP </a:t>
            </a:r>
            <a:r>
              <a:rPr lang="en-US"/>
              <a:t>bonus capability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has it gone so far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Stats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Narrative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##Changes public use bonus, additional facilities, tweak supply value on benches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Walkshed improvements via current Planning Pedestrian Plan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3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1524-587F-4A45-AABC-8ECA1130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64" y="837737"/>
            <a:ext cx="7886700" cy="132556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Demonstration – How it 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13FC9-5502-45EB-B745-24EE593F4555}"/>
              </a:ext>
            </a:extLst>
          </p:cNvPr>
          <p:cNvSpPr txBox="1"/>
          <p:nvPr/>
        </p:nvSpPr>
        <p:spPr>
          <a:xfrm>
            <a:off x="1017141" y="2876764"/>
            <a:ext cx="73338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</a:t>
            </a:r>
            <a:r>
              <a:rPr lang="en-US" dirty="0">
                <a:hlinkClick r:id="rId2"/>
              </a:rPr>
              <a:t>: https://mcatlas.org/recreation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steps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 project demand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 Site and existing public amenities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 additions from facility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Facility List and Custom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Scenario ID, Bookmarks, Cloning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Bookmark scenario: https://mcatlas.org/recreation/Default.aspx?ScenarioId=</a:t>
            </a:r>
            <a:r>
              <a:rPr lang="en-US" b="1" dirty="0">
                <a:solidFill>
                  <a:srgbClr val="FF0000"/>
                </a:solidFill>
              </a:rPr>
              <a:t>10487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2879543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>
            <a:extLst>
              <a:ext uri="{FF2B5EF4-FFF2-40B4-BE49-F238E27FC236}">
                <a16:creationId xmlns:a16="http://schemas.microsoft.com/office/drawing/2014/main" id="{F864CCCF-4BB4-4F19-ABFF-01E359692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0FCEA-EFCE-4F46-9BAA-2D95F3BD8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12" y="990600"/>
            <a:ext cx="6590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Web Tool Design: Step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E68AB6-90B6-4867-9116-2EE8D3D9AD41}"/>
              </a:ext>
            </a:extLst>
          </p:cNvPr>
          <p:cNvSpPr/>
          <p:nvPr/>
        </p:nvSpPr>
        <p:spPr>
          <a:xfrm>
            <a:off x="496586" y="1608600"/>
            <a:ext cx="7690861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latin typeface="+mn-lt"/>
              </a:rPr>
              <a:t>Demand:   # Dwelling Units, Housing Types, Age Groups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BC00AD9-6D7F-4397-AEB2-A19EA824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490" y="567475"/>
            <a:ext cx="3376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www.mcatlas.org/recreation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FD9DF2-293D-419B-B114-8D38ED807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7094" t="10071" r="19709" b="43386"/>
          <a:stretch/>
        </p:blipFill>
        <p:spPr>
          <a:xfrm>
            <a:off x="797438" y="3057970"/>
            <a:ext cx="7889001" cy="332466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4497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>
            <a:extLst>
              <a:ext uri="{FF2B5EF4-FFF2-40B4-BE49-F238E27FC236}">
                <a16:creationId xmlns:a16="http://schemas.microsoft.com/office/drawing/2014/main" id="{F864CCCF-4BB4-4F19-ABFF-01E359692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0FCEA-EFCE-4F46-9BAA-2D95F3BD8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12" y="990600"/>
            <a:ext cx="6590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Web Tool Design: Step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E68AB6-90B6-4867-9116-2EE8D3D9AD41}"/>
              </a:ext>
            </a:extLst>
          </p:cNvPr>
          <p:cNvSpPr/>
          <p:nvPr/>
        </p:nvSpPr>
        <p:spPr>
          <a:xfrm>
            <a:off x="525768" y="1503515"/>
            <a:ext cx="6702357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latin typeface="+mn-lt"/>
              </a:rPr>
              <a:t>Geolocation</a:t>
            </a: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latin typeface="+mn-lt"/>
              </a:rPr>
              <a:t>Existing Public Facilities:  Parks, Recreation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BC00AD9-6D7F-4397-AEB2-A19EA824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490" y="567475"/>
            <a:ext cx="3376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www.mcatlas.org/recreation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039A9-36BA-4C7A-BB4E-13EC149745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8088" r="4405" b="9698"/>
          <a:stretch/>
        </p:blipFill>
        <p:spPr>
          <a:xfrm>
            <a:off x="1327039" y="2913322"/>
            <a:ext cx="7359761" cy="341816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365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>
            <a:extLst>
              <a:ext uri="{FF2B5EF4-FFF2-40B4-BE49-F238E27FC236}">
                <a16:creationId xmlns:a16="http://schemas.microsoft.com/office/drawing/2014/main" id="{2C563C3A-3664-4A6F-A688-8337509CF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80" y="1001561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Incentives for Providing Public  Facilities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08B321-636B-46EE-AFDB-FBD7A80254C7}"/>
              </a:ext>
            </a:extLst>
          </p:cNvPr>
          <p:cNvSpPr/>
          <p:nvPr/>
        </p:nvSpPr>
        <p:spPr>
          <a:xfrm>
            <a:off x="98206" y="1785290"/>
            <a:ext cx="4914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eaLnBrk="1" hangingPunct="1">
              <a:defRPr/>
            </a:pPr>
            <a:r>
              <a:rPr lang="en-US" alt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Custom Facilities</a:t>
            </a:r>
          </a:p>
          <a:p>
            <a:pPr marL="52070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latin typeface="Calibri Light" panose="020F0302020204030204" pitchFamily="34" charset="0"/>
              </a:rPr>
              <a:t>Allows developers or owners to propose new facilities types</a:t>
            </a:r>
          </a:p>
        </p:txBody>
      </p: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56D4209-1083-4635-97C6-BDE568713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13218" r="1317" b="2307"/>
          <a:stretch/>
        </p:blipFill>
        <p:spPr>
          <a:xfrm>
            <a:off x="4885290" y="1589315"/>
            <a:ext cx="3801515" cy="4876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 descr="A large body of water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BE079DDC-0FBE-44C8-B726-1E6E6324A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4" y="3181594"/>
            <a:ext cx="3801516" cy="30293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70766E-3DD5-4479-830B-9825A3F7688A}"/>
              </a:ext>
            </a:extLst>
          </p:cNvPr>
          <p:cNvSpPr/>
          <p:nvPr/>
        </p:nvSpPr>
        <p:spPr>
          <a:xfrm>
            <a:off x="5410200" y="525815"/>
            <a:ext cx="3390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Deriving Recreation Demand Points</a:t>
            </a:r>
          </a:p>
        </p:txBody>
      </p:sp>
    </p:spTree>
    <p:extLst>
      <p:ext uri="{BB962C8B-B14F-4D97-AF65-F5344CB8AC3E}">
        <p14:creationId xmlns:p14="http://schemas.microsoft.com/office/powerpoint/2010/main" val="286142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100000"/>
                    </a14:imgEffect>
                  </a14:imgLayer>
                </a14:imgProps>
              </a:ext>
            </a:extLst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8">
            <a:extLst>
              <a:ext uri="{FF2B5EF4-FFF2-40B4-BE49-F238E27FC236}">
                <a16:creationId xmlns:a16="http://schemas.microsoft.com/office/drawing/2014/main" id="{9C4E4763-212F-45FA-9CC4-F87FA7B98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8195" name="Text Box 19">
            <a:extLst>
              <a:ext uri="{FF2B5EF4-FFF2-40B4-BE49-F238E27FC236}">
                <a16:creationId xmlns:a16="http://schemas.microsoft.com/office/drawing/2014/main" id="{C4C364FA-E79C-4758-A9F6-15F9BF087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F1D5B65A-E858-48D0-8FA1-DFD3946B0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AB3488E3-A4FB-4E0C-BF86-E4B0FE58E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915F1F0-09B6-4424-928E-4B30A1178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56544"/>
            <a:ext cx="63134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What are Recreational Guidelines?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710A9-E8B7-43CB-A5D0-7DB9EBBD7FB8}"/>
              </a:ext>
            </a:extLst>
          </p:cNvPr>
          <p:cNvSpPr txBox="1"/>
          <p:nvPr/>
        </p:nvSpPr>
        <p:spPr>
          <a:xfrm>
            <a:off x="328195" y="1710453"/>
            <a:ext cx="8142514" cy="3416320"/>
          </a:xfrm>
          <a:prstGeom prst="rect">
            <a:avLst/>
          </a:prstGeom>
          <a:blipFill dpi="0" rotWithShape="1">
            <a:blip r:embed="rId5">
              <a:alphaModFix amt="4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</a:rPr>
              <a:t>Regulatory guidelines for housing development to assure recreation opportunities for future residents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</a:rPr>
              <a:t>Required by Zoning Ordinance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</a:rPr>
              <a:t>Established by the Montgomery Planning Board in 1992 to supplement public sector recreation facilities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</a:rPr>
              <a:t>Provide predictable requirements to ensure safe, adequate and efficient recreational facilities for private residential development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</a:rPr>
              <a:t>Applied to regulatory review of subdivision and site plans</a:t>
            </a:r>
          </a:p>
        </p:txBody>
      </p:sp>
    </p:spTree>
    <p:extLst>
      <p:ext uri="{BB962C8B-B14F-4D97-AF65-F5344CB8AC3E}">
        <p14:creationId xmlns:p14="http://schemas.microsoft.com/office/powerpoint/2010/main" val="137244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E40FCEA-EFCE-4F46-9BAA-2D95F3BD8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12" y="990600"/>
            <a:ext cx="6590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Web Tool Design:  Step 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E68AB6-90B6-4867-9116-2EE8D3D9AD41}"/>
              </a:ext>
            </a:extLst>
          </p:cNvPr>
          <p:cNvSpPr/>
          <p:nvPr/>
        </p:nvSpPr>
        <p:spPr>
          <a:xfrm>
            <a:off x="461709" y="1643208"/>
            <a:ext cx="5762824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latin typeface="+mn-lt"/>
              </a:rPr>
              <a:t>Recreation Facilities Proposed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BC00AD9-6D7F-4397-AEB2-A19EA824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490" y="567475"/>
            <a:ext cx="3376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www.mcatlas.org/recreation</a:t>
            </a:r>
          </a:p>
        </p:txBody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14EACDE-578F-4EE0-B654-DB905D868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" r="2503"/>
          <a:stretch/>
        </p:blipFill>
        <p:spPr>
          <a:xfrm>
            <a:off x="5817871" y="909165"/>
            <a:ext cx="2868930" cy="373562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97290AF3-2D07-4DAB-A2EB-7467DB5692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2570"/>
          <a:stretch/>
        </p:blipFill>
        <p:spPr>
          <a:xfrm>
            <a:off x="597897" y="2943058"/>
            <a:ext cx="7028588" cy="3583416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8027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E40FCEA-EFCE-4F46-9BAA-2D95F3BD8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12" y="990600"/>
            <a:ext cx="6590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Web Tool Design:  Step 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E68AB6-90B6-4867-9116-2EE8D3D9AD41}"/>
              </a:ext>
            </a:extLst>
          </p:cNvPr>
          <p:cNvSpPr/>
          <p:nvPr/>
        </p:nvSpPr>
        <p:spPr>
          <a:xfrm>
            <a:off x="496586" y="1575375"/>
            <a:ext cx="5762824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latin typeface="+mn-lt"/>
              </a:rPr>
              <a:t>Export Results to Report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BC00AD9-6D7F-4397-AEB2-A19EA824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490" y="567475"/>
            <a:ext cx="3376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www.mcatlas.org/recreation</a:t>
            </a:r>
          </a:p>
        </p:txBody>
      </p:sp>
      <p:pic>
        <p:nvPicPr>
          <p:cNvPr id="8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705343D-F904-42A7-9A08-4FEEC9FBB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r="21163" b="10010"/>
          <a:stretch/>
        </p:blipFill>
        <p:spPr>
          <a:xfrm>
            <a:off x="643972" y="2738138"/>
            <a:ext cx="8101193" cy="2621802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496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9">
            <a:extLst>
              <a:ext uri="{FF2B5EF4-FFF2-40B4-BE49-F238E27FC236}">
                <a16:creationId xmlns:a16="http://schemas.microsoft.com/office/drawing/2014/main" id="{C4C364FA-E79C-4758-A9F6-15F9BF087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D7632D1D-6092-4F15-879A-4C39DE7D2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4" y="1950655"/>
            <a:ext cx="3098042" cy="105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34950" lvl="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Calibri Light" panose="020F0302020204030204" pitchFamily="34" charset="0"/>
              </a:rPr>
              <a:t>Urban Infill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Multi-family Housing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Schools, Amenities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9804BAC-E06C-4AD0-9AB5-9B934C13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51" y="1399028"/>
            <a:ext cx="6542064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/>
              <a:t>Development</a:t>
            </a:r>
            <a:r>
              <a:rPr lang="en-US" altLang="en-US" sz="2400" dirty="0"/>
              <a:t> Type Change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CC076EA-55A7-4B87-8688-47BA113AC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9656"/>
            <a:ext cx="76088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Why Update Recreational Guidelines?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0E2C47-0B47-44ED-AF7F-F7B52FCA81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2"/>
          <a:stretch/>
        </p:blipFill>
        <p:spPr>
          <a:xfrm>
            <a:off x="6631813" y="2028548"/>
            <a:ext cx="2276108" cy="2110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261724-44F5-4403-B9FE-F7CC8FE2DE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145" r="-1"/>
          <a:stretch/>
        </p:blipFill>
        <p:spPr>
          <a:xfrm>
            <a:off x="5842073" y="4266511"/>
            <a:ext cx="3062692" cy="2110427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7BEDE397-C22E-41EE-89E0-9E060B892569}"/>
              </a:ext>
            </a:extLst>
          </p:cNvPr>
          <p:cNvSpPr/>
          <p:nvPr/>
        </p:nvSpPr>
        <p:spPr>
          <a:xfrm>
            <a:off x="6330675" y="3041700"/>
            <a:ext cx="233899" cy="19725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AD397-3FE9-4170-90C0-C11C65D00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34" y="2042692"/>
            <a:ext cx="2816400" cy="209078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727700-2446-48C0-9BFC-4D1FEBC6A7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48" y="3079857"/>
            <a:ext cx="2054744" cy="1548228"/>
          </a:xfrm>
          <a:prstGeom prst="rect">
            <a:avLst/>
          </a:prstGeom>
        </p:spPr>
      </p:pic>
      <p:pic>
        <p:nvPicPr>
          <p:cNvPr id="3" name="Picture 2" descr="Several tall buildings in a city&#10;&#10;Description automatically generated">
            <a:extLst>
              <a:ext uri="{FF2B5EF4-FFF2-40B4-BE49-F238E27FC236}">
                <a16:creationId xmlns:a16="http://schemas.microsoft.com/office/drawing/2014/main" id="{6ABEB2E9-84A7-4CB7-8A72-31B03F167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50" y="4706358"/>
            <a:ext cx="2077301" cy="1670580"/>
          </a:xfrm>
          <a:prstGeom prst="rect">
            <a:avLst/>
          </a:prstGeom>
        </p:spPr>
      </p:pic>
      <p:pic>
        <p:nvPicPr>
          <p:cNvPr id="5" name="Picture 4" descr="A person walking a dog on a leash&#10;&#10;Description automatically generated">
            <a:extLst>
              <a:ext uri="{FF2B5EF4-FFF2-40B4-BE49-F238E27FC236}">
                <a16:creationId xmlns:a16="http://schemas.microsoft.com/office/drawing/2014/main" id="{ECE8F6EE-F981-4F0C-8B08-9C631FE92E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r="31829"/>
          <a:stretch/>
        </p:blipFill>
        <p:spPr>
          <a:xfrm>
            <a:off x="3371319" y="4266511"/>
            <a:ext cx="2395064" cy="21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8">
            <a:extLst>
              <a:ext uri="{FF2B5EF4-FFF2-40B4-BE49-F238E27FC236}">
                <a16:creationId xmlns:a16="http://schemas.microsoft.com/office/drawing/2014/main" id="{9C4E4763-212F-45FA-9CC4-F87FA7B98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8195" name="Text Box 19">
            <a:extLst>
              <a:ext uri="{FF2B5EF4-FFF2-40B4-BE49-F238E27FC236}">
                <a16:creationId xmlns:a16="http://schemas.microsoft.com/office/drawing/2014/main" id="{C4C364FA-E79C-4758-A9F6-15F9BF087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D7632D1D-6092-4F15-879A-4C39DE7D2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8" y="2034243"/>
            <a:ext cx="2743200" cy="205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Infrastructure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Storm Water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Transportation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Environmental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Historic Preservation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Pedestrian Safety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9804BAC-E06C-4AD0-9AB5-9B934C13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99" y="1426324"/>
            <a:ext cx="6542064" cy="5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/>
              <a:t>Development Considerations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CC076EA-55A7-4B87-8688-47BA113AC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9656"/>
            <a:ext cx="60111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Why Update Recreational Guidelines?</a:t>
            </a:r>
          </a:p>
        </p:txBody>
      </p:sp>
      <p:pic>
        <p:nvPicPr>
          <p:cNvPr id="22" name="Picture 21" descr="A person walking down a street next to a tree&#10;&#10;Description generated with very high confidence">
            <a:extLst>
              <a:ext uri="{FF2B5EF4-FFF2-40B4-BE49-F238E27FC236}">
                <a16:creationId xmlns:a16="http://schemas.microsoft.com/office/drawing/2014/main" id="{EE86E172-79C9-4DEC-90F5-1F2F3C6313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/>
          <a:stretch/>
        </p:blipFill>
        <p:spPr>
          <a:xfrm>
            <a:off x="4071584" y="1951903"/>
            <a:ext cx="2053216" cy="2483620"/>
          </a:xfrm>
          <a:prstGeom prst="rect">
            <a:avLst/>
          </a:prstGeom>
        </p:spPr>
      </p:pic>
      <p:pic>
        <p:nvPicPr>
          <p:cNvPr id="5" name="Picture 4" descr="A long bridge over a body of water&#10;&#10;Description automatically generated">
            <a:extLst>
              <a:ext uri="{FF2B5EF4-FFF2-40B4-BE49-F238E27FC236}">
                <a16:creationId xmlns:a16="http://schemas.microsoft.com/office/drawing/2014/main" id="{DACAC98E-9B0F-4D4C-A78A-B977A7BF08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b="10114"/>
          <a:stretch/>
        </p:blipFill>
        <p:spPr>
          <a:xfrm>
            <a:off x="6223379" y="3348228"/>
            <a:ext cx="2438375" cy="3066221"/>
          </a:xfrm>
          <a:prstGeom prst="rect">
            <a:avLst/>
          </a:prstGeom>
        </p:spPr>
      </p:pic>
      <p:pic>
        <p:nvPicPr>
          <p:cNvPr id="12" name="Picture 11" descr="A close up of a bridge&#10;&#10;Description automatically generated">
            <a:extLst>
              <a:ext uri="{FF2B5EF4-FFF2-40B4-BE49-F238E27FC236}">
                <a16:creationId xmlns:a16="http://schemas.microsoft.com/office/drawing/2014/main" id="{F324E3BE-9823-4EDB-8C40-BC313D5CB0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/>
          <a:stretch/>
        </p:blipFill>
        <p:spPr>
          <a:xfrm>
            <a:off x="349813" y="4532218"/>
            <a:ext cx="5780801" cy="1872413"/>
          </a:xfrm>
          <a:prstGeom prst="rect">
            <a:avLst/>
          </a:prstGeom>
        </p:spPr>
      </p:pic>
      <p:pic>
        <p:nvPicPr>
          <p:cNvPr id="15" name="Picture 14" descr="An old stone building&#10;&#10;Description automatically generated">
            <a:extLst>
              <a:ext uri="{FF2B5EF4-FFF2-40B4-BE49-F238E27FC236}">
                <a16:creationId xmlns:a16="http://schemas.microsoft.com/office/drawing/2014/main" id="{E1E58E38-B06F-4D93-823F-E79B3C4BAF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>
          <a:xfrm>
            <a:off x="6239799" y="897027"/>
            <a:ext cx="2421955" cy="23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6">
            <a:extLst>
              <a:ext uri="{FF2B5EF4-FFF2-40B4-BE49-F238E27FC236}">
                <a16:creationId xmlns:a16="http://schemas.microsoft.com/office/drawing/2014/main" id="{5A8A4893-2CF0-4207-99D8-63780380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5" y="1635030"/>
            <a:ext cx="7188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Current Demographics-Based Recreation Demand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F93B1735-DE18-4104-AA58-D9E491AD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7221"/>
            <a:ext cx="4503757" cy="105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Montgomery County Demographics </a:t>
            </a:r>
          </a:p>
          <a:p>
            <a:pPr marL="234950" lvl="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     from 2015 American Community Survey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Six Age Group Categories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1AD64E83-B1F2-489A-9E7E-7AFA0D308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6" y="951635"/>
            <a:ext cx="89626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Features of the Guidelines: Recreation Demand</a:t>
            </a:r>
          </a:p>
        </p:txBody>
      </p: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459F2F9E-24C5-4971-86B2-CBB7EF994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07" y="3786137"/>
            <a:ext cx="6818098" cy="2666756"/>
          </a:xfrm>
          <a:prstGeom prst="rect">
            <a:avLst/>
          </a:prstGeom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F234A3DC-DE36-4BDD-961A-751F1437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090" y="2207221"/>
            <a:ext cx="4251180" cy="138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Full Building Cycle: </a:t>
            </a:r>
          </a:p>
          <a:p>
            <a:pPr marL="234950" lvl="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     Recently Built Housing (2009-2015)</a:t>
            </a:r>
          </a:p>
          <a:p>
            <a:pPr marL="520700" lvl="0" indent="-28575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Age Group Representation: </a:t>
            </a:r>
          </a:p>
          <a:p>
            <a:pPr marL="234950" lvl="0" eaLnBrk="1" hangingPunct="1">
              <a:lnSpc>
                <a:spcPts val="2400"/>
              </a:lnSpc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     Four Housing Types in the County</a:t>
            </a:r>
          </a:p>
        </p:txBody>
      </p:sp>
    </p:spTree>
    <p:extLst>
      <p:ext uri="{BB962C8B-B14F-4D97-AF65-F5344CB8AC3E}">
        <p14:creationId xmlns:p14="http://schemas.microsoft.com/office/powerpoint/2010/main" val="425504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949A7E-AEF8-4522-B739-211F9E768B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27974" r="56654" b="17716"/>
          <a:stretch/>
        </p:blipFill>
        <p:spPr>
          <a:xfrm>
            <a:off x="5452533" y="1564099"/>
            <a:ext cx="3274670" cy="2814619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C25A50BC-60DF-4753-9AE4-1426E6F4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26" y="938377"/>
            <a:ext cx="8960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Features of the Guidelines: Recreation Supply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5365" y="1564099"/>
            <a:ext cx="4864321" cy="4550254"/>
            <a:chOff x="-15365" y="1767295"/>
            <a:chExt cx="4864321" cy="45502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C13794-210D-4039-A267-5A4163D42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67295"/>
              <a:ext cx="484895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234950" eaLnBrk="1" hangingPunct="1">
                <a:spcBef>
                  <a:spcPct val="0"/>
                </a:spcBef>
                <a:buNone/>
                <a:defRPr/>
              </a:pPr>
              <a:r>
                <a:rPr lang="en-US" altLang="en-US" sz="2200" b="1" dirty="0">
                  <a:latin typeface="Calibri Light" panose="020F0302020204030204" pitchFamily="34" charset="0"/>
                </a:rPr>
                <a:t>Existing public facilities data: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81A4B0-E542-40D6-9386-03188814D18A}"/>
                </a:ext>
              </a:extLst>
            </p:cNvPr>
            <p:cNvSpPr/>
            <p:nvPr/>
          </p:nvSpPr>
          <p:spPr>
            <a:xfrm>
              <a:off x="0" y="4219258"/>
              <a:ext cx="4603296" cy="73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20700" indent="-285750" eaLnBrk="1" hangingPunct="1">
                <a:lnSpc>
                  <a:spcPts val="24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Sh</a:t>
              </a:r>
              <a:r>
                <a:rPr lang="en-US" altLang="en-US" dirty="0">
                  <a:latin typeface="Calibri Light" panose="020F0302020204030204" pitchFamily="34" charset="0"/>
                </a:rPr>
                <a:t>ows distance to all accessible public</a:t>
              </a:r>
            </a:p>
            <a:p>
              <a:pPr marL="234950" eaLnBrk="1" hangingPunct="1">
                <a:lnSpc>
                  <a:spcPts val="2400"/>
                </a:lnSpc>
                <a:spcAft>
                  <a:spcPts val="200"/>
                </a:spcAft>
                <a:defRPr/>
              </a:pPr>
              <a:r>
                <a:rPr lang="en-US" altLang="en-US" dirty="0">
                  <a:latin typeface="Calibri Light" panose="020F0302020204030204" pitchFamily="34" charset="0"/>
                </a:rPr>
                <a:t>      recreation facilities within ½  mile </a:t>
              </a:r>
              <a:endParaRPr lang="en-US" altLang="en-US" dirty="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1" name="Text Box 19">
              <a:extLst>
                <a:ext uri="{FF2B5EF4-FFF2-40B4-BE49-F238E27FC236}">
                  <a16:creationId xmlns:a16="http://schemas.microsoft.com/office/drawing/2014/main" id="{F93B1735-DE18-4104-AA58-D9E491ADF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55505"/>
              <a:ext cx="4572000" cy="138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520700" lvl="0" indent="-285750" eaLnBrk="1" hangingPunct="1">
                <a:lnSpc>
                  <a:spcPts val="24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8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Public Parks and Schools</a:t>
              </a:r>
            </a:p>
            <a:p>
              <a:pPr marL="520700" lvl="0" indent="-285750" eaLnBrk="1" hangingPunct="1">
                <a:lnSpc>
                  <a:spcPts val="24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8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Community Centers &amp; Recreation Centers</a:t>
              </a:r>
            </a:p>
            <a:p>
              <a:pPr marL="520700" lvl="0" indent="-285750" eaLnBrk="1" hangingPunct="1">
                <a:lnSpc>
                  <a:spcPts val="24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8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Privately-Owned Public Spaces</a:t>
              </a:r>
            </a:p>
            <a:p>
              <a:pPr marL="520700" lvl="0" indent="-285750" eaLnBrk="1" hangingPunct="1">
                <a:lnSpc>
                  <a:spcPts val="24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altLang="en-US" sz="18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Bikeways and Trails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880481-AD01-4B9E-98F1-7CF1E2BACCA9}"/>
                </a:ext>
              </a:extLst>
            </p:cNvPr>
            <p:cNvSpPr/>
            <p:nvPr/>
          </p:nvSpPr>
          <p:spPr>
            <a:xfrm>
              <a:off x="-15365" y="3656791"/>
              <a:ext cx="4792081" cy="54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34950" eaLnBrk="1" hangingPunct="1">
                <a:lnSpc>
                  <a:spcPct val="150000"/>
                </a:lnSpc>
              </a:pPr>
              <a:r>
                <a:rPr lang="en-US" altLang="en-US" sz="2200" b="1" dirty="0">
                  <a:latin typeface="Calibri Light" panose="020F0302020204030204" pitchFamily="34" charset="0"/>
                </a:rPr>
                <a:t>Creation of the 10-minute walkshed</a:t>
              </a:r>
              <a:endParaRPr lang="en-US" sz="22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880481-AD01-4B9E-98F1-7CF1E2BACCA9}"/>
                </a:ext>
              </a:extLst>
            </p:cNvPr>
            <p:cNvSpPr/>
            <p:nvPr/>
          </p:nvSpPr>
          <p:spPr>
            <a:xfrm>
              <a:off x="-9728" y="5772015"/>
              <a:ext cx="4792081" cy="54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34950" eaLnBrk="1" hangingPunct="1">
                <a:lnSpc>
                  <a:spcPct val="150000"/>
                </a:lnSpc>
              </a:pPr>
              <a:r>
                <a:rPr lang="en-US" altLang="en-US" sz="2200" b="1" dirty="0">
                  <a:latin typeface="Calibri Light" panose="020F0302020204030204" pitchFamily="34" charset="0"/>
                </a:rPr>
                <a:t>Custom Rec Facility Option</a:t>
              </a:r>
              <a:endParaRPr lang="en-US" sz="2200" b="1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14" name="Picture 13" descr="A large body of water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BE079DDC-0FBE-44C8-B726-1E6E6324A5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5452533" y="4469578"/>
            <a:ext cx="3274670" cy="1944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880481-AD01-4B9E-98F1-7CF1E2BACCA9}"/>
              </a:ext>
            </a:extLst>
          </p:cNvPr>
          <p:cNvSpPr/>
          <p:nvPr/>
        </p:nvSpPr>
        <p:spPr>
          <a:xfrm>
            <a:off x="-15365" y="4699719"/>
            <a:ext cx="4792081" cy="5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34950" eaLnBrk="1" hangingPunct="1">
              <a:lnSpc>
                <a:spcPct val="150000"/>
              </a:lnSpc>
            </a:pPr>
            <a:r>
              <a:rPr lang="en-US" sz="2200" b="1" dirty="0">
                <a:latin typeface="Calibri Light" panose="020F0302020204030204" pitchFamily="34" charset="0"/>
              </a:rPr>
              <a:t>Expanded Recreation Facility Menu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81A4B0-E542-40D6-9386-03188814D18A}"/>
              </a:ext>
            </a:extLst>
          </p:cNvPr>
          <p:cNvSpPr/>
          <p:nvPr/>
        </p:nvSpPr>
        <p:spPr>
          <a:xfrm>
            <a:off x="-31296" y="5226583"/>
            <a:ext cx="4808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indent="-285750" eaLnBrk="1" hangingPunct="1">
              <a:lnSpc>
                <a:spcPts val="2400"/>
              </a:lnSpc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53 New Recreation Facility Types (80 Total)</a:t>
            </a:r>
          </a:p>
        </p:txBody>
      </p:sp>
    </p:spTree>
    <p:extLst>
      <p:ext uri="{BB962C8B-B14F-4D97-AF65-F5344CB8AC3E}">
        <p14:creationId xmlns:p14="http://schemas.microsoft.com/office/powerpoint/2010/main" val="148952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7">
            <a:extLst>
              <a:ext uri="{FF2B5EF4-FFF2-40B4-BE49-F238E27FC236}">
                <a16:creationId xmlns:a16="http://schemas.microsoft.com/office/drawing/2014/main" id="{4604AF4C-FD3F-4C71-AB07-3F4AE3840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4966" y="2353053"/>
            <a:ext cx="64137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7429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latin typeface="Calibri Light" panose="020F0302020204030204" pitchFamily="34" charset="0"/>
              </a:rPr>
              <a:t>Bonus supply credit for providing master plan, sector plan or PROS plan recommendations for public open space or recreation facilities.</a:t>
            </a:r>
          </a:p>
          <a:p>
            <a:pPr marL="7429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latin typeface="Calibri Light" panose="020F0302020204030204" pitchFamily="34" charset="0"/>
              </a:rPr>
              <a:t>Co-location of Stormwater Management facilities and recreation amenities.</a:t>
            </a:r>
          </a:p>
          <a:p>
            <a:pPr marL="7429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en-US" sz="1800" dirty="0">
              <a:latin typeface="Calibri Light" panose="020F0302020204030204" pitchFamily="34" charset="0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C563C3A-3664-4A6F-A688-8337509CF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8" y="939358"/>
            <a:ext cx="7239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</a:rPr>
              <a:t>Bonus Incentives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85D96A-6531-45DF-AA9B-F18796623F4F}"/>
              </a:ext>
            </a:extLst>
          </p:cNvPr>
          <p:cNvSpPr/>
          <p:nvPr/>
        </p:nvSpPr>
        <p:spPr>
          <a:xfrm>
            <a:off x="0" y="1534281"/>
            <a:ext cx="88392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eaLnBrk="1" hangingPunct="1">
              <a:defRPr/>
            </a:pPr>
            <a:r>
              <a:rPr lang="en-US" altLang="en-US" sz="2200" b="1" dirty="0">
                <a:latin typeface="Calibri Light" panose="020F0302020204030204" pitchFamily="34" charset="0"/>
              </a:rPr>
              <a:t>Recommendations of</a:t>
            </a:r>
            <a:r>
              <a:rPr lang="en-US" altLang="en-US" sz="2200" dirty="0">
                <a:latin typeface="Calibri Light" panose="020F0302020204030204" pitchFamily="34" charset="0"/>
              </a:rPr>
              <a:t> the Master Plan, Sector Plan </a:t>
            </a:r>
          </a:p>
          <a:p>
            <a:pPr marL="234950" eaLnBrk="1" hangingPunct="1">
              <a:defRPr/>
            </a:pPr>
            <a:r>
              <a:rPr lang="en-US" altLang="en-US" sz="2200" dirty="0">
                <a:latin typeface="Calibri Light" panose="020F0302020204030204" pitchFamily="34" charset="0"/>
              </a:rPr>
              <a:t>or PROS Plan (Parks, Recreation and Open Space). </a:t>
            </a:r>
            <a:endParaRPr lang="en-US" altLang="en-US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 descr="A large lawn in front of a building&#10;&#10;Description automatically generated">
            <a:extLst>
              <a:ext uri="{FF2B5EF4-FFF2-40B4-BE49-F238E27FC236}">
                <a16:creationId xmlns:a16="http://schemas.microsoft.com/office/drawing/2014/main" id="{9AEE2D2A-5782-47E2-8C07-6DEEFCE83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5" t="-8477" r="1865" b="17623"/>
          <a:stretch/>
        </p:blipFill>
        <p:spPr>
          <a:xfrm>
            <a:off x="533987" y="3691055"/>
            <a:ext cx="4457390" cy="2748768"/>
          </a:xfrm>
          <a:prstGeom prst="rect">
            <a:avLst/>
          </a:prstGeom>
        </p:spPr>
      </p:pic>
      <p:pic>
        <p:nvPicPr>
          <p:cNvPr id="13" name="Picture 12" descr="A group of people in a forest&#10;&#10;Description automatically generated">
            <a:extLst>
              <a:ext uri="{FF2B5EF4-FFF2-40B4-BE49-F238E27FC236}">
                <a16:creationId xmlns:a16="http://schemas.microsoft.com/office/drawing/2014/main" id="{0C118775-635A-4976-8082-4170D16FD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72" y="3983277"/>
            <a:ext cx="3738629" cy="2467698"/>
          </a:xfrm>
          <a:prstGeom prst="rect">
            <a:avLst/>
          </a:prstGeom>
        </p:spPr>
      </p:pic>
      <p:pic>
        <p:nvPicPr>
          <p:cNvPr id="17" name="Picture 16" descr="A long bridge over a body of water&#10;&#10;Description automatically generated">
            <a:extLst>
              <a:ext uri="{FF2B5EF4-FFF2-40B4-BE49-F238E27FC236}">
                <a16:creationId xmlns:a16="http://schemas.microsoft.com/office/drawing/2014/main" id="{F1E2A03F-B081-4E70-8735-4E05A3BF43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b="10114"/>
          <a:stretch/>
        </p:blipFill>
        <p:spPr>
          <a:xfrm>
            <a:off x="6449837" y="814039"/>
            <a:ext cx="2375716" cy="30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8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>
            <a:extLst>
              <a:ext uri="{FF2B5EF4-FFF2-40B4-BE49-F238E27FC236}">
                <a16:creationId xmlns:a16="http://schemas.microsoft.com/office/drawing/2014/main" id="{F864CCCF-4BB4-4F19-ABFF-01E359692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3749F11F-25F9-461E-8073-03A4827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47" y="2080225"/>
            <a:ext cx="8062303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lnSpc>
                <a:spcPts val="3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We wanted a web tool to make this easier</a:t>
            </a:r>
          </a:p>
          <a:p>
            <a:pPr marL="1200150" lvl="1" indent="-457200" eaLnBrk="1" hangingPunct="1">
              <a:lnSpc>
                <a:spcPts val="3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Informs all supply and demand parameters</a:t>
            </a:r>
          </a:p>
          <a:p>
            <a:pPr marL="1200150" lvl="1" indent="-457200" eaLnBrk="1" hangingPunct="1">
              <a:lnSpc>
                <a:spcPts val="3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Allows for easy alternative scenario testing</a:t>
            </a:r>
          </a:p>
          <a:p>
            <a:pPr marL="1200150" lvl="1" indent="-457200" eaLnBrk="1" hangingPunct="1">
              <a:lnSpc>
                <a:spcPts val="3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Regulatory reviewers can rely on the results</a:t>
            </a:r>
          </a:p>
          <a:p>
            <a:pPr marL="457200" indent="-45720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Transparent process</a:t>
            </a:r>
          </a:p>
          <a:p>
            <a:pPr marL="457200" indent="-45720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Existing Public Amenities included for Developers</a:t>
            </a:r>
          </a:p>
          <a:p>
            <a:pPr marL="457200" indent="-45720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Predictable, consistent accounting</a:t>
            </a:r>
          </a:p>
          <a:p>
            <a:pPr marL="457200" indent="-45720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Scenario comparisons – facility choices</a:t>
            </a:r>
          </a:p>
          <a:p>
            <a:pPr marL="457200" indent="-45720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Geo-spatial data – location based</a:t>
            </a:r>
          </a:p>
          <a:p>
            <a:pPr marL="457200" indent="-45720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Master &amp; Sector Plans: Public Recreation Open Space 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0FCEA-EFCE-4F46-9BAA-2D95F3BD8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58" y="941730"/>
            <a:ext cx="65900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Web Tool:   A Point-Based System</a:t>
            </a:r>
          </a:p>
          <a:p>
            <a:pPr eaLnBrk="1" hangingPunct="1">
              <a:defRPr/>
            </a:pP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lang="en-US" sz="3000" b="1" baseline="300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</a:t>
            </a:r>
            <a:r>
              <a:rPr lang="en-US" sz="30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Regulatory System Tool in Use!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BC00AD9-6D7F-4397-AEB2-A19EA824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159" y="645721"/>
            <a:ext cx="4620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3"/>
              </a:rPr>
              <a:t>www.mcatlas.org/recreation</a:t>
            </a:r>
            <a:endParaRPr lang="en-US" sz="1600" i="1" dirty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C6F52-936B-45FD-A950-2EEA4E078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57" y="1333500"/>
            <a:ext cx="1654086" cy="39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9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6">
            <a:extLst>
              <a:ext uri="{FF2B5EF4-FFF2-40B4-BE49-F238E27FC236}">
                <a16:creationId xmlns:a16="http://schemas.microsoft.com/office/drawing/2014/main" id="{257D784D-FA77-4DBC-8E73-43C69AB0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4" y="905416"/>
            <a:ext cx="76088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How It 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47C66-8FB7-4845-84F3-58EA680BADD1}"/>
              </a:ext>
            </a:extLst>
          </p:cNvPr>
          <p:cNvSpPr txBox="1"/>
          <p:nvPr/>
        </p:nvSpPr>
        <p:spPr>
          <a:xfrm>
            <a:off x="3655427" y="1008423"/>
            <a:ext cx="4998716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https://mcatlas.org/recreation/Default.aspx?ScenarioId=8091</a:t>
            </a:r>
            <a:endParaRPr lang="en-US" sz="1400" i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E3FBD9-5696-4BB0-BA47-D38C879DE8DC}"/>
              </a:ext>
            </a:extLst>
          </p:cNvPr>
          <p:cNvGrpSpPr/>
          <p:nvPr/>
        </p:nvGrpSpPr>
        <p:grpSpPr>
          <a:xfrm>
            <a:off x="1045280" y="1490191"/>
            <a:ext cx="7510891" cy="5045994"/>
            <a:chOff x="1045280" y="1490191"/>
            <a:chExt cx="7510891" cy="50459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C337A7-2EC4-4CFE-AA83-DE1699EBA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3" r="1287" b="7793"/>
            <a:stretch/>
          </p:blipFill>
          <p:spPr>
            <a:xfrm>
              <a:off x="1045280" y="1490191"/>
              <a:ext cx="7510891" cy="50459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6198A6-B96C-4516-A0A8-C77EF95972FC}"/>
                </a:ext>
              </a:extLst>
            </p:cNvPr>
            <p:cNvSpPr/>
            <p:nvPr/>
          </p:nvSpPr>
          <p:spPr>
            <a:xfrm>
              <a:off x="1067447" y="1490191"/>
              <a:ext cx="129535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anchor="b">
              <a:spAutoFit/>
            </a:bodyPr>
            <a:lstStyle/>
            <a:p>
              <a:pPr marL="234950" algn="ctr" eaLnBrk="1" hangingPunct="1">
                <a:buSzPct val="70000"/>
                <a:defRPr/>
              </a:pPr>
              <a:r>
                <a:rPr lang="en-US" altLang="en-US" b="1" dirty="0">
                  <a:latin typeface="Calibri Light" panose="020F0302020204030204" pitchFamily="34" charset="0"/>
                </a:rPr>
                <a:t>WMAL </a:t>
              </a:r>
            </a:p>
            <a:p>
              <a:pPr marL="234950" algn="ctr" eaLnBrk="1" hangingPunct="1">
                <a:buSzPct val="70000"/>
                <a:defRPr/>
              </a:pPr>
              <a:r>
                <a:rPr lang="en-US" altLang="en-US" b="1" dirty="0">
                  <a:latin typeface="Calibri Light" panose="020F0302020204030204" pitchFamily="34" charset="0"/>
                </a:rPr>
                <a:t>Site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52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33272</TotalTime>
  <Words>1043</Words>
  <Application>Microsoft Office PowerPoint</Application>
  <PresentationFormat>On-screen Show (4:3)</PresentationFormat>
  <Paragraphs>239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Dialog</vt:lpstr>
      <vt:lpstr>Trebuchet MS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728 Web Scenarios since 2017</vt:lpstr>
      <vt:lpstr>Future Enhancements</vt:lpstr>
      <vt:lpstr>Future Enhancements</vt:lpstr>
      <vt:lpstr>PowerPoint Presentation</vt:lpstr>
      <vt:lpstr>PowerPoint Presentation</vt:lpstr>
      <vt:lpstr> Demonstration – How it works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M-NCPPC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Claudia.Kousoulas</dc:creator>
  <cp:lastModifiedBy>Oquinn, Marybeth</cp:lastModifiedBy>
  <cp:revision>1230</cp:revision>
  <cp:lastPrinted>2018-04-09T12:37:15Z</cp:lastPrinted>
  <dcterms:created xsi:type="dcterms:W3CDTF">2008-02-26T13:25:31Z</dcterms:created>
  <dcterms:modified xsi:type="dcterms:W3CDTF">2019-09-13T15:53:52Z</dcterms:modified>
</cp:coreProperties>
</file>