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1A8A4-A1DC-4919-B0A7-BE60C2015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BF5212-EA38-4138-95DE-1545DB968B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8763F-E5ED-43C5-B73B-1F9744F76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7A96-7980-471C-96CE-4EAA8E4582B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83D81-1902-4F44-AD0C-B9AF1B628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E7682-05BD-43D8-BA1F-E99C56AF8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0C3-7B4B-47F8-B872-854DC575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4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89094-1BCB-4686-8BCB-E66C61016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C05F28-3A7D-4E86-8240-0E95FB15A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21ADB-2B8D-448D-8FBF-52D4427FC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7A96-7980-471C-96CE-4EAA8E4582B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CFBEF-67FE-4EDF-9A9C-12C2B1BA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1B20E-480E-4A9E-AD13-4E78725AD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0C3-7B4B-47F8-B872-854DC575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2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3E63C2-D279-4198-948C-F9E81D20D2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E2399D-6C1C-48A7-943A-F58B3F1BE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A2551-B5AD-465B-BEA0-106601A19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7A96-7980-471C-96CE-4EAA8E4582B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9B8E2-6A6B-4807-91D5-C7F7C5664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A2BC9-30F3-4C6A-9B75-64E56E456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0C3-7B4B-47F8-B872-854DC575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6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F7B62-E36A-46E8-B208-CDFC26390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097BC-180D-4B32-87EA-B73BF35C0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3EBF6-F83D-409D-8661-16C3EBA9F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7A96-7980-471C-96CE-4EAA8E4582B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816E4-75CF-4CAB-9289-C161B158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13D40-ADF0-4333-A6C6-96FF4655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0C3-7B4B-47F8-B872-854DC575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5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6E07A-80FD-4CA6-A7B2-D66D6B6C5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14632-0A2D-42D0-92F8-22D84E33D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8C9B8-9D35-4F25-B536-28F1B93B3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7A96-7980-471C-96CE-4EAA8E4582B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308D8-6EA2-44A8-AD01-0DD25A97B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62155-22BA-48D1-B966-1B7763396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0C3-7B4B-47F8-B872-854DC575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2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D4BD2-9B50-4CA5-9FEC-4CA5AC68E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18DE4-7430-4602-A4D5-3D01553D3C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3E5F7-DACF-47B0-BE53-11A02A9F5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27F59-43A0-46DA-9E1A-D711873E0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7A96-7980-471C-96CE-4EAA8E4582B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37F51-7139-4122-86BD-F79956867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FFAB3-EC39-4648-84A6-83CDA257D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0C3-7B4B-47F8-B872-854DC575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6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CF39D-14D7-4525-8959-5EC995A98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EA8E3-0B9F-46F6-812B-953163FFC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BB849-364A-4BF4-B04A-648021A8C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C778A7-F22C-4C61-BF69-84169E82D4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ACE00F-DCE3-436F-841D-6EA2AA00B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A026C0-CF6A-49DC-940F-FE344E31E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7A96-7980-471C-96CE-4EAA8E4582B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477BD2-D229-4367-9791-11FBD07E8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C62275-E81B-4E4C-917C-A2C3B912F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0C3-7B4B-47F8-B872-854DC575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0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74D49-922D-48D3-9E26-534BD6DD5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BEBA17-EB25-4A2F-A785-4202230CE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7A96-7980-471C-96CE-4EAA8E4582B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376F3D-7279-4F97-8059-4E8561008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1AE01-5768-4ACF-957A-8AB0827CC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0C3-7B4B-47F8-B872-854DC575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6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8C2E9-93B0-405F-9E29-4FD2423D7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7A96-7980-471C-96CE-4EAA8E4582B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A8617F-50DC-4D4A-91D8-22879318F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BA89E-5AB2-40FC-8CE4-9B90A0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0C3-7B4B-47F8-B872-854DC575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6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A95FB-024D-4E77-89B2-08CBDF509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11A37-E1A7-4F7F-8BEE-127C364BA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5504EF-3F50-447C-BA08-C72269A27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480FF-FD08-4C64-AA42-98CED3C3F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7A96-7980-471C-96CE-4EAA8E4582B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D7B4D-9A0C-4110-8465-D3425FB65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31004-7952-419F-AC9E-EF2C9C41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0C3-7B4B-47F8-B872-854DC575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3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FDC3C-DA15-4782-B903-9740AF8F5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D89442-7713-483B-90B0-E0F0639ED1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75367-6F2C-419B-AF6B-9E497551E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3CEF2-809D-4AE8-847F-68FC5F5E4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7A96-7980-471C-96CE-4EAA8E4582B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40DF4-847E-4E4B-BD3D-73C0B29DF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984F42-6C97-4E83-A1E9-8402875C6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00C3-7B4B-47F8-B872-854DC575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C544AC-F412-41CC-9E80-3D923BD75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66FBD-06A8-490D-85D9-086920E73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A4D65-B5B7-41C9-8893-2904E1A20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57A96-7980-471C-96CE-4EAA8E4582B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ACA22-FB35-43EC-8B3D-2C2FD62DA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2954D-574F-4EA6-9695-BDB1D6E845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D00C3-7B4B-47F8-B872-854DC575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2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rcs.usda.gov/Internet/FSE_DOCUMENTS/nrcseprd1338623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ontgomeryplans.org/portal/apps/webappviewer/index.html?id=aebeb7bae0ac4f97b95c909156f4713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9D729-B4BB-4943-900C-F324584FFF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 Solar availability</a:t>
            </a:r>
            <a:br>
              <a:rPr lang="en-US" dirty="0"/>
            </a:br>
            <a:r>
              <a:rPr lang="en-US" dirty="0"/>
              <a:t>Soils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7A8B2-4F5C-461D-87C4-252C36EBF0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15, 2020</a:t>
            </a:r>
          </a:p>
        </p:txBody>
      </p:sp>
    </p:spTree>
    <p:extLst>
      <p:ext uri="{BB962C8B-B14F-4D97-AF65-F5344CB8AC3E}">
        <p14:creationId xmlns:p14="http://schemas.microsoft.com/office/powerpoint/2010/main" val="165195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153F6-9E6A-425D-B4C9-7819B590E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USDA Soil survey – Prime Farmland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6A6C1A-6AD3-4811-9539-2C57E36EAE00}"/>
              </a:ext>
            </a:extLst>
          </p:cNvPr>
          <p:cNvSpPr txBox="1"/>
          <p:nvPr/>
        </p:nvSpPr>
        <p:spPr>
          <a:xfrm>
            <a:off x="1040232" y="1795244"/>
            <a:ext cx="727325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2"/>
              </a:rPr>
              <a:t>https://www.nrcs.usda.gov/Internet/FSE_DOCUMENTS/nrcseprd1338623.html</a:t>
            </a:r>
            <a:endParaRPr lang="en-US" sz="1600" dirty="0"/>
          </a:p>
          <a:p>
            <a:r>
              <a:rPr lang="en-US" dirty="0"/>
              <a:t>For each County, the USDA soil survey categorizes each soil type in that county  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Prime Farmland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Farmland of Statewide importance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Not prime farmland</a:t>
            </a:r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C27FDB-9493-49D8-8A99-9975C0ED9E65}"/>
              </a:ext>
            </a:extLst>
          </p:cNvPr>
          <p:cNvSpPr txBox="1"/>
          <p:nvPr/>
        </p:nvSpPr>
        <p:spPr>
          <a:xfrm>
            <a:off x="1040233" y="4179115"/>
            <a:ext cx="72732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soil is also designated with a production category 1,2,3,4 +</a:t>
            </a:r>
          </a:p>
          <a:p>
            <a:endParaRPr lang="en-US" dirty="0"/>
          </a:p>
          <a:p>
            <a:r>
              <a:rPr lang="en-US" dirty="0"/>
              <a:t>All Prime Farmlands are in category 1-3</a:t>
            </a:r>
          </a:p>
          <a:p>
            <a:endParaRPr lang="en-US" dirty="0"/>
          </a:p>
          <a:p>
            <a:r>
              <a:rPr lang="en-US" dirty="0"/>
              <a:t>Not all category 1-3 soils are prime farmland.</a:t>
            </a:r>
          </a:p>
        </p:txBody>
      </p:sp>
    </p:spTree>
    <p:extLst>
      <p:ext uri="{BB962C8B-B14F-4D97-AF65-F5344CB8AC3E}">
        <p14:creationId xmlns:p14="http://schemas.microsoft.com/office/powerpoint/2010/main" val="86918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9CB1E55-20F4-43EC-9C37-FAFF70F891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0237" y="1303454"/>
            <a:ext cx="6069182" cy="47196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751FC1-E0C7-4916-8640-5E98BFF64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Version1 - Prime Farmland in 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91E86-FD47-4DB4-A7AA-951BB14B7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AR lands (blue) = 102k ac.</a:t>
            </a:r>
          </a:p>
          <a:p>
            <a:r>
              <a:rPr lang="en-US" sz="2400" dirty="0"/>
              <a:t>USDA Prime Farmland in AR (red) = 38,739 ac.</a:t>
            </a:r>
          </a:p>
          <a:p>
            <a:r>
              <a:rPr lang="en-US" sz="2400" dirty="0"/>
              <a:t>Removes 38% of AR land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470 parcels remain with at least 15 ac.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9513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B038D12-616A-4AFC-B06D-5D5149372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67544"/>
            <a:ext cx="5811168" cy="44821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435EA0-7682-4712-80BA-638837541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Version2 - Prime Farmland and Farmland of Statewide Importance in 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F4165-6553-49AB-86A2-ED0390A70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AR lands (blue) = 102k acres</a:t>
            </a:r>
          </a:p>
          <a:p>
            <a:r>
              <a:rPr lang="en-US" sz="2400" dirty="0"/>
              <a:t>USDA Prime Farmland in AR (red) = 38,739 ac.</a:t>
            </a:r>
          </a:p>
          <a:p>
            <a:r>
              <a:rPr lang="en-US" sz="2400" dirty="0"/>
              <a:t>USDA Farmland St Importance (orange) = 38,390 ac.</a:t>
            </a:r>
          </a:p>
          <a:p>
            <a:r>
              <a:rPr lang="en-US" sz="2400" dirty="0"/>
              <a:t>Removes 75.6% of AR land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000" dirty="0"/>
              <a:t>427 parcels remain with at least 15 ac.</a:t>
            </a:r>
          </a:p>
          <a:p>
            <a:pPr marL="0" indent="0">
              <a:buNone/>
            </a:pPr>
            <a:r>
              <a:rPr lang="en-US" sz="2000" dirty="0"/>
              <a:t>299 privately owned parcels remain with 15+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5151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3CBF94-B1AF-434E-AAD6-3513AC761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0349" y="1469746"/>
            <a:ext cx="6093903" cy="47733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A13A99-04E1-4C21-98DB-2ED09D38F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Version3 – All soils with production category 1,2,3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38154-02B9-4367-BA52-B5B890B9A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AR lands (blue) = 102k ac.</a:t>
            </a:r>
          </a:p>
          <a:p>
            <a:r>
              <a:rPr lang="en-US" sz="2400" dirty="0"/>
              <a:t>Cat1(red)		2,371ac.</a:t>
            </a:r>
          </a:p>
          <a:p>
            <a:r>
              <a:rPr lang="en-US" sz="2400" dirty="0"/>
              <a:t>Cat2	(orange)	47,607ac.</a:t>
            </a:r>
          </a:p>
          <a:p>
            <a:r>
              <a:rPr lang="en-US" sz="2400" dirty="0"/>
              <a:t>Cat3 (yellow) 	32,468ac.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000" dirty="0"/>
              <a:t>Removes 80.3% of AR land</a:t>
            </a:r>
          </a:p>
          <a:p>
            <a:pPr marL="0" indent="0">
              <a:buNone/>
            </a:pPr>
            <a:r>
              <a:rPr lang="en-US" sz="2000" dirty="0"/>
              <a:t>321 parcels remain with at least 15 ac.</a:t>
            </a:r>
          </a:p>
          <a:p>
            <a:pPr marL="0" indent="0">
              <a:buNone/>
            </a:pPr>
            <a:r>
              <a:rPr lang="en-US" sz="2000" dirty="0"/>
              <a:t>227 privately owned parcels remain with 15+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743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3BC58-A081-44F6-BCC7-DA2AF2155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hlinkClick r:id="rId2"/>
              </a:rPr>
              <a:t>https://montgomeryplans.org/portal/apps/webappviewer/index.html?id=aebeb7bae0ac4f97b95c909156f47138</a:t>
            </a:r>
            <a:endParaRPr lang="en-US" sz="1600" dirty="0"/>
          </a:p>
          <a:p>
            <a:r>
              <a:rPr lang="en-US" sz="1600" dirty="0"/>
              <a:t> Map Viewer link – contains three versions of soils, power company service areas, and other restricting boundaries.</a:t>
            </a:r>
          </a:p>
        </p:txBody>
      </p:sp>
    </p:spTree>
    <p:extLst>
      <p:ext uri="{BB962C8B-B14F-4D97-AF65-F5344CB8AC3E}">
        <p14:creationId xmlns:p14="http://schemas.microsoft.com/office/powerpoint/2010/main" val="518158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299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AR Solar availability Soils Discussion</vt:lpstr>
      <vt:lpstr>USDA Soil survey – Prime Farmland </vt:lpstr>
      <vt:lpstr>Version1 - Prime Farmland in AR</vt:lpstr>
      <vt:lpstr>Version2 - Prime Farmland and Farmland of Statewide Importance in AR</vt:lpstr>
      <vt:lpstr>Version3 – All soils with production category 1,2,3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McGovern, Christopher</dc:creator>
  <cp:lastModifiedBy>McGovern, Christopher</cp:lastModifiedBy>
  <cp:revision>18</cp:revision>
  <dcterms:created xsi:type="dcterms:W3CDTF">2020-07-14T15:21:38Z</dcterms:created>
  <dcterms:modified xsi:type="dcterms:W3CDTF">2020-07-14T19:34:54Z</dcterms:modified>
</cp:coreProperties>
</file>