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70" r:id="rId3"/>
    <p:sldId id="4363" r:id="rId4"/>
    <p:sldId id="4365" r:id="rId5"/>
    <p:sldId id="269" r:id="rId6"/>
    <p:sldId id="4366" r:id="rId7"/>
    <p:sldId id="4367" r:id="rId8"/>
    <p:sldId id="4368" r:id="rId9"/>
    <p:sldId id="4369" r:id="rId10"/>
    <p:sldId id="4382" r:id="rId11"/>
    <p:sldId id="4370" r:id="rId12"/>
    <p:sldId id="4371" r:id="rId13"/>
    <p:sldId id="4372" r:id="rId14"/>
    <p:sldId id="4373" r:id="rId15"/>
    <p:sldId id="4374" r:id="rId16"/>
    <p:sldId id="4375" r:id="rId17"/>
    <p:sldId id="4379" r:id="rId18"/>
    <p:sldId id="4380" r:id="rId19"/>
    <p:sldId id="4381" r:id="rId20"/>
    <p:sldId id="4383" r:id="rId21"/>
    <p:sldId id="4387" r:id="rId22"/>
    <p:sldId id="4386" r:id="rId23"/>
    <p:sldId id="4385" r:id="rId24"/>
    <p:sldId id="4389" r:id="rId25"/>
    <p:sldId id="4384"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0" autoAdjust="0"/>
    <p:restoredTop sz="94660"/>
  </p:normalViewPr>
  <p:slideViewPr>
    <p:cSldViewPr snapToGrid="0">
      <p:cViewPr varScale="1">
        <p:scale>
          <a:sx n="114" d="100"/>
          <a:sy n="114" d="100"/>
        </p:scale>
        <p:origin x="2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 Change</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Montgomery</c:v>
                </c:pt>
                <c:pt idx="1">
                  <c:v>Prince George's</c:v>
                </c:pt>
              </c:strCache>
            </c:strRef>
          </c:cat>
          <c:val>
            <c:numRef>
              <c:f>Sheet1!$B$2:$B$3</c:f>
              <c:numCache>
                <c:formatCode>#,##0.0</c:formatCode>
                <c:ptCount val="2"/>
                <c:pt idx="0">
                  <c:v>142338.25415804161</c:v>
                </c:pt>
                <c:pt idx="1">
                  <c:v>155299.32943955841</c:v>
                </c:pt>
              </c:numCache>
            </c:numRef>
          </c:val>
          <c:extLst>
            <c:ext xmlns:c16="http://schemas.microsoft.com/office/drawing/2014/chart" uri="{C3380CC4-5D6E-409C-BE32-E72D297353CC}">
              <c16:uniqueId val="{00000000-4628-4EF9-A12D-2E4A97280199}"/>
            </c:ext>
          </c:extLst>
        </c:ser>
        <c:ser>
          <c:idx val="1"/>
          <c:order val="1"/>
          <c:tx>
            <c:strRef>
              <c:f>Sheet1!$C$1</c:f>
              <c:strCache>
                <c:ptCount val="1"/>
                <c:pt idx="0">
                  <c:v>Gain</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Montgomery</c:v>
                </c:pt>
                <c:pt idx="1">
                  <c:v>Prince George's</c:v>
                </c:pt>
              </c:strCache>
            </c:strRef>
          </c:cat>
          <c:val>
            <c:numRef>
              <c:f>Sheet1!$C$2:$C$3</c:f>
              <c:numCache>
                <c:formatCode>#,##0.0</c:formatCode>
                <c:ptCount val="2"/>
                <c:pt idx="0">
                  <c:v>9143.2671322240003</c:v>
                </c:pt>
                <c:pt idx="1">
                  <c:v>8283.8154813632009</c:v>
                </c:pt>
              </c:numCache>
            </c:numRef>
          </c:val>
          <c:extLst>
            <c:ext xmlns:c16="http://schemas.microsoft.com/office/drawing/2014/chart" uri="{C3380CC4-5D6E-409C-BE32-E72D297353CC}">
              <c16:uniqueId val="{00000001-4628-4EF9-A12D-2E4A97280199}"/>
            </c:ext>
          </c:extLst>
        </c:ser>
        <c:ser>
          <c:idx val="2"/>
          <c:order val="2"/>
          <c:tx>
            <c:strRef>
              <c:f>Sheet1!$D$1</c:f>
              <c:strCache>
                <c:ptCount val="1"/>
                <c:pt idx="0">
                  <c:v>Loss</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Montgomery</c:v>
                </c:pt>
                <c:pt idx="1">
                  <c:v>Prince George's</c:v>
                </c:pt>
              </c:strCache>
            </c:strRef>
          </c:cat>
          <c:val>
            <c:numRef>
              <c:f>Sheet1!$D$2:$D$3</c:f>
              <c:numCache>
                <c:formatCode>#,##0.0</c:formatCode>
                <c:ptCount val="2"/>
                <c:pt idx="0">
                  <c:v>3376.2918146880002</c:v>
                </c:pt>
                <c:pt idx="1">
                  <c:v>3515.2877318144001</c:v>
                </c:pt>
              </c:numCache>
            </c:numRef>
          </c:val>
          <c:extLst>
            <c:ext xmlns:c16="http://schemas.microsoft.com/office/drawing/2014/chart" uri="{C3380CC4-5D6E-409C-BE32-E72D297353CC}">
              <c16:uniqueId val="{00000002-4628-4EF9-A12D-2E4A97280199}"/>
            </c:ext>
          </c:extLst>
        </c:ser>
        <c:dLbls>
          <c:showLegendKey val="0"/>
          <c:showVal val="0"/>
          <c:showCatName val="0"/>
          <c:showSerName val="0"/>
          <c:showPercent val="0"/>
          <c:showBubbleSize val="0"/>
        </c:dLbls>
        <c:gapWidth val="219"/>
        <c:overlap val="-27"/>
        <c:axId val="766959919"/>
        <c:axId val="766960335"/>
      </c:barChart>
      <c:catAx>
        <c:axId val="766959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6960335"/>
        <c:crosses val="autoZero"/>
        <c:auto val="1"/>
        <c:lblAlgn val="ctr"/>
        <c:lblOffset val="100"/>
        <c:noMultiLvlLbl val="0"/>
      </c:catAx>
      <c:valAx>
        <c:axId val="7669603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Acres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6959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4"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E2037E-2171-4C1E-8D0C-796446B439E9}" type="doc">
      <dgm:prSet loTypeId="urn:microsoft.com/office/officeart/2005/8/layout/pList2" loCatId="list" qsTypeId="urn:microsoft.com/office/officeart/2005/8/quickstyle/simple1" qsCatId="simple" csTypeId="urn:microsoft.com/office/officeart/2005/8/colors/accent1_2" csCatId="accent1" phldr="1"/>
      <dgm:spPr/>
    </dgm:pt>
    <dgm:pt modelId="{D8F43D40-21A4-4776-93F0-B34CAADFA341}">
      <dgm:prSet phldrT="[Text]"/>
      <dgm:spPr>
        <a:solidFill>
          <a:srgbClr val="7030A0"/>
        </a:solidFill>
      </dgm:spPr>
      <dgm:t>
        <a:bodyPr/>
        <a:lstStyle/>
        <a:p>
          <a:r>
            <a:rPr lang="en-US" dirty="0"/>
            <a:t>No Change</a:t>
          </a:r>
        </a:p>
      </dgm:t>
    </dgm:pt>
    <dgm:pt modelId="{437C6F3B-2BD2-417F-B47D-D261706FC8A9}" type="parTrans" cxnId="{A1C21AD4-1060-4486-A130-B65535561530}">
      <dgm:prSet/>
      <dgm:spPr/>
      <dgm:t>
        <a:bodyPr/>
        <a:lstStyle/>
        <a:p>
          <a:endParaRPr lang="en-US"/>
        </a:p>
      </dgm:t>
    </dgm:pt>
    <dgm:pt modelId="{9BBF8595-2E6D-48F9-AB39-6732E5AE9863}" type="sibTrans" cxnId="{A1C21AD4-1060-4486-A130-B65535561530}">
      <dgm:prSet/>
      <dgm:spPr/>
      <dgm:t>
        <a:bodyPr/>
        <a:lstStyle/>
        <a:p>
          <a:endParaRPr lang="en-US"/>
        </a:p>
      </dgm:t>
    </dgm:pt>
    <dgm:pt modelId="{9F680C16-5510-4041-813C-2B76F913333E}">
      <dgm:prSet phldrT="[Text]"/>
      <dgm:spPr/>
      <dgm:t>
        <a:bodyPr/>
        <a:lstStyle/>
        <a:p>
          <a:r>
            <a:rPr lang="en-US" dirty="0"/>
            <a:t>Gain</a:t>
          </a:r>
        </a:p>
      </dgm:t>
    </dgm:pt>
    <dgm:pt modelId="{7287F5B8-C1E9-4F5E-835B-F7FB8F82A1F4}" type="parTrans" cxnId="{5B340073-13A0-417F-BD5A-1A6EC88C9B56}">
      <dgm:prSet/>
      <dgm:spPr/>
      <dgm:t>
        <a:bodyPr/>
        <a:lstStyle/>
        <a:p>
          <a:endParaRPr lang="en-US"/>
        </a:p>
      </dgm:t>
    </dgm:pt>
    <dgm:pt modelId="{D105933E-4E62-495E-9521-8C03492F1566}" type="sibTrans" cxnId="{5B340073-13A0-417F-BD5A-1A6EC88C9B56}">
      <dgm:prSet/>
      <dgm:spPr/>
      <dgm:t>
        <a:bodyPr/>
        <a:lstStyle/>
        <a:p>
          <a:endParaRPr lang="en-US"/>
        </a:p>
      </dgm:t>
    </dgm:pt>
    <dgm:pt modelId="{77153D2B-D304-4882-8590-984D04B4CAF5}">
      <dgm:prSet phldrT="[Text]"/>
      <dgm:spPr>
        <a:solidFill>
          <a:srgbClr val="FFC000"/>
        </a:solidFill>
      </dgm:spPr>
      <dgm:t>
        <a:bodyPr/>
        <a:lstStyle/>
        <a:p>
          <a:r>
            <a:rPr lang="en-US" dirty="0"/>
            <a:t>Loss</a:t>
          </a:r>
        </a:p>
      </dgm:t>
    </dgm:pt>
    <dgm:pt modelId="{6B5061E6-277B-4C06-98F6-183D304E9687}" type="parTrans" cxnId="{5C4E910F-45F6-4A16-8042-25FCB946B0AC}">
      <dgm:prSet/>
      <dgm:spPr/>
      <dgm:t>
        <a:bodyPr/>
        <a:lstStyle/>
        <a:p>
          <a:endParaRPr lang="en-US"/>
        </a:p>
      </dgm:t>
    </dgm:pt>
    <dgm:pt modelId="{3D8C475A-25C8-4BBC-890B-470EDE1639E3}" type="sibTrans" cxnId="{5C4E910F-45F6-4A16-8042-25FCB946B0AC}">
      <dgm:prSet/>
      <dgm:spPr/>
      <dgm:t>
        <a:bodyPr/>
        <a:lstStyle/>
        <a:p>
          <a:endParaRPr lang="en-US"/>
        </a:p>
      </dgm:t>
    </dgm:pt>
    <dgm:pt modelId="{EAB0AFD5-C998-4C04-BC19-6A9E9CB8C1CA}" type="pres">
      <dgm:prSet presAssocID="{1BE2037E-2171-4C1E-8D0C-796446B439E9}" presName="Name0" presStyleCnt="0">
        <dgm:presLayoutVars>
          <dgm:dir/>
          <dgm:resizeHandles val="exact"/>
        </dgm:presLayoutVars>
      </dgm:prSet>
      <dgm:spPr/>
    </dgm:pt>
    <dgm:pt modelId="{74097CF8-79B3-4033-84C1-17351391EC60}" type="pres">
      <dgm:prSet presAssocID="{1BE2037E-2171-4C1E-8D0C-796446B439E9}" presName="bkgdShp" presStyleLbl="alignAccFollowNode1" presStyleIdx="0" presStyleCnt="1"/>
      <dgm:spPr>
        <a:solidFill>
          <a:schemeClr val="bg1">
            <a:lumMod val="50000"/>
            <a:alpha val="90000"/>
          </a:schemeClr>
        </a:solidFill>
      </dgm:spPr>
    </dgm:pt>
    <dgm:pt modelId="{699892B3-4568-4BB6-9DD5-A451DEB08D95}" type="pres">
      <dgm:prSet presAssocID="{1BE2037E-2171-4C1E-8D0C-796446B439E9}" presName="linComp" presStyleCnt="0"/>
      <dgm:spPr/>
    </dgm:pt>
    <dgm:pt modelId="{2E4908FF-D3EB-4BAA-89A6-4C4012E397EE}" type="pres">
      <dgm:prSet presAssocID="{D8F43D40-21A4-4776-93F0-B34CAADFA341}" presName="compNode" presStyleCnt="0"/>
      <dgm:spPr/>
    </dgm:pt>
    <dgm:pt modelId="{99D7E958-6627-4A75-827B-A55AA15F4312}" type="pres">
      <dgm:prSet presAssocID="{D8F43D40-21A4-4776-93F0-B34CAADFA341}" presName="node" presStyleLbl="node1" presStyleIdx="0" presStyleCnt="3">
        <dgm:presLayoutVars>
          <dgm:bulletEnabled val="1"/>
        </dgm:presLayoutVars>
      </dgm:prSet>
      <dgm:spPr/>
    </dgm:pt>
    <dgm:pt modelId="{3D263568-DC48-4B77-A3C4-284F70006463}" type="pres">
      <dgm:prSet presAssocID="{D8F43D40-21A4-4776-93F0-B34CAADFA341}" presName="invisiNode" presStyleLbl="node1" presStyleIdx="0" presStyleCnt="3"/>
      <dgm:spPr/>
    </dgm:pt>
    <dgm:pt modelId="{22337004-1B3F-4F44-8738-EC659FA420F8}" type="pres">
      <dgm:prSet presAssocID="{D8F43D40-21A4-4776-93F0-B34CAADFA341}" presName="imagNode" presStyleLbl="fgImgPlace1" presStyleIdx="0" presStyleCnt="3"/>
      <dgm:spPr>
        <a:solidFill>
          <a:srgbClr val="7030A0"/>
        </a:solidFill>
      </dgm:spPr>
    </dgm:pt>
    <dgm:pt modelId="{FDD7EC28-7FC5-4271-9CA8-8F25E2C46EE9}" type="pres">
      <dgm:prSet presAssocID="{9BBF8595-2E6D-48F9-AB39-6732E5AE9863}" presName="sibTrans" presStyleLbl="sibTrans2D1" presStyleIdx="0" presStyleCnt="0"/>
      <dgm:spPr/>
    </dgm:pt>
    <dgm:pt modelId="{C3ED6BCD-105C-45AD-AB42-96AC8B581B8D}" type="pres">
      <dgm:prSet presAssocID="{9F680C16-5510-4041-813C-2B76F913333E}" presName="compNode" presStyleCnt="0"/>
      <dgm:spPr/>
    </dgm:pt>
    <dgm:pt modelId="{FD539C09-4A5C-4BCC-994D-EAAD7884DAB6}" type="pres">
      <dgm:prSet presAssocID="{9F680C16-5510-4041-813C-2B76F913333E}" presName="node" presStyleLbl="node1" presStyleIdx="1" presStyleCnt="3">
        <dgm:presLayoutVars>
          <dgm:bulletEnabled val="1"/>
        </dgm:presLayoutVars>
      </dgm:prSet>
      <dgm:spPr/>
    </dgm:pt>
    <dgm:pt modelId="{E6B759CC-E7B8-4218-B16F-795D60B838E2}" type="pres">
      <dgm:prSet presAssocID="{9F680C16-5510-4041-813C-2B76F913333E}" presName="invisiNode" presStyleLbl="node1" presStyleIdx="1" presStyleCnt="3"/>
      <dgm:spPr/>
    </dgm:pt>
    <dgm:pt modelId="{A6A0FCE9-ED04-4312-B342-6751D61DC062}" type="pres">
      <dgm:prSet presAssocID="{9F680C16-5510-4041-813C-2B76F913333E}" presName="imagNode" presStyleLbl="fgImgPlace1" presStyleIdx="1" presStyleCnt="3"/>
      <dgm:spPr>
        <a:solidFill>
          <a:srgbClr val="92D050"/>
        </a:solidFill>
      </dgm:spPr>
    </dgm:pt>
    <dgm:pt modelId="{46248AB9-2F82-4DB1-B0A5-98775DF7DCF7}" type="pres">
      <dgm:prSet presAssocID="{D105933E-4E62-495E-9521-8C03492F1566}" presName="sibTrans" presStyleLbl="sibTrans2D1" presStyleIdx="0" presStyleCnt="0"/>
      <dgm:spPr/>
    </dgm:pt>
    <dgm:pt modelId="{723B92FC-56ED-4502-91E5-72C2F0042522}" type="pres">
      <dgm:prSet presAssocID="{77153D2B-D304-4882-8590-984D04B4CAF5}" presName="compNode" presStyleCnt="0"/>
      <dgm:spPr/>
    </dgm:pt>
    <dgm:pt modelId="{8B70EB00-0665-4A99-8FBB-E1FFC8C9A33D}" type="pres">
      <dgm:prSet presAssocID="{77153D2B-D304-4882-8590-984D04B4CAF5}" presName="node" presStyleLbl="node1" presStyleIdx="2" presStyleCnt="3">
        <dgm:presLayoutVars>
          <dgm:bulletEnabled val="1"/>
        </dgm:presLayoutVars>
      </dgm:prSet>
      <dgm:spPr/>
    </dgm:pt>
    <dgm:pt modelId="{466CA1D4-7469-476C-BE58-EBABF009400F}" type="pres">
      <dgm:prSet presAssocID="{77153D2B-D304-4882-8590-984D04B4CAF5}" presName="invisiNode" presStyleLbl="node1" presStyleIdx="2" presStyleCnt="3"/>
      <dgm:spPr/>
    </dgm:pt>
    <dgm:pt modelId="{C7D14817-3B67-423A-B2DA-004F52FA1D8F}" type="pres">
      <dgm:prSet presAssocID="{77153D2B-D304-4882-8590-984D04B4CAF5}" presName="imagNode" presStyleLbl="fgImgPlace1" presStyleIdx="2" presStyleCnt="3"/>
      <dgm:spPr>
        <a:solidFill>
          <a:srgbClr val="FFC000"/>
        </a:solidFill>
      </dgm:spPr>
    </dgm:pt>
  </dgm:ptLst>
  <dgm:cxnLst>
    <dgm:cxn modelId="{4FF1F902-1667-44D3-BEDD-10AA0296F922}" type="presOf" srcId="{9BBF8595-2E6D-48F9-AB39-6732E5AE9863}" destId="{FDD7EC28-7FC5-4271-9CA8-8F25E2C46EE9}" srcOrd="0" destOrd="0" presId="urn:microsoft.com/office/officeart/2005/8/layout/pList2"/>
    <dgm:cxn modelId="{5C4E910F-45F6-4A16-8042-25FCB946B0AC}" srcId="{1BE2037E-2171-4C1E-8D0C-796446B439E9}" destId="{77153D2B-D304-4882-8590-984D04B4CAF5}" srcOrd="2" destOrd="0" parTransId="{6B5061E6-277B-4C06-98F6-183D304E9687}" sibTransId="{3D8C475A-25C8-4BBC-890B-470EDE1639E3}"/>
    <dgm:cxn modelId="{6B90F935-D47F-41DD-8DFE-FFA4C0FA8AB7}" type="presOf" srcId="{D105933E-4E62-495E-9521-8C03492F1566}" destId="{46248AB9-2F82-4DB1-B0A5-98775DF7DCF7}" srcOrd="0" destOrd="0" presId="urn:microsoft.com/office/officeart/2005/8/layout/pList2"/>
    <dgm:cxn modelId="{DBC3E55E-F0FC-40EE-A6B6-C1DB9F8A9240}" type="presOf" srcId="{77153D2B-D304-4882-8590-984D04B4CAF5}" destId="{8B70EB00-0665-4A99-8FBB-E1FFC8C9A33D}" srcOrd="0" destOrd="0" presId="urn:microsoft.com/office/officeart/2005/8/layout/pList2"/>
    <dgm:cxn modelId="{CADB725F-B336-45B6-8E28-35A722F7EBB5}" type="presOf" srcId="{D8F43D40-21A4-4776-93F0-B34CAADFA341}" destId="{99D7E958-6627-4A75-827B-A55AA15F4312}" srcOrd="0" destOrd="0" presId="urn:microsoft.com/office/officeart/2005/8/layout/pList2"/>
    <dgm:cxn modelId="{5B340073-13A0-417F-BD5A-1A6EC88C9B56}" srcId="{1BE2037E-2171-4C1E-8D0C-796446B439E9}" destId="{9F680C16-5510-4041-813C-2B76F913333E}" srcOrd="1" destOrd="0" parTransId="{7287F5B8-C1E9-4F5E-835B-F7FB8F82A1F4}" sibTransId="{D105933E-4E62-495E-9521-8C03492F1566}"/>
    <dgm:cxn modelId="{818CC1D1-B4C8-4E58-846E-2C9B81264BBF}" type="presOf" srcId="{1BE2037E-2171-4C1E-8D0C-796446B439E9}" destId="{EAB0AFD5-C998-4C04-BC19-6A9E9CB8C1CA}" srcOrd="0" destOrd="0" presId="urn:microsoft.com/office/officeart/2005/8/layout/pList2"/>
    <dgm:cxn modelId="{A1C21AD4-1060-4486-A130-B65535561530}" srcId="{1BE2037E-2171-4C1E-8D0C-796446B439E9}" destId="{D8F43D40-21A4-4776-93F0-B34CAADFA341}" srcOrd="0" destOrd="0" parTransId="{437C6F3B-2BD2-417F-B47D-D261706FC8A9}" sibTransId="{9BBF8595-2E6D-48F9-AB39-6732E5AE9863}"/>
    <dgm:cxn modelId="{6B7568D8-186D-4484-BF5B-B426E1CD11D5}" type="presOf" srcId="{9F680C16-5510-4041-813C-2B76F913333E}" destId="{FD539C09-4A5C-4BCC-994D-EAAD7884DAB6}" srcOrd="0" destOrd="0" presId="urn:microsoft.com/office/officeart/2005/8/layout/pList2"/>
    <dgm:cxn modelId="{BDDA2420-7031-4C37-A438-EF2810CAAD75}" type="presParOf" srcId="{EAB0AFD5-C998-4C04-BC19-6A9E9CB8C1CA}" destId="{74097CF8-79B3-4033-84C1-17351391EC60}" srcOrd="0" destOrd="0" presId="urn:microsoft.com/office/officeart/2005/8/layout/pList2"/>
    <dgm:cxn modelId="{AEBD5655-0D88-406A-9533-D0E7EE8CDD92}" type="presParOf" srcId="{EAB0AFD5-C998-4C04-BC19-6A9E9CB8C1CA}" destId="{699892B3-4568-4BB6-9DD5-A451DEB08D95}" srcOrd="1" destOrd="0" presId="urn:microsoft.com/office/officeart/2005/8/layout/pList2"/>
    <dgm:cxn modelId="{63862179-2C05-4C11-8E8D-CB7CB0FF9D0E}" type="presParOf" srcId="{699892B3-4568-4BB6-9DD5-A451DEB08D95}" destId="{2E4908FF-D3EB-4BAA-89A6-4C4012E397EE}" srcOrd="0" destOrd="0" presId="urn:microsoft.com/office/officeart/2005/8/layout/pList2"/>
    <dgm:cxn modelId="{D13FD9E6-7902-40C8-A758-5764D5F6E600}" type="presParOf" srcId="{2E4908FF-D3EB-4BAA-89A6-4C4012E397EE}" destId="{99D7E958-6627-4A75-827B-A55AA15F4312}" srcOrd="0" destOrd="0" presId="urn:microsoft.com/office/officeart/2005/8/layout/pList2"/>
    <dgm:cxn modelId="{1CE80C62-BA43-472C-9B29-38F28F61954C}" type="presParOf" srcId="{2E4908FF-D3EB-4BAA-89A6-4C4012E397EE}" destId="{3D263568-DC48-4B77-A3C4-284F70006463}" srcOrd="1" destOrd="0" presId="urn:microsoft.com/office/officeart/2005/8/layout/pList2"/>
    <dgm:cxn modelId="{07B5760E-3653-4AFE-B2BC-B330BC7DBABC}" type="presParOf" srcId="{2E4908FF-D3EB-4BAA-89A6-4C4012E397EE}" destId="{22337004-1B3F-4F44-8738-EC659FA420F8}" srcOrd="2" destOrd="0" presId="urn:microsoft.com/office/officeart/2005/8/layout/pList2"/>
    <dgm:cxn modelId="{AC43E93C-B70D-49BF-B697-29F2CF2D2D0B}" type="presParOf" srcId="{699892B3-4568-4BB6-9DD5-A451DEB08D95}" destId="{FDD7EC28-7FC5-4271-9CA8-8F25E2C46EE9}" srcOrd="1" destOrd="0" presId="urn:microsoft.com/office/officeart/2005/8/layout/pList2"/>
    <dgm:cxn modelId="{5F01E270-4F91-4C52-B2FF-E7ECE1158132}" type="presParOf" srcId="{699892B3-4568-4BB6-9DD5-A451DEB08D95}" destId="{C3ED6BCD-105C-45AD-AB42-96AC8B581B8D}" srcOrd="2" destOrd="0" presId="urn:microsoft.com/office/officeart/2005/8/layout/pList2"/>
    <dgm:cxn modelId="{FE57701D-D165-405B-88E9-735F81F6FFEC}" type="presParOf" srcId="{C3ED6BCD-105C-45AD-AB42-96AC8B581B8D}" destId="{FD539C09-4A5C-4BCC-994D-EAAD7884DAB6}" srcOrd="0" destOrd="0" presId="urn:microsoft.com/office/officeart/2005/8/layout/pList2"/>
    <dgm:cxn modelId="{C4AEAB34-7047-491C-A8B0-863849BE2150}" type="presParOf" srcId="{C3ED6BCD-105C-45AD-AB42-96AC8B581B8D}" destId="{E6B759CC-E7B8-4218-B16F-795D60B838E2}" srcOrd="1" destOrd="0" presId="urn:microsoft.com/office/officeart/2005/8/layout/pList2"/>
    <dgm:cxn modelId="{623FD6E2-0D47-411A-B670-402957398099}" type="presParOf" srcId="{C3ED6BCD-105C-45AD-AB42-96AC8B581B8D}" destId="{A6A0FCE9-ED04-4312-B342-6751D61DC062}" srcOrd="2" destOrd="0" presId="urn:microsoft.com/office/officeart/2005/8/layout/pList2"/>
    <dgm:cxn modelId="{37489A8E-3A9A-4959-8352-DD783CF3DEF0}" type="presParOf" srcId="{699892B3-4568-4BB6-9DD5-A451DEB08D95}" destId="{46248AB9-2F82-4DB1-B0A5-98775DF7DCF7}" srcOrd="3" destOrd="0" presId="urn:microsoft.com/office/officeart/2005/8/layout/pList2"/>
    <dgm:cxn modelId="{11BF3EE8-F581-452B-ACE3-198509489C45}" type="presParOf" srcId="{699892B3-4568-4BB6-9DD5-A451DEB08D95}" destId="{723B92FC-56ED-4502-91E5-72C2F0042522}" srcOrd="4" destOrd="0" presId="urn:microsoft.com/office/officeart/2005/8/layout/pList2"/>
    <dgm:cxn modelId="{A120DFE7-B26A-4D23-8A08-A1A1B0858544}" type="presParOf" srcId="{723B92FC-56ED-4502-91E5-72C2F0042522}" destId="{8B70EB00-0665-4A99-8FBB-E1FFC8C9A33D}" srcOrd="0" destOrd="0" presId="urn:microsoft.com/office/officeart/2005/8/layout/pList2"/>
    <dgm:cxn modelId="{8A67418C-AC57-4EAC-B4FA-D0F9ED4BBEAC}" type="presParOf" srcId="{723B92FC-56ED-4502-91E5-72C2F0042522}" destId="{466CA1D4-7469-476C-BE58-EBABF009400F}" srcOrd="1" destOrd="0" presId="urn:microsoft.com/office/officeart/2005/8/layout/pList2"/>
    <dgm:cxn modelId="{5EB1B071-DED9-42D0-8E02-715F4C47A600}" type="presParOf" srcId="{723B92FC-56ED-4502-91E5-72C2F0042522}" destId="{C7D14817-3B67-423A-B2DA-004F52FA1D8F}" srcOrd="2" destOrd="0" presId="urn:microsoft.com/office/officeart/2005/8/layout/p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DCD597-7F36-4677-A458-74C9D018F19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1E9E699-3126-4A2E-8298-058A5C16116C}">
      <dgm:prSet/>
      <dgm:spPr/>
      <dgm:t>
        <a:bodyPr/>
        <a:lstStyle/>
        <a:p>
          <a:r>
            <a:rPr lang="en-US" b="1" dirty="0"/>
            <a:t>Tree canopy metrics, including area, percent coverage, and change are only valid if the US Forest Service’s Tree Canopy Assessment Protocols are applied. This project created data, but the application of the Tree Canopy Assessment Protocols was not part of the scope. </a:t>
          </a:r>
          <a:endParaRPr lang="en-US" dirty="0"/>
        </a:p>
      </dgm:t>
    </dgm:pt>
    <dgm:pt modelId="{4553028A-40A9-4ECD-A101-AFBF466633EB}" type="parTrans" cxnId="{7D50F768-26E9-44CD-86CF-5D42832BB9F5}">
      <dgm:prSet/>
      <dgm:spPr/>
      <dgm:t>
        <a:bodyPr/>
        <a:lstStyle/>
        <a:p>
          <a:endParaRPr lang="en-US"/>
        </a:p>
      </dgm:t>
    </dgm:pt>
    <dgm:pt modelId="{668DDD17-51B1-40B7-A858-508DC9288180}" type="sibTrans" cxnId="{7D50F768-26E9-44CD-86CF-5D42832BB9F5}">
      <dgm:prSet/>
      <dgm:spPr/>
      <dgm:t>
        <a:bodyPr/>
        <a:lstStyle/>
        <a:p>
          <a:endParaRPr lang="en-US"/>
        </a:p>
      </dgm:t>
    </dgm:pt>
    <dgm:pt modelId="{CB9D0ABC-F35F-43D4-AC23-B68701B18E98}">
      <dgm:prSet/>
      <dgm:spPr/>
      <dgm:t>
        <a:bodyPr/>
        <a:lstStyle/>
        <a:p>
          <a:r>
            <a:rPr lang="en-US" b="1"/>
            <a:t>Percent changes are based on county area, including water. The US Forest Service’s Tree Canopy Assessment Protocols specify that change be reported as a percent of land area. Full land cover mapping is part of a Tree Canopy Assessment.</a:t>
          </a:r>
          <a:endParaRPr lang="en-US"/>
        </a:p>
      </dgm:t>
    </dgm:pt>
    <dgm:pt modelId="{FE7676B4-F3BB-4A46-9079-1E3557B82F82}" type="parTrans" cxnId="{229ED081-A889-4DF5-BAC3-E4E2A5FCDBFE}">
      <dgm:prSet/>
      <dgm:spPr/>
      <dgm:t>
        <a:bodyPr/>
        <a:lstStyle/>
        <a:p>
          <a:endParaRPr lang="en-US"/>
        </a:p>
      </dgm:t>
    </dgm:pt>
    <dgm:pt modelId="{FB3CBC8D-5C42-45C1-84BF-5550360A185F}" type="sibTrans" cxnId="{229ED081-A889-4DF5-BAC3-E4E2A5FCDBFE}">
      <dgm:prSet/>
      <dgm:spPr/>
      <dgm:t>
        <a:bodyPr/>
        <a:lstStyle/>
        <a:p>
          <a:endParaRPr lang="en-US"/>
        </a:p>
      </dgm:t>
    </dgm:pt>
    <dgm:pt modelId="{61666884-FE09-4651-AC99-A8E4FC901B29}">
      <dgm:prSet/>
      <dgm:spPr/>
      <dgm:t>
        <a:bodyPr/>
        <a:lstStyle/>
        <a:p>
          <a:r>
            <a:rPr lang="en-US" b="1"/>
            <a:t>The county boundaries provided for the 2014-2018 and 2018-2020 projects differed slightly and thus the amount of county land is not consistent between the two analyses.</a:t>
          </a:r>
          <a:endParaRPr lang="en-US"/>
        </a:p>
      </dgm:t>
    </dgm:pt>
    <dgm:pt modelId="{9CDFC8C4-68B6-465E-8F5D-442119A826DC}" type="parTrans" cxnId="{01519FC1-0818-4851-A2E4-ED75183F24E2}">
      <dgm:prSet/>
      <dgm:spPr/>
      <dgm:t>
        <a:bodyPr/>
        <a:lstStyle/>
        <a:p>
          <a:endParaRPr lang="en-US"/>
        </a:p>
      </dgm:t>
    </dgm:pt>
    <dgm:pt modelId="{292DA55C-B68D-4617-BA03-5188BDD9E684}" type="sibTrans" cxnId="{01519FC1-0818-4851-A2E4-ED75183F24E2}">
      <dgm:prSet/>
      <dgm:spPr/>
      <dgm:t>
        <a:bodyPr/>
        <a:lstStyle/>
        <a:p>
          <a:endParaRPr lang="en-US"/>
        </a:p>
      </dgm:t>
    </dgm:pt>
    <dgm:pt modelId="{19DE40E0-FA48-4FCE-B629-E943AB40006F}">
      <dgm:prSet/>
      <dgm:spPr/>
      <dgm:t>
        <a:bodyPr/>
        <a:lstStyle/>
        <a:p>
          <a:r>
            <a:rPr lang="en-US" b="1" dirty="0"/>
            <a:t>The results should be considered preliminary due to the caveats listed below. It is not recommended that they not be used for decision-making.</a:t>
          </a:r>
        </a:p>
      </dgm:t>
    </dgm:pt>
    <dgm:pt modelId="{9D729CC0-70DD-4280-AE86-2427FD20EDF2}" type="parTrans" cxnId="{C573DC94-AF56-4E37-85AF-14BB7FC670D0}">
      <dgm:prSet/>
      <dgm:spPr/>
      <dgm:t>
        <a:bodyPr/>
        <a:lstStyle/>
        <a:p>
          <a:endParaRPr lang="en-US"/>
        </a:p>
      </dgm:t>
    </dgm:pt>
    <dgm:pt modelId="{3D3CC451-E039-4C59-BE82-F484AC5277F2}" type="sibTrans" cxnId="{C573DC94-AF56-4E37-85AF-14BB7FC670D0}">
      <dgm:prSet/>
      <dgm:spPr/>
      <dgm:t>
        <a:bodyPr/>
        <a:lstStyle/>
        <a:p>
          <a:endParaRPr lang="en-US"/>
        </a:p>
      </dgm:t>
    </dgm:pt>
    <dgm:pt modelId="{5B06775F-1E33-4DFC-B486-CC3747347252}" type="pres">
      <dgm:prSet presAssocID="{B8DCD597-7F36-4677-A458-74C9D018F191}" presName="linear" presStyleCnt="0">
        <dgm:presLayoutVars>
          <dgm:animLvl val="lvl"/>
          <dgm:resizeHandles val="exact"/>
        </dgm:presLayoutVars>
      </dgm:prSet>
      <dgm:spPr/>
    </dgm:pt>
    <dgm:pt modelId="{6EFD2ABD-CA18-4311-B8D4-1AB225A2C47F}" type="pres">
      <dgm:prSet presAssocID="{19DE40E0-FA48-4FCE-B629-E943AB40006F}" presName="parentText" presStyleLbl="node1" presStyleIdx="0" presStyleCnt="4">
        <dgm:presLayoutVars>
          <dgm:chMax val="0"/>
          <dgm:bulletEnabled val="1"/>
        </dgm:presLayoutVars>
      </dgm:prSet>
      <dgm:spPr/>
    </dgm:pt>
    <dgm:pt modelId="{AD4B1AF3-E853-422B-9731-232B23A0CEAF}" type="pres">
      <dgm:prSet presAssocID="{3D3CC451-E039-4C59-BE82-F484AC5277F2}" presName="spacer" presStyleCnt="0"/>
      <dgm:spPr/>
    </dgm:pt>
    <dgm:pt modelId="{AB238344-E8B4-4BD3-B0AA-7D57EAB5E9DA}" type="pres">
      <dgm:prSet presAssocID="{51E9E699-3126-4A2E-8298-058A5C16116C}" presName="parentText" presStyleLbl="node1" presStyleIdx="1" presStyleCnt="4">
        <dgm:presLayoutVars>
          <dgm:chMax val="0"/>
          <dgm:bulletEnabled val="1"/>
        </dgm:presLayoutVars>
      </dgm:prSet>
      <dgm:spPr/>
    </dgm:pt>
    <dgm:pt modelId="{E6969D75-F045-47FE-8154-EFB47790B58E}" type="pres">
      <dgm:prSet presAssocID="{668DDD17-51B1-40B7-A858-508DC9288180}" presName="spacer" presStyleCnt="0"/>
      <dgm:spPr/>
    </dgm:pt>
    <dgm:pt modelId="{02D0EC29-C8CF-4A14-B9D3-0FE34A6E2354}" type="pres">
      <dgm:prSet presAssocID="{CB9D0ABC-F35F-43D4-AC23-B68701B18E98}" presName="parentText" presStyleLbl="node1" presStyleIdx="2" presStyleCnt="4">
        <dgm:presLayoutVars>
          <dgm:chMax val="0"/>
          <dgm:bulletEnabled val="1"/>
        </dgm:presLayoutVars>
      </dgm:prSet>
      <dgm:spPr/>
    </dgm:pt>
    <dgm:pt modelId="{6131A110-D769-4556-8C02-71AED653E969}" type="pres">
      <dgm:prSet presAssocID="{FB3CBC8D-5C42-45C1-84BF-5550360A185F}" presName="spacer" presStyleCnt="0"/>
      <dgm:spPr/>
    </dgm:pt>
    <dgm:pt modelId="{54014747-8C54-46EE-95B9-F4CF724014FA}" type="pres">
      <dgm:prSet presAssocID="{61666884-FE09-4651-AC99-A8E4FC901B29}" presName="parentText" presStyleLbl="node1" presStyleIdx="3" presStyleCnt="4">
        <dgm:presLayoutVars>
          <dgm:chMax val="0"/>
          <dgm:bulletEnabled val="1"/>
        </dgm:presLayoutVars>
      </dgm:prSet>
      <dgm:spPr/>
    </dgm:pt>
  </dgm:ptLst>
  <dgm:cxnLst>
    <dgm:cxn modelId="{EE8A6630-8498-4846-B2B3-B1638F31A82F}" type="presOf" srcId="{51E9E699-3126-4A2E-8298-058A5C16116C}" destId="{AB238344-E8B4-4BD3-B0AA-7D57EAB5E9DA}" srcOrd="0" destOrd="0" presId="urn:microsoft.com/office/officeart/2005/8/layout/vList2"/>
    <dgm:cxn modelId="{7D50F768-26E9-44CD-86CF-5D42832BB9F5}" srcId="{B8DCD597-7F36-4677-A458-74C9D018F191}" destId="{51E9E699-3126-4A2E-8298-058A5C16116C}" srcOrd="1" destOrd="0" parTransId="{4553028A-40A9-4ECD-A101-AFBF466633EB}" sibTransId="{668DDD17-51B1-40B7-A858-508DC9288180}"/>
    <dgm:cxn modelId="{57B9717A-CE1D-4DFC-8E1F-8300E2DAFFB3}" type="presOf" srcId="{B8DCD597-7F36-4677-A458-74C9D018F191}" destId="{5B06775F-1E33-4DFC-B486-CC3747347252}" srcOrd="0" destOrd="0" presId="urn:microsoft.com/office/officeart/2005/8/layout/vList2"/>
    <dgm:cxn modelId="{229ED081-A889-4DF5-BAC3-E4E2A5FCDBFE}" srcId="{B8DCD597-7F36-4677-A458-74C9D018F191}" destId="{CB9D0ABC-F35F-43D4-AC23-B68701B18E98}" srcOrd="2" destOrd="0" parTransId="{FE7676B4-F3BB-4A46-9079-1E3557B82F82}" sibTransId="{FB3CBC8D-5C42-45C1-84BF-5550360A185F}"/>
    <dgm:cxn modelId="{FE819584-4811-417A-98F9-41B557EC090E}" type="presOf" srcId="{61666884-FE09-4651-AC99-A8E4FC901B29}" destId="{54014747-8C54-46EE-95B9-F4CF724014FA}" srcOrd="0" destOrd="0" presId="urn:microsoft.com/office/officeart/2005/8/layout/vList2"/>
    <dgm:cxn modelId="{C573DC94-AF56-4E37-85AF-14BB7FC670D0}" srcId="{B8DCD597-7F36-4677-A458-74C9D018F191}" destId="{19DE40E0-FA48-4FCE-B629-E943AB40006F}" srcOrd="0" destOrd="0" parTransId="{9D729CC0-70DD-4280-AE86-2427FD20EDF2}" sibTransId="{3D3CC451-E039-4C59-BE82-F484AC5277F2}"/>
    <dgm:cxn modelId="{33FFAA9D-B268-4BA9-A353-BA2AE95BB7A1}" type="presOf" srcId="{CB9D0ABC-F35F-43D4-AC23-B68701B18E98}" destId="{02D0EC29-C8CF-4A14-B9D3-0FE34A6E2354}" srcOrd="0" destOrd="0" presId="urn:microsoft.com/office/officeart/2005/8/layout/vList2"/>
    <dgm:cxn modelId="{01519FC1-0818-4851-A2E4-ED75183F24E2}" srcId="{B8DCD597-7F36-4677-A458-74C9D018F191}" destId="{61666884-FE09-4651-AC99-A8E4FC901B29}" srcOrd="3" destOrd="0" parTransId="{9CDFC8C4-68B6-465E-8F5D-442119A826DC}" sibTransId="{292DA55C-B68D-4617-BA03-5188BDD9E684}"/>
    <dgm:cxn modelId="{48A0C3EE-4B5C-4747-9820-1E6CD1C7D77B}" type="presOf" srcId="{19DE40E0-FA48-4FCE-B629-E943AB40006F}" destId="{6EFD2ABD-CA18-4311-B8D4-1AB225A2C47F}" srcOrd="0" destOrd="0" presId="urn:microsoft.com/office/officeart/2005/8/layout/vList2"/>
    <dgm:cxn modelId="{39F11B66-E669-42CB-BCEC-39505D12F31A}" type="presParOf" srcId="{5B06775F-1E33-4DFC-B486-CC3747347252}" destId="{6EFD2ABD-CA18-4311-B8D4-1AB225A2C47F}" srcOrd="0" destOrd="0" presId="urn:microsoft.com/office/officeart/2005/8/layout/vList2"/>
    <dgm:cxn modelId="{BF4F1C57-7721-4ABF-A388-2D1C017A848C}" type="presParOf" srcId="{5B06775F-1E33-4DFC-B486-CC3747347252}" destId="{AD4B1AF3-E853-422B-9731-232B23A0CEAF}" srcOrd="1" destOrd="0" presId="urn:microsoft.com/office/officeart/2005/8/layout/vList2"/>
    <dgm:cxn modelId="{633197A0-2BF6-4096-80E4-5D2A14CEBE1A}" type="presParOf" srcId="{5B06775F-1E33-4DFC-B486-CC3747347252}" destId="{AB238344-E8B4-4BD3-B0AA-7D57EAB5E9DA}" srcOrd="2" destOrd="0" presId="urn:microsoft.com/office/officeart/2005/8/layout/vList2"/>
    <dgm:cxn modelId="{6C8A7EE9-27DD-4C3B-B1F7-0584D0EC4430}" type="presParOf" srcId="{5B06775F-1E33-4DFC-B486-CC3747347252}" destId="{E6969D75-F045-47FE-8154-EFB47790B58E}" srcOrd="3" destOrd="0" presId="urn:microsoft.com/office/officeart/2005/8/layout/vList2"/>
    <dgm:cxn modelId="{28CF1E82-32D5-4F8D-A371-3DED77457661}" type="presParOf" srcId="{5B06775F-1E33-4DFC-B486-CC3747347252}" destId="{02D0EC29-C8CF-4A14-B9D3-0FE34A6E2354}" srcOrd="4" destOrd="0" presId="urn:microsoft.com/office/officeart/2005/8/layout/vList2"/>
    <dgm:cxn modelId="{A6AAB2F7-BEA6-489E-8F74-A37AC627B6D1}" type="presParOf" srcId="{5B06775F-1E33-4DFC-B486-CC3747347252}" destId="{6131A110-D769-4556-8C02-71AED653E969}" srcOrd="5" destOrd="0" presId="urn:microsoft.com/office/officeart/2005/8/layout/vList2"/>
    <dgm:cxn modelId="{98DC04CD-A246-49EE-8039-B42CE474FC29}" type="presParOf" srcId="{5B06775F-1E33-4DFC-B486-CC3747347252}" destId="{54014747-8C54-46EE-95B9-F4CF724014F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A14851-F0DE-4B0B-852B-0B0DB1CD5F2B}" type="doc">
      <dgm:prSet loTypeId="urn:microsoft.com/office/officeart/2018/5/layout/IconLeafLabelList" loCatId="icon" qsTypeId="urn:microsoft.com/office/officeart/2005/8/quickstyle/simple1" qsCatId="simple" csTypeId="urn:microsoft.com/office/officeart/2018/5/colors/Iconchunking_neutralicon_accent3_2" csCatId="accent3" phldr="1"/>
      <dgm:spPr/>
      <dgm:t>
        <a:bodyPr/>
        <a:lstStyle/>
        <a:p>
          <a:endParaRPr lang="en-US"/>
        </a:p>
      </dgm:t>
    </dgm:pt>
    <dgm:pt modelId="{485A5B0B-4B8C-437B-9838-04AE4F3EB5FB}">
      <dgm:prSet custT="1"/>
      <dgm:spPr/>
      <dgm:t>
        <a:bodyPr/>
        <a:lstStyle/>
        <a:p>
          <a:pPr>
            <a:lnSpc>
              <a:spcPct val="100000"/>
            </a:lnSpc>
            <a:defRPr cap="all"/>
          </a:pPr>
          <a:r>
            <a:rPr lang="en-US" sz="2000" dirty="0"/>
            <a:t>The 2014-2018 &amp; 2018-2020 datasets are not directly comparable </a:t>
          </a:r>
        </a:p>
      </dgm:t>
    </dgm:pt>
    <dgm:pt modelId="{8097054C-D1C0-4E75-8D60-89307A7BF8AA}" type="parTrans" cxnId="{45CF32A6-93DC-4E6F-A8A9-BE34594266A5}">
      <dgm:prSet/>
      <dgm:spPr/>
      <dgm:t>
        <a:bodyPr/>
        <a:lstStyle/>
        <a:p>
          <a:endParaRPr lang="en-US" sz="3600"/>
        </a:p>
      </dgm:t>
    </dgm:pt>
    <dgm:pt modelId="{88BF7CEA-F3BB-4017-8AF5-25BA4BF4ED9F}" type="sibTrans" cxnId="{45CF32A6-93DC-4E6F-A8A9-BE34594266A5}">
      <dgm:prSet/>
      <dgm:spPr/>
      <dgm:t>
        <a:bodyPr/>
        <a:lstStyle/>
        <a:p>
          <a:endParaRPr lang="en-US" sz="3600"/>
        </a:p>
      </dgm:t>
    </dgm:pt>
    <dgm:pt modelId="{C6142AB3-D7B0-4DB4-950D-1F5D8B2D6B22}">
      <dgm:prSet custT="1"/>
      <dgm:spPr/>
      <dgm:t>
        <a:bodyPr/>
        <a:lstStyle/>
        <a:p>
          <a:pPr>
            <a:lnSpc>
              <a:spcPct val="100000"/>
            </a:lnSpc>
            <a:defRPr cap="all"/>
          </a:pPr>
          <a:r>
            <a:rPr lang="en-US" sz="2000" dirty="0"/>
            <a:t>A full tree canopy assessment would bring these datasets into alignment</a:t>
          </a:r>
        </a:p>
      </dgm:t>
    </dgm:pt>
    <dgm:pt modelId="{187546EE-6D1B-44E2-8347-C4A479B2AFCE}" type="parTrans" cxnId="{FB000398-3F13-463B-846C-A4C50A584167}">
      <dgm:prSet/>
      <dgm:spPr/>
      <dgm:t>
        <a:bodyPr/>
        <a:lstStyle/>
        <a:p>
          <a:endParaRPr lang="en-US" sz="3600"/>
        </a:p>
      </dgm:t>
    </dgm:pt>
    <dgm:pt modelId="{B8664C3B-1DEF-4BB9-8990-7D90532106B0}" type="sibTrans" cxnId="{FB000398-3F13-463B-846C-A4C50A584167}">
      <dgm:prSet/>
      <dgm:spPr/>
      <dgm:t>
        <a:bodyPr/>
        <a:lstStyle/>
        <a:p>
          <a:endParaRPr lang="en-US" sz="3600"/>
        </a:p>
      </dgm:t>
    </dgm:pt>
    <dgm:pt modelId="{E63890C0-DB5D-48F5-A61C-D14E134CF96D}">
      <dgm:prSet custT="1"/>
      <dgm:spPr/>
      <dgm:t>
        <a:bodyPr/>
        <a:lstStyle/>
        <a:p>
          <a:pPr>
            <a:lnSpc>
              <a:spcPct val="100000"/>
            </a:lnSpc>
            <a:defRPr cap="all"/>
          </a:pPr>
          <a:r>
            <a:rPr lang="en-US" sz="2000" dirty="0"/>
            <a:t>A tree canopy assessment would also help uncover the drivers of change</a:t>
          </a:r>
        </a:p>
      </dgm:t>
    </dgm:pt>
    <dgm:pt modelId="{933CA22D-0B58-46AB-B3DF-995EBBA1AE72}" type="parTrans" cxnId="{1E5163C9-E36F-48BB-A50B-79E3ED5ED0BF}">
      <dgm:prSet/>
      <dgm:spPr/>
      <dgm:t>
        <a:bodyPr/>
        <a:lstStyle/>
        <a:p>
          <a:endParaRPr lang="en-US" sz="3600"/>
        </a:p>
      </dgm:t>
    </dgm:pt>
    <dgm:pt modelId="{632333C0-BEFE-40A6-A72A-8574A5755EFB}" type="sibTrans" cxnId="{1E5163C9-E36F-48BB-A50B-79E3ED5ED0BF}">
      <dgm:prSet/>
      <dgm:spPr/>
      <dgm:t>
        <a:bodyPr/>
        <a:lstStyle/>
        <a:p>
          <a:endParaRPr lang="en-US" sz="3600"/>
        </a:p>
      </dgm:t>
    </dgm:pt>
    <dgm:pt modelId="{E249B867-259D-4BF6-9FBE-F0BED6D4A14F}">
      <dgm:prSet custT="1"/>
      <dgm:spPr/>
      <dgm:t>
        <a:bodyPr/>
        <a:lstStyle/>
        <a:p>
          <a:pPr>
            <a:lnSpc>
              <a:spcPct val="100000"/>
            </a:lnSpc>
            <a:defRPr cap="all"/>
          </a:pPr>
          <a:r>
            <a:rPr lang="en-US" sz="2000" dirty="0"/>
            <a:t>Both counties gained tree canopy from 2018-2020. Montgomery Gain = 1.8%. Prince George’s Gain = 1.5%.</a:t>
          </a:r>
        </a:p>
      </dgm:t>
    </dgm:pt>
    <dgm:pt modelId="{16122070-5F53-4412-AF20-086DCFEA3C38}" type="parTrans" cxnId="{FA8D658D-9B88-498D-B569-1E757164E47F}">
      <dgm:prSet/>
      <dgm:spPr/>
      <dgm:t>
        <a:bodyPr/>
        <a:lstStyle/>
        <a:p>
          <a:endParaRPr lang="en-US" sz="3600"/>
        </a:p>
      </dgm:t>
    </dgm:pt>
    <dgm:pt modelId="{A4F0FEF4-2830-4778-92DE-21E3CC1D218A}" type="sibTrans" cxnId="{FA8D658D-9B88-498D-B569-1E757164E47F}">
      <dgm:prSet/>
      <dgm:spPr/>
      <dgm:t>
        <a:bodyPr/>
        <a:lstStyle/>
        <a:p>
          <a:endParaRPr lang="en-US" sz="3600"/>
        </a:p>
      </dgm:t>
    </dgm:pt>
    <dgm:pt modelId="{0B1C793B-7EAD-4F4C-8F2D-FCB82E1E6430}" type="pres">
      <dgm:prSet presAssocID="{68A14851-F0DE-4B0B-852B-0B0DB1CD5F2B}" presName="root" presStyleCnt="0">
        <dgm:presLayoutVars>
          <dgm:dir/>
          <dgm:resizeHandles val="exact"/>
        </dgm:presLayoutVars>
      </dgm:prSet>
      <dgm:spPr/>
    </dgm:pt>
    <dgm:pt modelId="{96C79423-2B45-46A6-9BDF-763EC4780CE4}" type="pres">
      <dgm:prSet presAssocID="{E249B867-259D-4BF6-9FBE-F0BED6D4A14F}" presName="compNode" presStyleCnt="0"/>
      <dgm:spPr/>
    </dgm:pt>
    <dgm:pt modelId="{B9E17F18-D5E5-47ED-BEE7-EF673B3E6649}" type="pres">
      <dgm:prSet presAssocID="{E249B867-259D-4BF6-9FBE-F0BED6D4A14F}" presName="iconBgRect" presStyleLbl="bgShp" presStyleIdx="0" presStyleCnt="4"/>
      <dgm:spPr>
        <a:prstGeom prst="round2DiagRect">
          <a:avLst>
            <a:gd name="adj1" fmla="val 29727"/>
            <a:gd name="adj2" fmla="val 0"/>
          </a:avLst>
        </a:prstGeom>
      </dgm:spPr>
    </dgm:pt>
    <dgm:pt modelId="{4B443E1C-AB00-44AF-A2E1-D15CAA2BA4C8}" type="pres">
      <dgm:prSet presAssocID="{E249B867-259D-4BF6-9FBE-F0BED6D4A14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1783F05-96D0-4462-B725-19EB2A5AC200}" type="pres">
      <dgm:prSet presAssocID="{E249B867-259D-4BF6-9FBE-F0BED6D4A14F}" presName="spaceRect" presStyleCnt="0"/>
      <dgm:spPr/>
    </dgm:pt>
    <dgm:pt modelId="{3FB492D2-E4EC-4E07-9BBE-F74DFD79E421}" type="pres">
      <dgm:prSet presAssocID="{E249B867-259D-4BF6-9FBE-F0BED6D4A14F}" presName="textRect" presStyleLbl="revTx" presStyleIdx="0" presStyleCnt="4">
        <dgm:presLayoutVars>
          <dgm:chMax val="1"/>
          <dgm:chPref val="1"/>
        </dgm:presLayoutVars>
      </dgm:prSet>
      <dgm:spPr/>
    </dgm:pt>
    <dgm:pt modelId="{5938AC20-E510-43DA-9B50-541041EFE4BC}" type="pres">
      <dgm:prSet presAssocID="{A4F0FEF4-2830-4778-92DE-21E3CC1D218A}" presName="sibTrans" presStyleCnt="0"/>
      <dgm:spPr/>
    </dgm:pt>
    <dgm:pt modelId="{C81587DC-62B9-412C-AC61-9691DD8304E2}" type="pres">
      <dgm:prSet presAssocID="{485A5B0B-4B8C-437B-9838-04AE4F3EB5FB}" presName="compNode" presStyleCnt="0"/>
      <dgm:spPr/>
    </dgm:pt>
    <dgm:pt modelId="{698CC79A-447C-4A3D-B4F7-1F2B1B38951F}" type="pres">
      <dgm:prSet presAssocID="{485A5B0B-4B8C-437B-9838-04AE4F3EB5FB}" presName="iconBgRect" presStyleLbl="bgShp" presStyleIdx="1" presStyleCnt="4"/>
      <dgm:spPr>
        <a:prstGeom prst="round2DiagRect">
          <a:avLst>
            <a:gd name="adj1" fmla="val 29727"/>
            <a:gd name="adj2" fmla="val 0"/>
          </a:avLst>
        </a:prstGeom>
      </dgm:spPr>
    </dgm:pt>
    <dgm:pt modelId="{F88C2907-F202-40DE-87D7-746FFBF276EE}" type="pres">
      <dgm:prSet presAssocID="{485A5B0B-4B8C-437B-9838-04AE4F3EB5FB}" presName="icon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7051CD92-B3FF-4A94-8627-F2A9CB98418E}" type="pres">
      <dgm:prSet presAssocID="{485A5B0B-4B8C-437B-9838-04AE4F3EB5FB}" presName="spaceRect" presStyleCnt="0"/>
      <dgm:spPr/>
    </dgm:pt>
    <dgm:pt modelId="{93411A43-DEF5-4576-98CB-A880F29BBE45}" type="pres">
      <dgm:prSet presAssocID="{485A5B0B-4B8C-437B-9838-04AE4F3EB5FB}" presName="textRect" presStyleLbl="revTx" presStyleIdx="1" presStyleCnt="4">
        <dgm:presLayoutVars>
          <dgm:chMax val="1"/>
          <dgm:chPref val="1"/>
        </dgm:presLayoutVars>
      </dgm:prSet>
      <dgm:spPr/>
    </dgm:pt>
    <dgm:pt modelId="{FFC95B65-08CB-4EB9-AB78-906259479FE0}" type="pres">
      <dgm:prSet presAssocID="{88BF7CEA-F3BB-4017-8AF5-25BA4BF4ED9F}" presName="sibTrans" presStyleCnt="0"/>
      <dgm:spPr/>
    </dgm:pt>
    <dgm:pt modelId="{A9351FDB-9443-4C34-BC42-CF4015B23FBE}" type="pres">
      <dgm:prSet presAssocID="{C6142AB3-D7B0-4DB4-950D-1F5D8B2D6B22}" presName="compNode" presStyleCnt="0"/>
      <dgm:spPr/>
    </dgm:pt>
    <dgm:pt modelId="{08A70799-7CFB-448C-912B-80215A5E31FB}" type="pres">
      <dgm:prSet presAssocID="{C6142AB3-D7B0-4DB4-950D-1F5D8B2D6B22}" presName="iconBgRect" presStyleLbl="bgShp" presStyleIdx="2" presStyleCnt="4"/>
      <dgm:spPr>
        <a:prstGeom prst="round2DiagRect">
          <a:avLst>
            <a:gd name="adj1" fmla="val 29727"/>
            <a:gd name="adj2" fmla="val 0"/>
          </a:avLst>
        </a:prstGeom>
      </dgm:spPr>
    </dgm:pt>
    <dgm:pt modelId="{27A08CC4-3A50-4080-A2B7-E0FF50F400FA}" type="pres">
      <dgm:prSet presAssocID="{C6142AB3-D7B0-4DB4-950D-1F5D8B2D6B22}"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5BD9127F-1A15-43FD-9A76-6FC7EE543481}" type="pres">
      <dgm:prSet presAssocID="{C6142AB3-D7B0-4DB4-950D-1F5D8B2D6B22}" presName="spaceRect" presStyleCnt="0"/>
      <dgm:spPr/>
    </dgm:pt>
    <dgm:pt modelId="{5DE82468-EABF-4A26-BDBF-09434EB22987}" type="pres">
      <dgm:prSet presAssocID="{C6142AB3-D7B0-4DB4-950D-1F5D8B2D6B22}" presName="textRect" presStyleLbl="revTx" presStyleIdx="2" presStyleCnt="4">
        <dgm:presLayoutVars>
          <dgm:chMax val="1"/>
          <dgm:chPref val="1"/>
        </dgm:presLayoutVars>
      </dgm:prSet>
      <dgm:spPr/>
    </dgm:pt>
    <dgm:pt modelId="{2EF3811B-B815-4CFB-9610-3FAD73141791}" type="pres">
      <dgm:prSet presAssocID="{B8664C3B-1DEF-4BB9-8990-7D90532106B0}" presName="sibTrans" presStyleCnt="0"/>
      <dgm:spPr/>
    </dgm:pt>
    <dgm:pt modelId="{25A6FF70-9175-436C-AE20-1B93ED9000FE}" type="pres">
      <dgm:prSet presAssocID="{E63890C0-DB5D-48F5-A61C-D14E134CF96D}" presName="compNode" presStyleCnt="0"/>
      <dgm:spPr/>
    </dgm:pt>
    <dgm:pt modelId="{68F449BE-E9BA-4B77-8E93-44BA7568326B}" type="pres">
      <dgm:prSet presAssocID="{E63890C0-DB5D-48F5-A61C-D14E134CF96D}" presName="iconBgRect" presStyleLbl="bgShp" presStyleIdx="3" presStyleCnt="4"/>
      <dgm:spPr>
        <a:prstGeom prst="round2DiagRect">
          <a:avLst>
            <a:gd name="adj1" fmla="val 29727"/>
            <a:gd name="adj2" fmla="val 0"/>
          </a:avLst>
        </a:prstGeom>
      </dgm:spPr>
    </dgm:pt>
    <dgm:pt modelId="{1ADFC517-0B2B-4C59-8D96-556246D3FFD5}" type="pres">
      <dgm:prSet presAssocID="{E63890C0-DB5D-48F5-A61C-D14E134CF96D}" presName="icon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0DB1C90D-423C-4EE1-B531-0FF6769A3B68}" type="pres">
      <dgm:prSet presAssocID="{E63890C0-DB5D-48F5-A61C-D14E134CF96D}" presName="spaceRect" presStyleCnt="0"/>
      <dgm:spPr/>
    </dgm:pt>
    <dgm:pt modelId="{7BFD2F7F-EFFA-4D0B-B6FE-96E3AAEE9868}" type="pres">
      <dgm:prSet presAssocID="{E63890C0-DB5D-48F5-A61C-D14E134CF96D}" presName="textRect" presStyleLbl="revTx" presStyleIdx="3" presStyleCnt="4">
        <dgm:presLayoutVars>
          <dgm:chMax val="1"/>
          <dgm:chPref val="1"/>
        </dgm:presLayoutVars>
      </dgm:prSet>
      <dgm:spPr/>
    </dgm:pt>
  </dgm:ptLst>
  <dgm:cxnLst>
    <dgm:cxn modelId="{AC255B0A-FA74-4601-AF09-FDCD4CC961AC}" type="presOf" srcId="{485A5B0B-4B8C-437B-9838-04AE4F3EB5FB}" destId="{93411A43-DEF5-4576-98CB-A880F29BBE45}" srcOrd="0" destOrd="0" presId="urn:microsoft.com/office/officeart/2018/5/layout/IconLeafLabelList"/>
    <dgm:cxn modelId="{FA8D658D-9B88-498D-B569-1E757164E47F}" srcId="{68A14851-F0DE-4B0B-852B-0B0DB1CD5F2B}" destId="{E249B867-259D-4BF6-9FBE-F0BED6D4A14F}" srcOrd="0" destOrd="0" parTransId="{16122070-5F53-4412-AF20-086DCFEA3C38}" sibTransId="{A4F0FEF4-2830-4778-92DE-21E3CC1D218A}"/>
    <dgm:cxn modelId="{CB89BD91-4561-4B9F-AF1A-90C5C6996A54}" type="presOf" srcId="{E63890C0-DB5D-48F5-A61C-D14E134CF96D}" destId="{7BFD2F7F-EFFA-4D0B-B6FE-96E3AAEE9868}" srcOrd="0" destOrd="0" presId="urn:microsoft.com/office/officeart/2018/5/layout/IconLeafLabelList"/>
    <dgm:cxn modelId="{FB000398-3F13-463B-846C-A4C50A584167}" srcId="{68A14851-F0DE-4B0B-852B-0B0DB1CD5F2B}" destId="{C6142AB3-D7B0-4DB4-950D-1F5D8B2D6B22}" srcOrd="2" destOrd="0" parTransId="{187546EE-6D1B-44E2-8347-C4A479B2AFCE}" sibTransId="{B8664C3B-1DEF-4BB9-8990-7D90532106B0}"/>
    <dgm:cxn modelId="{45CF32A6-93DC-4E6F-A8A9-BE34594266A5}" srcId="{68A14851-F0DE-4B0B-852B-0B0DB1CD5F2B}" destId="{485A5B0B-4B8C-437B-9838-04AE4F3EB5FB}" srcOrd="1" destOrd="0" parTransId="{8097054C-D1C0-4E75-8D60-89307A7BF8AA}" sibTransId="{88BF7CEA-F3BB-4017-8AF5-25BA4BF4ED9F}"/>
    <dgm:cxn modelId="{837C9BBD-949F-46B1-8A94-B857DF008C09}" type="presOf" srcId="{68A14851-F0DE-4B0B-852B-0B0DB1CD5F2B}" destId="{0B1C793B-7EAD-4F4C-8F2D-FCB82E1E6430}" srcOrd="0" destOrd="0" presId="urn:microsoft.com/office/officeart/2018/5/layout/IconLeafLabelList"/>
    <dgm:cxn modelId="{1E5163C9-E36F-48BB-A50B-79E3ED5ED0BF}" srcId="{68A14851-F0DE-4B0B-852B-0B0DB1CD5F2B}" destId="{E63890C0-DB5D-48F5-A61C-D14E134CF96D}" srcOrd="3" destOrd="0" parTransId="{933CA22D-0B58-46AB-B3DF-995EBBA1AE72}" sibTransId="{632333C0-BEFE-40A6-A72A-8574A5755EFB}"/>
    <dgm:cxn modelId="{478D59F0-41F1-4A43-A519-E0C1F256046C}" type="presOf" srcId="{C6142AB3-D7B0-4DB4-950D-1F5D8B2D6B22}" destId="{5DE82468-EABF-4A26-BDBF-09434EB22987}" srcOrd="0" destOrd="0" presId="urn:microsoft.com/office/officeart/2018/5/layout/IconLeafLabelList"/>
    <dgm:cxn modelId="{76FBFEF5-EF22-4E2E-BC67-53EF0D0D695C}" type="presOf" srcId="{E249B867-259D-4BF6-9FBE-F0BED6D4A14F}" destId="{3FB492D2-E4EC-4E07-9BBE-F74DFD79E421}" srcOrd="0" destOrd="0" presId="urn:microsoft.com/office/officeart/2018/5/layout/IconLeafLabelList"/>
    <dgm:cxn modelId="{0DF887A2-10A9-41B5-8021-60339F1CDB55}" type="presParOf" srcId="{0B1C793B-7EAD-4F4C-8F2D-FCB82E1E6430}" destId="{96C79423-2B45-46A6-9BDF-763EC4780CE4}" srcOrd="0" destOrd="0" presId="urn:microsoft.com/office/officeart/2018/5/layout/IconLeafLabelList"/>
    <dgm:cxn modelId="{AE56BFD3-98D9-4375-BE6E-FC0986BD181B}" type="presParOf" srcId="{96C79423-2B45-46A6-9BDF-763EC4780CE4}" destId="{B9E17F18-D5E5-47ED-BEE7-EF673B3E6649}" srcOrd="0" destOrd="0" presId="urn:microsoft.com/office/officeart/2018/5/layout/IconLeafLabelList"/>
    <dgm:cxn modelId="{614B440D-5E54-4A5B-B647-52008A5DBDE2}" type="presParOf" srcId="{96C79423-2B45-46A6-9BDF-763EC4780CE4}" destId="{4B443E1C-AB00-44AF-A2E1-D15CAA2BA4C8}" srcOrd="1" destOrd="0" presId="urn:microsoft.com/office/officeart/2018/5/layout/IconLeafLabelList"/>
    <dgm:cxn modelId="{2A06760B-B398-47E2-97B8-90FDEE3B39A0}" type="presParOf" srcId="{96C79423-2B45-46A6-9BDF-763EC4780CE4}" destId="{E1783F05-96D0-4462-B725-19EB2A5AC200}" srcOrd="2" destOrd="0" presId="urn:microsoft.com/office/officeart/2018/5/layout/IconLeafLabelList"/>
    <dgm:cxn modelId="{0DB9D67D-B928-4F43-9195-6795961633DA}" type="presParOf" srcId="{96C79423-2B45-46A6-9BDF-763EC4780CE4}" destId="{3FB492D2-E4EC-4E07-9BBE-F74DFD79E421}" srcOrd="3" destOrd="0" presId="urn:microsoft.com/office/officeart/2018/5/layout/IconLeafLabelList"/>
    <dgm:cxn modelId="{3E7AC0F7-AD75-4FCF-A321-647CF0913445}" type="presParOf" srcId="{0B1C793B-7EAD-4F4C-8F2D-FCB82E1E6430}" destId="{5938AC20-E510-43DA-9B50-541041EFE4BC}" srcOrd="1" destOrd="0" presId="urn:microsoft.com/office/officeart/2018/5/layout/IconLeafLabelList"/>
    <dgm:cxn modelId="{88E8AA88-80FC-47E9-B334-87893D365AF0}" type="presParOf" srcId="{0B1C793B-7EAD-4F4C-8F2D-FCB82E1E6430}" destId="{C81587DC-62B9-412C-AC61-9691DD8304E2}" srcOrd="2" destOrd="0" presId="urn:microsoft.com/office/officeart/2018/5/layout/IconLeafLabelList"/>
    <dgm:cxn modelId="{CCDC7953-3BF8-4F88-A1F3-BB62610E4A23}" type="presParOf" srcId="{C81587DC-62B9-412C-AC61-9691DD8304E2}" destId="{698CC79A-447C-4A3D-B4F7-1F2B1B38951F}" srcOrd="0" destOrd="0" presId="urn:microsoft.com/office/officeart/2018/5/layout/IconLeafLabelList"/>
    <dgm:cxn modelId="{0BFEEF7C-BFE6-4DB6-9269-EC5180B757D8}" type="presParOf" srcId="{C81587DC-62B9-412C-AC61-9691DD8304E2}" destId="{F88C2907-F202-40DE-87D7-746FFBF276EE}" srcOrd="1" destOrd="0" presId="urn:microsoft.com/office/officeart/2018/5/layout/IconLeafLabelList"/>
    <dgm:cxn modelId="{7C0D8166-E063-4B1A-B5C2-C60D0EE1B4C9}" type="presParOf" srcId="{C81587DC-62B9-412C-AC61-9691DD8304E2}" destId="{7051CD92-B3FF-4A94-8627-F2A9CB98418E}" srcOrd="2" destOrd="0" presId="urn:microsoft.com/office/officeart/2018/5/layout/IconLeafLabelList"/>
    <dgm:cxn modelId="{75FD50E7-2068-475F-A86B-3ED904AF426C}" type="presParOf" srcId="{C81587DC-62B9-412C-AC61-9691DD8304E2}" destId="{93411A43-DEF5-4576-98CB-A880F29BBE45}" srcOrd="3" destOrd="0" presId="urn:microsoft.com/office/officeart/2018/5/layout/IconLeafLabelList"/>
    <dgm:cxn modelId="{7DE928D4-5193-40B5-ACC9-5A476342D6B8}" type="presParOf" srcId="{0B1C793B-7EAD-4F4C-8F2D-FCB82E1E6430}" destId="{FFC95B65-08CB-4EB9-AB78-906259479FE0}" srcOrd="3" destOrd="0" presId="urn:microsoft.com/office/officeart/2018/5/layout/IconLeafLabelList"/>
    <dgm:cxn modelId="{E52F9060-982C-48D1-8C30-55BB1364A853}" type="presParOf" srcId="{0B1C793B-7EAD-4F4C-8F2D-FCB82E1E6430}" destId="{A9351FDB-9443-4C34-BC42-CF4015B23FBE}" srcOrd="4" destOrd="0" presId="urn:microsoft.com/office/officeart/2018/5/layout/IconLeafLabelList"/>
    <dgm:cxn modelId="{15F42BD0-C6CC-4AEF-BDAA-A0084F735A2B}" type="presParOf" srcId="{A9351FDB-9443-4C34-BC42-CF4015B23FBE}" destId="{08A70799-7CFB-448C-912B-80215A5E31FB}" srcOrd="0" destOrd="0" presId="urn:microsoft.com/office/officeart/2018/5/layout/IconLeafLabelList"/>
    <dgm:cxn modelId="{362AE588-CA18-4E21-8BE4-1DF209BAAC82}" type="presParOf" srcId="{A9351FDB-9443-4C34-BC42-CF4015B23FBE}" destId="{27A08CC4-3A50-4080-A2B7-E0FF50F400FA}" srcOrd="1" destOrd="0" presId="urn:microsoft.com/office/officeart/2018/5/layout/IconLeafLabelList"/>
    <dgm:cxn modelId="{D0BFCFFC-3CA7-4CD5-890C-AEC8FE8EB109}" type="presParOf" srcId="{A9351FDB-9443-4C34-BC42-CF4015B23FBE}" destId="{5BD9127F-1A15-43FD-9A76-6FC7EE543481}" srcOrd="2" destOrd="0" presId="urn:microsoft.com/office/officeart/2018/5/layout/IconLeafLabelList"/>
    <dgm:cxn modelId="{CD64AE3F-B011-45F2-B560-7DE89400E0D7}" type="presParOf" srcId="{A9351FDB-9443-4C34-BC42-CF4015B23FBE}" destId="{5DE82468-EABF-4A26-BDBF-09434EB22987}" srcOrd="3" destOrd="0" presId="urn:microsoft.com/office/officeart/2018/5/layout/IconLeafLabelList"/>
    <dgm:cxn modelId="{E6619B88-C8C5-4CE4-9E98-88699B322088}" type="presParOf" srcId="{0B1C793B-7EAD-4F4C-8F2D-FCB82E1E6430}" destId="{2EF3811B-B815-4CFB-9610-3FAD73141791}" srcOrd="5" destOrd="0" presId="urn:microsoft.com/office/officeart/2018/5/layout/IconLeafLabelList"/>
    <dgm:cxn modelId="{08F22C87-B4DE-4FAE-9259-4A7559F4C0FF}" type="presParOf" srcId="{0B1C793B-7EAD-4F4C-8F2D-FCB82E1E6430}" destId="{25A6FF70-9175-436C-AE20-1B93ED9000FE}" srcOrd="6" destOrd="0" presId="urn:microsoft.com/office/officeart/2018/5/layout/IconLeafLabelList"/>
    <dgm:cxn modelId="{5190CF21-0DA6-43C8-9AE8-2630F4B17290}" type="presParOf" srcId="{25A6FF70-9175-436C-AE20-1B93ED9000FE}" destId="{68F449BE-E9BA-4B77-8E93-44BA7568326B}" srcOrd="0" destOrd="0" presId="urn:microsoft.com/office/officeart/2018/5/layout/IconLeafLabelList"/>
    <dgm:cxn modelId="{AA5971A7-8206-4BB7-88CD-59B9E1DB0338}" type="presParOf" srcId="{25A6FF70-9175-436C-AE20-1B93ED9000FE}" destId="{1ADFC517-0B2B-4C59-8D96-556246D3FFD5}" srcOrd="1" destOrd="0" presId="urn:microsoft.com/office/officeart/2018/5/layout/IconLeafLabelList"/>
    <dgm:cxn modelId="{86095C63-E3DA-4520-96DD-B43062BC4791}" type="presParOf" srcId="{25A6FF70-9175-436C-AE20-1B93ED9000FE}" destId="{0DB1C90D-423C-4EE1-B531-0FF6769A3B68}" srcOrd="2" destOrd="0" presId="urn:microsoft.com/office/officeart/2018/5/layout/IconLeafLabelList"/>
    <dgm:cxn modelId="{0F5D9FC0-6636-4BCD-B971-C09A40E5A256}" type="presParOf" srcId="{25A6FF70-9175-436C-AE20-1B93ED9000FE}" destId="{7BFD2F7F-EFFA-4D0B-B6FE-96E3AAEE9868}"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97CF8-79B3-4033-84C1-17351391EC60}">
      <dsp:nvSpPr>
        <dsp:cNvPr id="0" name=""/>
        <dsp:cNvSpPr/>
      </dsp:nvSpPr>
      <dsp:spPr>
        <a:xfrm>
          <a:off x="0" y="0"/>
          <a:ext cx="8128000" cy="2040577"/>
        </a:xfrm>
        <a:prstGeom prst="roundRect">
          <a:avLst>
            <a:gd name="adj" fmla="val 10000"/>
          </a:avLst>
        </a:prstGeom>
        <a:solidFill>
          <a:schemeClr val="bg1">
            <a:lumMod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337004-1B3F-4F44-8738-EC659FA420F8}">
      <dsp:nvSpPr>
        <dsp:cNvPr id="0" name=""/>
        <dsp:cNvSpPr/>
      </dsp:nvSpPr>
      <dsp:spPr>
        <a:xfrm>
          <a:off x="243839" y="272076"/>
          <a:ext cx="2387600" cy="1496423"/>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7E958-6627-4A75-827B-A55AA15F4312}">
      <dsp:nvSpPr>
        <dsp:cNvPr id="0" name=""/>
        <dsp:cNvSpPr/>
      </dsp:nvSpPr>
      <dsp:spPr>
        <a:xfrm rot="10800000">
          <a:off x="243839" y="2040577"/>
          <a:ext cx="2387600" cy="2494038"/>
        </a:xfrm>
        <a:prstGeom prst="round2SameRect">
          <a:avLst>
            <a:gd name="adj1" fmla="val 10500"/>
            <a:gd name="adj2" fmla="val 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t" anchorCtr="0">
          <a:noAutofit/>
        </a:bodyPr>
        <a:lstStyle/>
        <a:p>
          <a:pPr marL="0" lvl="0" indent="0" algn="ctr" defTabSz="1866900">
            <a:lnSpc>
              <a:spcPct val="90000"/>
            </a:lnSpc>
            <a:spcBef>
              <a:spcPct val="0"/>
            </a:spcBef>
            <a:spcAft>
              <a:spcPct val="35000"/>
            </a:spcAft>
            <a:buNone/>
          </a:pPr>
          <a:r>
            <a:rPr lang="en-US" sz="4200" kern="1200" dirty="0"/>
            <a:t>No Change</a:t>
          </a:r>
        </a:p>
      </dsp:txBody>
      <dsp:txXfrm rot="10800000">
        <a:off x="317266" y="2040577"/>
        <a:ext cx="2240746" cy="2420611"/>
      </dsp:txXfrm>
    </dsp:sp>
    <dsp:sp modelId="{A6A0FCE9-ED04-4312-B342-6751D61DC062}">
      <dsp:nvSpPr>
        <dsp:cNvPr id="0" name=""/>
        <dsp:cNvSpPr/>
      </dsp:nvSpPr>
      <dsp:spPr>
        <a:xfrm>
          <a:off x="2870200" y="272076"/>
          <a:ext cx="2387600" cy="1496423"/>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539C09-4A5C-4BCC-994D-EAAD7884DAB6}">
      <dsp:nvSpPr>
        <dsp:cNvPr id="0" name=""/>
        <dsp:cNvSpPr/>
      </dsp:nvSpPr>
      <dsp:spPr>
        <a:xfrm rot="10800000">
          <a:off x="2870200" y="2040577"/>
          <a:ext cx="2387600" cy="249403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t" anchorCtr="0">
          <a:noAutofit/>
        </a:bodyPr>
        <a:lstStyle/>
        <a:p>
          <a:pPr marL="0" lvl="0" indent="0" algn="ctr" defTabSz="1866900">
            <a:lnSpc>
              <a:spcPct val="90000"/>
            </a:lnSpc>
            <a:spcBef>
              <a:spcPct val="0"/>
            </a:spcBef>
            <a:spcAft>
              <a:spcPct val="35000"/>
            </a:spcAft>
            <a:buNone/>
          </a:pPr>
          <a:r>
            <a:rPr lang="en-US" sz="4200" kern="1200" dirty="0"/>
            <a:t>Gain</a:t>
          </a:r>
        </a:p>
      </dsp:txBody>
      <dsp:txXfrm rot="10800000">
        <a:off x="2943627" y="2040577"/>
        <a:ext cx="2240746" cy="2420611"/>
      </dsp:txXfrm>
    </dsp:sp>
    <dsp:sp modelId="{C7D14817-3B67-423A-B2DA-004F52FA1D8F}">
      <dsp:nvSpPr>
        <dsp:cNvPr id="0" name=""/>
        <dsp:cNvSpPr/>
      </dsp:nvSpPr>
      <dsp:spPr>
        <a:xfrm>
          <a:off x="5496559" y="272076"/>
          <a:ext cx="2387600" cy="149642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70EB00-0665-4A99-8FBB-E1FFC8C9A33D}">
      <dsp:nvSpPr>
        <dsp:cNvPr id="0" name=""/>
        <dsp:cNvSpPr/>
      </dsp:nvSpPr>
      <dsp:spPr>
        <a:xfrm rot="10800000">
          <a:off x="5496559" y="2040577"/>
          <a:ext cx="2387600" cy="2494038"/>
        </a:xfrm>
        <a:prstGeom prst="round2SameRect">
          <a:avLst>
            <a:gd name="adj1" fmla="val 10500"/>
            <a:gd name="adj2" fmla="val 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t" anchorCtr="0">
          <a:noAutofit/>
        </a:bodyPr>
        <a:lstStyle/>
        <a:p>
          <a:pPr marL="0" lvl="0" indent="0" algn="ctr" defTabSz="1866900">
            <a:lnSpc>
              <a:spcPct val="90000"/>
            </a:lnSpc>
            <a:spcBef>
              <a:spcPct val="0"/>
            </a:spcBef>
            <a:spcAft>
              <a:spcPct val="35000"/>
            </a:spcAft>
            <a:buNone/>
          </a:pPr>
          <a:r>
            <a:rPr lang="en-US" sz="4200" kern="1200" dirty="0"/>
            <a:t>Loss</a:t>
          </a:r>
        </a:p>
      </dsp:txBody>
      <dsp:txXfrm rot="10800000">
        <a:off x="5569986" y="2040577"/>
        <a:ext cx="2240746" cy="2420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D2ABD-CA18-4311-B8D4-1AB225A2C47F}">
      <dsp:nvSpPr>
        <dsp:cNvPr id="0" name=""/>
        <dsp:cNvSpPr/>
      </dsp:nvSpPr>
      <dsp:spPr>
        <a:xfrm>
          <a:off x="0" y="153896"/>
          <a:ext cx="6900512" cy="12682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The results should be considered preliminary due to the caveats listed below. It is not recommended that they not be used for decision-making.</a:t>
          </a:r>
        </a:p>
      </dsp:txBody>
      <dsp:txXfrm>
        <a:off x="61909" y="215805"/>
        <a:ext cx="6776694" cy="1144388"/>
      </dsp:txXfrm>
    </dsp:sp>
    <dsp:sp modelId="{AB238344-E8B4-4BD3-B0AA-7D57EAB5E9DA}">
      <dsp:nvSpPr>
        <dsp:cNvPr id="0" name=""/>
        <dsp:cNvSpPr/>
      </dsp:nvSpPr>
      <dsp:spPr>
        <a:xfrm>
          <a:off x="0" y="1473943"/>
          <a:ext cx="6900512" cy="1268206"/>
        </a:xfrm>
        <a:prstGeom prst="roundRect">
          <a:avLst/>
        </a:prstGeom>
        <a:solidFill>
          <a:schemeClr val="accent2">
            <a:hueOff val="1080030"/>
            <a:satOff val="150"/>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Tree canopy metrics, including area, percent coverage, and change are only valid if the US Forest Service’s Tree Canopy Assessment Protocols are applied. This project created data, but the application of the Tree Canopy Assessment Protocols was not part of the scope. </a:t>
          </a:r>
          <a:endParaRPr lang="en-US" sz="1800" kern="1200" dirty="0"/>
        </a:p>
      </dsp:txBody>
      <dsp:txXfrm>
        <a:off x="61909" y="1535852"/>
        <a:ext cx="6776694" cy="1144388"/>
      </dsp:txXfrm>
    </dsp:sp>
    <dsp:sp modelId="{02D0EC29-C8CF-4A14-B9D3-0FE34A6E2354}">
      <dsp:nvSpPr>
        <dsp:cNvPr id="0" name=""/>
        <dsp:cNvSpPr/>
      </dsp:nvSpPr>
      <dsp:spPr>
        <a:xfrm>
          <a:off x="0" y="2793990"/>
          <a:ext cx="6900512" cy="1268206"/>
        </a:xfrm>
        <a:prstGeom prst="roundRect">
          <a:avLst/>
        </a:prstGeom>
        <a:solidFill>
          <a:schemeClr val="accent2">
            <a:hueOff val="2160060"/>
            <a:satOff val="301"/>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Percent changes are based on county area, including water. The US Forest Service’s Tree Canopy Assessment Protocols specify that change be reported as a percent of land area. Full land cover mapping is part of a Tree Canopy Assessment.</a:t>
          </a:r>
          <a:endParaRPr lang="en-US" sz="1800" kern="1200"/>
        </a:p>
      </dsp:txBody>
      <dsp:txXfrm>
        <a:off x="61909" y="2855899"/>
        <a:ext cx="6776694" cy="1144388"/>
      </dsp:txXfrm>
    </dsp:sp>
    <dsp:sp modelId="{54014747-8C54-46EE-95B9-F4CF724014FA}">
      <dsp:nvSpPr>
        <dsp:cNvPr id="0" name=""/>
        <dsp:cNvSpPr/>
      </dsp:nvSpPr>
      <dsp:spPr>
        <a:xfrm>
          <a:off x="0" y="4114037"/>
          <a:ext cx="6900512" cy="1268206"/>
        </a:xfrm>
        <a:prstGeom prst="roundRect">
          <a:avLst/>
        </a:prstGeom>
        <a:solidFill>
          <a:schemeClr val="accent2">
            <a:hueOff val="3240090"/>
            <a:satOff val="451"/>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The county boundaries provided for the 2014-2018 and 2018-2020 projects differed slightly and thus the amount of county land is not consistent between the two analyses.</a:t>
          </a:r>
          <a:endParaRPr lang="en-US" sz="1800" kern="1200"/>
        </a:p>
      </dsp:txBody>
      <dsp:txXfrm>
        <a:off x="61909" y="4175946"/>
        <a:ext cx="6776694" cy="1144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17F18-D5E5-47ED-BEE7-EF673B3E6649}">
      <dsp:nvSpPr>
        <dsp:cNvPr id="0" name=""/>
        <dsp:cNvSpPr/>
      </dsp:nvSpPr>
      <dsp:spPr>
        <a:xfrm>
          <a:off x="1013576" y="515815"/>
          <a:ext cx="1492335" cy="149233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443E1C-AB00-44AF-A2E1-D15CAA2BA4C8}">
      <dsp:nvSpPr>
        <dsp:cNvPr id="0" name=""/>
        <dsp:cNvSpPr/>
      </dsp:nvSpPr>
      <dsp:spPr>
        <a:xfrm>
          <a:off x="1331615" y="833853"/>
          <a:ext cx="856258" cy="85625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492D2-E4EC-4E07-9BBE-F74DFD79E421}">
      <dsp:nvSpPr>
        <dsp:cNvPr id="0" name=""/>
        <dsp:cNvSpPr/>
      </dsp:nvSpPr>
      <dsp:spPr>
        <a:xfrm>
          <a:off x="536518" y="2472976"/>
          <a:ext cx="2446451" cy="22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Both counties gained tree canopy from 2018-2020. Montgomery Gain = 1.8%. Prince George’s Gain = 1.5%.</a:t>
          </a:r>
        </a:p>
      </dsp:txBody>
      <dsp:txXfrm>
        <a:off x="536518" y="2472976"/>
        <a:ext cx="2446451" cy="2205000"/>
      </dsp:txXfrm>
    </dsp:sp>
    <dsp:sp modelId="{698CC79A-447C-4A3D-B4F7-1F2B1B38951F}">
      <dsp:nvSpPr>
        <dsp:cNvPr id="0" name=""/>
        <dsp:cNvSpPr/>
      </dsp:nvSpPr>
      <dsp:spPr>
        <a:xfrm>
          <a:off x="3888157" y="515815"/>
          <a:ext cx="1492335" cy="149233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8C2907-F202-40DE-87D7-746FFBF276EE}">
      <dsp:nvSpPr>
        <dsp:cNvPr id="0" name=""/>
        <dsp:cNvSpPr/>
      </dsp:nvSpPr>
      <dsp:spPr>
        <a:xfrm>
          <a:off x="4206196" y="833853"/>
          <a:ext cx="856258" cy="85625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411A43-DEF5-4576-98CB-A880F29BBE45}">
      <dsp:nvSpPr>
        <dsp:cNvPr id="0" name=""/>
        <dsp:cNvSpPr/>
      </dsp:nvSpPr>
      <dsp:spPr>
        <a:xfrm>
          <a:off x="3411099" y="2472976"/>
          <a:ext cx="2446451" cy="22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The 2014-2018 &amp; 2018-2020 datasets are not directly comparable </a:t>
          </a:r>
        </a:p>
      </dsp:txBody>
      <dsp:txXfrm>
        <a:off x="3411099" y="2472976"/>
        <a:ext cx="2446451" cy="2205000"/>
      </dsp:txXfrm>
    </dsp:sp>
    <dsp:sp modelId="{08A70799-7CFB-448C-912B-80215A5E31FB}">
      <dsp:nvSpPr>
        <dsp:cNvPr id="0" name=""/>
        <dsp:cNvSpPr/>
      </dsp:nvSpPr>
      <dsp:spPr>
        <a:xfrm>
          <a:off x="6762738" y="515815"/>
          <a:ext cx="1492335" cy="149233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08CC4-3A50-4080-A2B7-E0FF50F400FA}">
      <dsp:nvSpPr>
        <dsp:cNvPr id="0" name=""/>
        <dsp:cNvSpPr/>
      </dsp:nvSpPr>
      <dsp:spPr>
        <a:xfrm>
          <a:off x="7080777" y="833853"/>
          <a:ext cx="856258" cy="85625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E82468-EABF-4A26-BDBF-09434EB22987}">
      <dsp:nvSpPr>
        <dsp:cNvPr id="0" name=""/>
        <dsp:cNvSpPr/>
      </dsp:nvSpPr>
      <dsp:spPr>
        <a:xfrm>
          <a:off x="6285680" y="2472976"/>
          <a:ext cx="2446451" cy="22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A full tree canopy assessment would bring these datasets into alignment</a:t>
          </a:r>
        </a:p>
      </dsp:txBody>
      <dsp:txXfrm>
        <a:off x="6285680" y="2472976"/>
        <a:ext cx="2446451" cy="2205000"/>
      </dsp:txXfrm>
    </dsp:sp>
    <dsp:sp modelId="{68F449BE-E9BA-4B77-8E93-44BA7568326B}">
      <dsp:nvSpPr>
        <dsp:cNvPr id="0" name=""/>
        <dsp:cNvSpPr/>
      </dsp:nvSpPr>
      <dsp:spPr>
        <a:xfrm>
          <a:off x="9637319" y="515815"/>
          <a:ext cx="1492335" cy="149233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FC517-0B2B-4C59-8D96-556246D3FFD5}">
      <dsp:nvSpPr>
        <dsp:cNvPr id="0" name=""/>
        <dsp:cNvSpPr/>
      </dsp:nvSpPr>
      <dsp:spPr>
        <a:xfrm>
          <a:off x="9955358" y="833853"/>
          <a:ext cx="856258" cy="85625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FD2F7F-EFFA-4D0B-B6FE-96E3AAEE9868}">
      <dsp:nvSpPr>
        <dsp:cNvPr id="0" name=""/>
        <dsp:cNvSpPr/>
      </dsp:nvSpPr>
      <dsp:spPr>
        <a:xfrm>
          <a:off x="9160261" y="2472976"/>
          <a:ext cx="2446451" cy="22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A tree canopy assessment would also help uncover the drivers of change</a:t>
          </a:r>
        </a:p>
      </dsp:txBody>
      <dsp:txXfrm>
        <a:off x="9160261" y="2472976"/>
        <a:ext cx="2446451" cy="220500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8F49-CFA0-4DB7-AA74-2342739680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744188-8592-43BF-8102-F71E56997C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5DFE0-3533-4B6A-8E87-1F70CF9EB427}"/>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5" name="Footer Placeholder 4">
            <a:extLst>
              <a:ext uri="{FF2B5EF4-FFF2-40B4-BE49-F238E27FC236}">
                <a16:creationId xmlns:a16="http://schemas.microsoft.com/office/drawing/2014/main" id="{69928CAE-2D11-4936-99E2-AB8F1153A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1AF5A-A0AE-485F-B77A-7A8C6A1247A2}"/>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427818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C696-D536-456D-8873-9A6E965C6E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C3FC4F-E131-4C1B-9980-CB2D7E0496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03D44D-A6C8-4BDC-BC7A-3CBA25A8282D}"/>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5" name="Footer Placeholder 4">
            <a:extLst>
              <a:ext uri="{FF2B5EF4-FFF2-40B4-BE49-F238E27FC236}">
                <a16:creationId xmlns:a16="http://schemas.microsoft.com/office/drawing/2014/main" id="{134D4E1D-F289-429F-87A8-5DE933ED0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DC77C-CE06-4F2F-BBBC-BD6E7A783EE0}"/>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23742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863265-3D54-40E2-BA05-DC4B34442B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A68BFA-1720-4D4C-9B43-5F0BE6678B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1AA40-168A-4202-80BC-EEF9F534D470}"/>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5" name="Footer Placeholder 4">
            <a:extLst>
              <a:ext uri="{FF2B5EF4-FFF2-40B4-BE49-F238E27FC236}">
                <a16:creationId xmlns:a16="http://schemas.microsoft.com/office/drawing/2014/main" id="{06F972C8-6B6A-4A82-847E-FC92EB19A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4DD16-ED54-48B3-BF16-E4B9BB60628D}"/>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17256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2D44D-FA64-4D30-9EAA-E25739631E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D8ABF-9D13-4869-ABC5-01ECFB707E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3B6F9-EEA7-490F-941A-446534F85B62}"/>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5" name="Footer Placeholder 4">
            <a:extLst>
              <a:ext uri="{FF2B5EF4-FFF2-40B4-BE49-F238E27FC236}">
                <a16:creationId xmlns:a16="http://schemas.microsoft.com/office/drawing/2014/main" id="{C178B013-0EC0-437F-8850-A6A21EDFA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B260A-4442-4DA0-8562-D379E6826E18}"/>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282478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862B-19F3-4B6F-828B-20F177417B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3503DF-D815-438A-99B9-5ABCFB44CA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0EB148-3EA3-43B5-ADE6-669D353A6791}"/>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5" name="Footer Placeholder 4">
            <a:extLst>
              <a:ext uri="{FF2B5EF4-FFF2-40B4-BE49-F238E27FC236}">
                <a16:creationId xmlns:a16="http://schemas.microsoft.com/office/drawing/2014/main" id="{408B5E5E-3FA3-46D3-A693-9D8988851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F7AF0-742C-428D-B5F9-D7F9859342F0}"/>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248428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9A337-4A9E-4B89-8490-D290C4CDD5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1D598C-FBFE-482C-81D1-40505D9437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FC55F-1D59-416B-8004-247FB10CB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C2F4EF-CB90-43E1-B187-254E11472167}"/>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6" name="Footer Placeholder 5">
            <a:extLst>
              <a:ext uri="{FF2B5EF4-FFF2-40B4-BE49-F238E27FC236}">
                <a16:creationId xmlns:a16="http://schemas.microsoft.com/office/drawing/2014/main" id="{09B8AAD9-7415-4362-9AC4-C0E2A1FD6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3867A-BB54-4A33-A602-3C8D028B8D67}"/>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1221281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35E8-B204-4C0F-A256-7BE796AD4D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02502E-C275-44F4-B82E-22BF7A9586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5F1FB0-E0A1-49EB-9349-E21C66503F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F7D343-7ED1-4E4D-95B7-E68EDEAF33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2F04D5-1829-48C2-913E-B1ED52E8B7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953639-5115-4ADC-876F-F9F093D2239A}"/>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8" name="Footer Placeholder 7">
            <a:extLst>
              <a:ext uri="{FF2B5EF4-FFF2-40B4-BE49-F238E27FC236}">
                <a16:creationId xmlns:a16="http://schemas.microsoft.com/office/drawing/2014/main" id="{160B00CD-7652-4781-8BB7-CA11B2E234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14123E-FD68-4FE9-A432-4A8E68B23D97}"/>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2476169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65C82-1A3D-4C4F-91F7-C59A879C80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CAAC8A-4EDE-4F6A-AA85-55D6F80CD4EC}"/>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4" name="Footer Placeholder 3">
            <a:extLst>
              <a:ext uri="{FF2B5EF4-FFF2-40B4-BE49-F238E27FC236}">
                <a16:creationId xmlns:a16="http://schemas.microsoft.com/office/drawing/2014/main" id="{1B93FFD3-3D0A-4366-9DC6-1C75947C96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A45CC1-96A5-44EB-AC3E-33328A1A5D03}"/>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1437177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2AB6AC-0385-4A32-B544-93A3091A1DEB}"/>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3" name="Footer Placeholder 2">
            <a:extLst>
              <a:ext uri="{FF2B5EF4-FFF2-40B4-BE49-F238E27FC236}">
                <a16:creationId xmlns:a16="http://schemas.microsoft.com/office/drawing/2014/main" id="{3787442E-A834-48F1-AC27-F41B268594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345A35-D4FF-4A06-AA90-365623E1F15F}"/>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744548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29-0285-40DF-95FD-868D333A84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79C2D3-1EB9-4212-A208-8EBA92F8D7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AB2061-D225-4490-B0F6-578940880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99059-2AF4-40D1-B0CC-CCE98B7F3504}"/>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6" name="Footer Placeholder 5">
            <a:extLst>
              <a:ext uri="{FF2B5EF4-FFF2-40B4-BE49-F238E27FC236}">
                <a16:creationId xmlns:a16="http://schemas.microsoft.com/office/drawing/2014/main" id="{F02C9FCF-FF66-4B82-8D52-D4D4F1735F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8B7216-720B-4EFF-A99E-A605521DE360}"/>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187489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70FCD-36D7-4303-920E-88C564BC95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C64B80-98CB-4898-9A6E-3683BABD20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104C6C-3F6F-4DFB-9832-5AFC82ECB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0F0C8-77B4-4F85-92DD-2B47290F3370}"/>
              </a:ext>
            </a:extLst>
          </p:cNvPr>
          <p:cNvSpPr>
            <a:spLocks noGrp="1"/>
          </p:cNvSpPr>
          <p:nvPr>
            <p:ph type="dt" sz="half" idx="10"/>
          </p:nvPr>
        </p:nvSpPr>
        <p:spPr/>
        <p:txBody>
          <a:bodyPr/>
          <a:lstStyle/>
          <a:p>
            <a:fld id="{75FA6B79-F955-437B-BD18-CBC59F67E75F}" type="datetimeFigureOut">
              <a:rPr lang="en-US" smtClean="0"/>
              <a:t>1/14/2022</a:t>
            </a:fld>
            <a:endParaRPr lang="en-US"/>
          </a:p>
        </p:txBody>
      </p:sp>
      <p:sp>
        <p:nvSpPr>
          <p:cNvPr id="6" name="Footer Placeholder 5">
            <a:extLst>
              <a:ext uri="{FF2B5EF4-FFF2-40B4-BE49-F238E27FC236}">
                <a16:creationId xmlns:a16="http://schemas.microsoft.com/office/drawing/2014/main" id="{8E3FFCB2-2267-4B0C-B2B5-CF3959EAE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58F32F-251E-4F4D-8B01-1834DBFB5867}"/>
              </a:ext>
            </a:extLst>
          </p:cNvPr>
          <p:cNvSpPr>
            <a:spLocks noGrp="1"/>
          </p:cNvSpPr>
          <p:nvPr>
            <p:ph type="sldNum" sz="quarter" idx="12"/>
          </p:nvPr>
        </p:nvSpPr>
        <p:spPr/>
        <p:txBody>
          <a:bodyPr/>
          <a:lstStyle/>
          <a:p>
            <a:fld id="{0201624E-7620-4998-96A1-8DA5D9C8BAB5}" type="slidenum">
              <a:rPr lang="en-US" smtClean="0"/>
              <a:t>‹#›</a:t>
            </a:fld>
            <a:endParaRPr lang="en-US"/>
          </a:p>
        </p:txBody>
      </p:sp>
    </p:spTree>
    <p:extLst>
      <p:ext uri="{BB962C8B-B14F-4D97-AF65-F5344CB8AC3E}">
        <p14:creationId xmlns:p14="http://schemas.microsoft.com/office/powerpoint/2010/main" val="253733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614BAD-1602-455B-AAA3-AA7137A68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887119-C348-42BC-880B-8C358ADAE9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889F3-9F8D-473F-BD19-B29978D7C4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A6B79-F955-437B-BD18-CBC59F67E75F}" type="datetimeFigureOut">
              <a:rPr lang="en-US" smtClean="0"/>
              <a:t>1/14/2022</a:t>
            </a:fld>
            <a:endParaRPr lang="en-US"/>
          </a:p>
        </p:txBody>
      </p:sp>
      <p:sp>
        <p:nvSpPr>
          <p:cNvPr id="5" name="Footer Placeholder 4">
            <a:extLst>
              <a:ext uri="{FF2B5EF4-FFF2-40B4-BE49-F238E27FC236}">
                <a16:creationId xmlns:a16="http://schemas.microsoft.com/office/drawing/2014/main" id="{43579CBF-B5FD-4207-834C-6F1E66CEC7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86AE84-05BC-427D-AA9C-69B6D66AB0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1624E-7620-4998-96A1-8DA5D9C8BAB5}" type="slidenum">
              <a:rPr lang="en-US" smtClean="0"/>
              <a:t>‹#›</a:t>
            </a:fld>
            <a:endParaRPr lang="en-US"/>
          </a:p>
        </p:txBody>
      </p:sp>
    </p:spTree>
    <p:extLst>
      <p:ext uri="{BB962C8B-B14F-4D97-AF65-F5344CB8AC3E}">
        <p14:creationId xmlns:p14="http://schemas.microsoft.com/office/powerpoint/2010/main" val="1934694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diagramColors" Target="../diagrams/colors1.xml"/><Relationship Id="rId18" Type="http://schemas.openxmlformats.org/officeDocument/2006/relationships/image" Target="../media/image20.svg"/><Relationship Id="rId3" Type="http://schemas.openxmlformats.org/officeDocument/2006/relationships/image" Target="../media/image3.svg"/><Relationship Id="rId21" Type="http://schemas.openxmlformats.org/officeDocument/2006/relationships/image" Target="../media/image23.png"/><Relationship Id="rId7" Type="http://schemas.openxmlformats.org/officeDocument/2006/relationships/image" Target="../media/image7.svg"/><Relationship Id="rId12" Type="http://schemas.openxmlformats.org/officeDocument/2006/relationships/diagramQuickStyle" Target="../diagrams/quickStyle1.xml"/><Relationship Id="rId17" Type="http://schemas.openxmlformats.org/officeDocument/2006/relationships/image" Target="../media/image19.png"/><Relationship Id="rId2" Type="http://schemas.openxmlformats.org/officeDocument/2006/relationships/image" Target="../media/image2.png"/><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diagramLayout" Target="../diagrams/layout1.xml"/><Relationship Id="rId5" Type="http://schemas.openxmlformats.org/officeDocument/2006/relationships/image" Target="../media/image5.svg"/><Relationship Id="rId15" Type="http://schemas.openxmlformats.org/officeDocument/2006/relationships/image" Target="../media/image17.png"/><Relationship Id="rId10" Type="http://schemas.openxmlformats.org/officeDocument/2006/relationships/diagramData" Target="../diagrams/data1.xml"/><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9.svg"/><Relationship Id="rId14" Type="http://schemas.microsoft.com/office/2007/relationships/diagramDrawing" Target="../diagrams/drawing1.xml"/><Relationship Id="rId22"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BAF3-4797-4D62-A23B-07D017729035}"/>
              </a:ext>
            </a:extLst>
          </p:cNvPr>
          <p:cNvSpPr>
            <a:spLocks noGrp="1"/>
          </p:cNvSpPr>
          <p:nvPr>
            <p:ph type="ctrTitle"/>
          </p:nvPr>
        </p:nvSpPr>
        <p:spPr>
          <a:xfrm>
            <a:off x="7464614" y="1783959"/>
            <a:ext cx="4087306" cy="2889114"/>
          </a:xfrm>
        </p:spPr>
        <p:txBody>
          <a:bodyPr anchor="b">
            <a:normAutofit fontScale="90000"/>
          </a:bodyPr>
          <a:lstStyle/>
          <a:p>
            <a:pPr algn="l"/>
            <a:r>
              <a:rPr lang="en-US" sz="5400" dirty="0"/>
              <a:t>MNCPPC</a:t>
            </a:r>
            <a:br>
              <a:rPr lang="en-US" sz="5400" dirty="0"/>
            </a:br>
            <a:r>
              <a:rPr lang="en-US" sz="5400" dirty="0"/>
              <a:t>Tree Canopy Dataset Summary</a:t>
            </a:r>
          </a:p>
        </p:txBody>
      </p:sp>
      <p:sp>
        <p:nvSpPr>
          <p:cNvPr id="3" name="Subtitle 2">
            <a:extLst>
              <a:ext uri="{FF2B5EF4-FFF2-40B4-BE49-F238E27FC236}">
                <a16:creationId xmlns:a16="http://schemas.microsoft.com/office/drawing/2014/main" id="{53B31A1D-F517-49F9-817C-4EEBADD2E38B}"/>
              </a:ext>
            </a:extLst>
          </p:cNvPr>
          <p:cNvSpPr>
            <a:spLocks noGrp="1"/>
          </p:cNvSpPr>
          <p:nvPr>
            <p:ph type="subTitle" idx="1"/>
          </p:nvPr>
        </p:nvSpPr>
        <p:spPr>
          <a:xfrm>
            <a:off x="7464612" y="4750893"/>
            <a:ext cx="4087305" cy="1147863"/>
          </a:xfrm>
        </p:spPr>
        <p:txBody>
          <a:bodyPr anchor="t">
            <a:normAutofit/>
          </a:bodyPr>
          <a:lstStyle/>
          <a:p>
            <a:pPr algn="l"/>
            <a:r>
              <a:rPr lang="en-US" sz="2000" dirty="0"/>
              <a:t>November 22, 2021</a:t>
            </a:r>
          </a:p>
        </p:txBody>
      </p:sp>
      <p:sp>
        <p:nvSpPr>
          <p:cNvPr id="13"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4" descr="Autumn Leaves">
            <a:extLst>
              <a:ext uri="{FF2B5EF4-FFF2-40B4-BE49-F238E27FC236}">
                <a16:creationId xmlns:a16="http://schemas.microsoft.com/office/drawing/2014/main" id="{F0C361C7-D3BD-4AA8-8E7D-8465016F3D99}"/>
              </a:ext>
            </a:extLst>
          </p:cNvPr>
          <p:cNvPicPr>
            <a:picLocks noChangeAspect="1"/>
          </p:cNvPicPr>
          <p:nvPr/>
        </p:nvPicPr>
        <p:blipFill rotWithShape="1">
          <a:blip r:embed="rId2"/>
          <a:srcRect l="16971" r="14618"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1824789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6C305DF-6AEC-4048-BCB5-5E22D29BBC21}"/>
              </a:ext>
            </a:extLst>
          </p:cNvPr>
          <p:cNvSpPr/>
          <p:nvPr/>
        </p:nvSpPr>
        <p:spPr>
          <a:xfrm>
            <a:off x="8042519" y="1500553"/>
            <a:ext cx="2945755" cy="264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553C2E8-9300-4BFC-9A24-CC680BB8E0CE}"/>
              </a:ext>
            </a:extLst>
          </p:cNvPr>
          <p:cNvSpPr/>
          <p:nvPr/>
        </p:nvSpPr>
        <p:spPr>
          <a:xfrm>
            <a:off x="903165" y="1500553"/>
            <a:ext cx="2945755" cy="264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145BFF68-3082-4B4D-8755-3D7AADA4940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298645" y="1856937"/>
            <a:ext cx="2154794" cy="2077732"/>
          </a:xfrm>
          <a:prstGeom prst="rect">
            <a:avLst/>
          </a:prstGeom>
        </p:spPr>
      </p:pic>
      <p:pic>
        <p:nvPicPr>
          <p:cNvPr id="3" name="Graphic 2">
            <a:extLst>
              <a:ext uri="{FF2B5EF4-FFF2-40B4-BE49-F238E27FC236}">
                <a16:creationId xmlns:a16="http://schemas.microsoft.com/office/drawing/2014/main" id="{7F60F25D-CAAF-46E2-8FAD-A3CB07DF60F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512150" y="1731950"/>
            <a:ext cx="2006492" cy="2006492"/>
          </a:xfrm>
          <a:prstGeom prst="rect">
            <a:avLst/>
          </a:prstGeom>
        </p:spPr>
      </p:pic>
      <p:sp>
        <p:nvSpPr>
          <p:cNvPr id="6" name="CuadroTexto 350">
            <a:extLst>
              <a:ext uri="{FF2B5EF4-FFF2-40B4-BE49-F238E27FC236}">
                <a16:creationId xmlns:a16="http://schemas.microsoft.com/office/drawing/2014/main" id="{71E78288-F3BB-4E22-9BEE-06CD4B33BAE4}"/>
              </a:ext>
            </a:extLst>
          </p:cNvPr>
          <p:cNvSpPr txBox="1"/>
          <p:nvPr/>
        </p:nvSpPr>
        <p:spPr>
          <a:xfrm>
            <a:off x="3542300" y="511095"/>
            <a:ext cx="5107488" cy="707886"/>
          </a:xfrm>
          <a:prstGeom prst="rect">
            <a:avLst/>
          </a:prstGeom>
          <a:noFill/>
        </p:spPr>
        <p:txBody>
          <a:bodyPr wrap="none" rtlCol="0">
            <a:spAutoFit/>
          </a:bodyPr>
          <a:lstStyle/>
          <a:p>
            <a:pPr algn="ctr"/>
            <a:r>
              <a:rPr lang="en-US" sz="4000" b="1" dirty="0">
                <a:solidFill>
                  <a:schemeClr val="tx2"/>
                </a:solidFill>
                <a:latin typeface="Lato Heavy" charset="0"/>
                <a:ea typeface="Lato Heavy" charset="0"/>
                <a:cs typeface="Lato Heavy" charset="0"/>
              </a:rPr>
              <a:t>Mapping Challenges</a:t>
            </a:r>
          </a:p>
        </p:txBody>
      </p:sp>
      <p:sp>
        <p:nvSpPr>
          <p:cNvPr id="7" name="CuadroTexto 350">
            <a:extLst>
              <a:ext uri="{FF2B5EF4-FFF2-40B4-BE49-F238E27FC236}">
                <a16:creationId xmlns:a16="http://schemas.microsoft.com/office/drawing/2014/main" id="{A03421BE-77D3-4DC3-86E4-5A0F7216C57D}"/>
              </a:ext>
            </a:extLst>
          </p:cNvPr>
          <p:cNvSpPr txBox="1"/>
          <p:nvPr/>
        </p:nvSpPr>
        <p:spPr>
          <a:xfrm>
            <a:off x="660957" y="4340794"/>
            <a:ext cx="3507769" cy="1200329"/>
          </a:xfrm>
          <a:prstGeom prst="rect">
            <a:avLst/>
          </a:prstGeom>
          <a:noFill/>
        </p:spPr>
        <p:txBody>
          <a:bodyPr wrap="square" rtlCol="0">
            <a:spAutoFit/>
          </a:bodyPr>
          <a:lstStyle/>
          <a:p>
            <a:pPr algn="ctr"/>
            <a:r>
              <a:rPr lang="en-US" b="1" dirty="0">
                <a:solidFill>
                  <a:schemeClr val="tx2"/>
                </a:solidFill>
                <a:latin typeface="Lato" charset="0"/>
                <a:ea typeface="Lato" charset="0"/>
                <a:cs typeface="Lato" charset="0"/>
              </a:rPr>
              <a:t>Two LiDAR datasets are never directly comparable due to acquisition, sensor, and processing differences. </a:t>
            </a:r>
          </a:p>
        </p:txBody>
      </p:sp>
      <p:sp>
        <p:nvSpPr>
          <p:cNvPr id="11" name="CuadroTexto 350">
            <a:extLst>
              <a:ext uri="{FF2B5EF4-FFF2-40B4-BE49-F238E27FC236}">
                <a16:creationId xmlns:a16="http://schemas.microsoft.com/office/drawing/2014/main" id="{82056CA7-5609-41A7-AD88-78A073AD23E5}"/>
              </a:ext>
            </a:extLst>
          </p:cNvPr>
          <p:cNvSpPr txBox="1"/>
          <p:nvPr/>
        </p:nvSpPr>
        <p:spPr>
          <a:xfrm>
            <a:off x="7856581" y="4268111"/>
            <a:ext cx="3507769" cy="1200329"/>
          </a:xfrm>
          <a:prstGeom prst="rect">
            <a:avLst/>
          </a:prstGeom>
          <a:noFill/>
        </p:spPr>
        <p:txBody>
          <a:bodyPr wrap="square" rtlCol="0">
            <a:spAutoFit/>
          </a:bodyPr>
          <a:lstStyle/>
          <a:p>
            <a:pPr algn="ctr"/>
            <a:r>
              <a:rPr lang="en-US" b="1" dirty="0">
                <a:solidFill>
                  <a:schemeClr val="tx2"/>
                </a:solidFill>
                <a:latin typeface="Lato" charset="0"/>
                <a:ea typeface="Lato" charset="0"/>
                <a:cs typeface="Lato" charset="0"/>
              </a:rPr>
              <a:t>The 2020 LiDAR proved superior for detection small trees and gaps in forested canopy.</a:t>
            </a:r>
          </a:p>
        </p:txBody>
      </p:sp>
    </p:spTree>
    <p:extLst>
      <p:ext uri="{BB962C8B-B14F-4D97-AF65-F5344CB8AC3E}">
        <p14:creationId xmlns:p14="http://schemas.microsoft.com/office/powerpoint/2010/main" val="1319242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0B114-7C86-4CF2-9132-CF8988FA7C92}"/>
              </a:ext>
            </a:extLst>
          </p:cNvPr>
          <p:cNvPicPr>
            <a:picLocks noChangeAspect="1"/>
          </p:cNvPicPr>
          <p:nvPr/>
        </p:nvPicPr>
        <p:blipFill>
          <a:blip r:embed="rId2"/>
          <a:stretch>
            <a:fillRect/>
          </a:stretch>
        </p:blipFill>
        <p:spPr>
          <a:xfrm>
            <a:off x="762" y="428"/>
            <a:ext cx="12190476" cy="6857143"/>
          </a:xfrm>
          <a:prstGeom prst="rect">
            <a:avLst/>
          </a:prstGeom>
        </p:spPr>
      </p:pic>
      <p:sp>
        <p:nvSpPr>
          <p:cNvPr id="6" name="Rectangle 5">
            <a:extLst>
              <a:ext uri="{FF2B5EF4-FFF2-40B4-BE49-F238E27FC236}">
                <a16:creationId xmlns:a16="http://schemas.microsoft.com/office/drawing/2014/main" id="{5277D462-81B1-49A3-9AC3-6FEED6A00554}"/>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Montgomery County</a:t>
            </a:r>
          </a:p>
        </p:txBody>
      </p:sp>
    </p:spTree>
    <p:extLst>
      <p:ext uri="{BB962C8B-B14F-4D97-AF65-F5344CB8AC3E}">
        <p14:creationId xmlns:p14="http://schemas.microsoft.com/office/powerpoint/2010/main" val="7279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CB414-2314-4C6E-825D-1E60FE8B078D}"/>
              </a:ext>
            </a:extLst>
          </p:cNvPr>
          <p:cNvPicPr>
            <a:picLocks noChangeAspect="1"/>
          </p:cNvPicPr>
          <p:nvPr/>
        </p:nvPicPr>
        <p:blipFill>
          <a:blip r:embed="rId2"/>
          <a:stretch>
            <a:fillRect/>
          </a:stretch>
        </p:blipFill>
        <p:spPr>
          <a:xfrm>
            <a:off x="762" y="428"/>
            <a:ext cx="12190476" cy="6857143"/>
          </a:xfrm>
          <a:prstGeom prst="rect">
            <a:avLst/>
          </a:prstGeom>
        </p:spPr>
      </p:pic>
      <p:sp>
        <p:nvSpPr>
          <p:cNvPr id="4" name="Rectangle 3">
            <a:extLst>
              <a:ext uri="{FF2B5EF4-FFF2-40B4-BE49-F238E27FC236}">
                <a16:creationId xmlns:a16="http://schemas.microsoft.com/office/drawing/2014/main" id="{D2359CB4-D905-4DEE-AE95-257EB3F3528C}"/>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Tree Canopy Change: 2018 LiDAR</a:t>
            </a:r>
          </a:p>
        </p:txBody>
      </p:sp>
      <p:sp>
        <p:nvSpPr>
          <p:cNvPr id="5" name="Callout: Line 4">
            <a:extLst>
              <a:ext uri="{FF2B5EF4-FFF2-40B4-BE49-F238E27FC236}">
                <a16:creationId xmlns:a16="http://schemas.microsoft.com/office/drawing/2014/main" id="{D738150E-F5E3-4CAF-AE91-0E94F6EA9ACB}"/>
              </a:ext>
            </a:extLst>
          </p:cNvPr>
          <p:cNvSpPr/>
          <p:nvPr/>
        </p:nvSpPr>
        <p:spPr>
          <a:xfrm>
            <a:off x="6569612" y="1439594"/>
            <a:ext cx="2719754" cy="1219200"/>
          </a:xfrm>
          <a:prstGeom prst="borderCallout1">
            <a:avLst>
              <a:gd name="adj1" fmla="val 32981"/>
              <a:gd name="adj2" fmla="val 103908"/>
              <a:gd name="adj3" fmla="val -11731"/>
              <a:gd name="adj4" fmla="val 124253"/>
            </a:avLst>
          </a:prstGeom>
          <a:solidFill>
            <a:schemeClr val="dk1">
              <a:alpha val="60000"/>
            </a:schemeClr>
          </a:solidFill>
          <a:ln w="28575">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Areas of </a:t>
            </a:r>
            <a:r>
              <a:rPr lang="en-US" u="sng" dirty="0"/>
              <a:t>gain</a:t>
            </a:r>
            <a:r>
              <a:rPr lang="en-US" dirty="0"/>
              <a:t> appear smooth in the 2018 LiDAR as no tree canopy exists currently.</a:t>
            </a:r>
          </a:p>
        </p:txBody>
      </p:sp>
      <p:sp>
        <p:nvSpPr>
          <p:cNvPr id="8" name="Callout: Line 7">
            <a:extLst>
              <a:ext uri="{FF2B5EF4-FFF2-40B4-BE49-F238E27FC236}">
                <a16:creationId xmlns:a16="http://schemas.microsoft.com/office/drawing/2014/main" id="{4B13D39F-F287-4761-BE60-06448ACDDE8A}"/>
              </a:ext>
            </a:extLst>
          </p:cNvPr>
          <p:cNvSpPr/>
          <p:nvPr/>
        </p:nvSpPr>
        <p:spPr>
          <a:xfrm>
            <a:off x="1969904" y="5097619"/>
            <a:ext cx="2719754" cy="1219200"/>
          </a:xfrm>
          <a:prstGeom prst="borderCallout1">
            <a:avLst>
              <a:gd name="adj1" fmla="val 32981"/>
              <a:gd name="adj2" fmla="val 103908"/>
              <a:gd name="adj3" fmla="val 47739"/>
              <a:gd name="adj4" fmla="val 163987"/>
            </a:avLst>
          </a:prstGeom>
          <a:solidFill>
            <a:schemeClr val="dk1">
              <a:alpha val="60000"/>
            </a:schemeClr>
          </a:solidFill>
          <a:ln w="28575">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Areas of </a:t>
            </a:r>
            <a:r>
              <a:rPr lang="en-US" u="sng" dirty="0"/>
              <a:t>no change </a:t>
            </a:r>
            <a:r>
              <a:rPr lang="en-US" dirty="0"/>
              <a:t>appear rough in the 2018 LiDAR as there is tree canopy present.</a:t>
            </a:r>
          </a:p>
        </p:txBody>
      </p:sp>
      <p:sp>
        <p:nvSpPr>
          <p:cNvPr id="9" name="Callout: Line 8">
            <a:extLst>
              <a:ext uri="{FF2B5EF4-FFF2-40B4-BE49-F238E27FC236}">
                <a16:creationId xmlns:a16="http://schemas.microsoft.com/office/drawing/2014/main" id="{B8D45EB0-6001-418E-8780-352F2E75B81D}"/>
              </a:ext>
            </a:extLst>
          </p:cNvPr>
          <p:cNvSpPr/>
          <p:nvPr/>
        </p:nvSpPr>
        <p:spPr>
          <a:xfrm>
            <a:off x="1184813" y="1799812"/>
            <a:ext cx="2719754" cy="1219200"/>
          </a:xfrm>
          <a:prstGeom prst="borderCallout1">
            <a:avLst>
              <a:gd name="adj1" fmla="val 32981"/>
              <a:gd name="adj2" fmla="val 103908"/>
              <a:gd name="adj3" fmla="val 54557"/>
              <a:gd name="adj4" fmla="val 156855"/>
            </a:avLst>
          </a:prstGeom>
          <a:solidFill>
            <a:schemeClr val="dk1">
              <a:alpha val="60000"/>
            </a:schemeClr>
          </a:solidFill>
          <a:ln w="28575">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Areas of </a:t>
            </a:r>
            <a:r>
              <a:rPr lang="en-US" u="sng" dirty="0"/>
              <a:t>loss</a:t>
            </a:r>
            <a:r>
              <a:rPr lang="en-US" dirty="0"/>
              <a:t> appear smooth in the 2020 LiDAR as the tree canopy has been removed.</a:t>
            </a:r>
          </a:p>
        </p:txBody>
      </p:sp>
      <p:pic>
        <p:nvPicPr>
          <p:cNvPr id="10" name="Picture 9">
            <a:extLst>
              <a:ext uri="{FF2B5EF4-FFF2-40B4-BE49-F238E27FC236}">
                <a16:creationId xmlns:a16="http://schemas.microsoft.com/office/drawing/2014/main" id="{8E5D549C-8E21-4C3B-969B-4361BC7A14F8}"/>
              </a:ext>
            </a:extLst>
          </p:cNvPr>
          <p:cNvPicPr>
            <a:picLocks noChangeAspect="1"/>
          </p:cNvPicPr>
          <p:nvPr/>
        </p:nvPicPr>
        <p:blipFill>
          <a:blip r:embed="rId3"/>
          <a:stretch>
            <a:fillRect/>
          </a:stretch>
        </p:blipFill>
        <p:spPr>
          <a:xfrm>
            <a:off x="10171221" y="4824248"/>
            <a:ext cx="1906512" cy="17771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9820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63545D-F35D-4BDE-AB01-126DDBC4032A}"/>
              </a:ext>
            </a:extLst>
          </p:cNvPr>
          <p:cNvPicPr>
            <a:picLocks noChangeAspect="1"/>
          </p:cNvPicPr>
          <p:nvPr/>
        </p:nvPicPr>
        <p:blipFill>
          <a:blip r:embed="rId2"/>
          <a:stretch>
            <a:fillRect/>
          </a:stretch>
        </p:blipFill>
        <p:spPr>
          <a:xfrm>
            <a:off x="762" y="428"/>
            <a:ext cx="12190476" cy="6857143"/>
          </a:xfrm>
          <a:prstGeom prst="rect">
            <a:avLst/>
          </a:prstGeom>
        </p:spPr>
      </p:pic>
      <p:sp>
        <p:nvSpPr>
          <p:cNvPr id="4" name="Rectangle 3">
            <a:extLst>
              <a:ext uri="{FF2B5EF4-FFF2-40B4-BE49-F238E27FC236}">
                <a16:creationId xmlns:a16="http://schemas.microsoft.com/office/drawing/2014/main" id="{DAA52227-A1BA-4848-B04B-B71CA056B00C}"/>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Tree Canopy Change: 2020 LiDAR</a:t>
            </a:r>
          </a:p>
        </p:txBody>
      </p:sp>
      <p:sp>
        <p:nvSpPr>
          <p:cNvPr id="5" name="Callout: Line 4">
            <a:extLst>
              <a:ext uri="{FF2B5EF4-FFF2-40B4-BE49-F238E27FC236}">
                <a16:creationId xmlns:a16="http://schemas.microsoft.com/office/drawing/2014/main" id="{F91C3663-9C50-4E27-A51A-92FC1FAE7AF4}"/>
              </a:ext>
            </a:extLst>
          </p:cNvPr>
          <p:cNvSpPr/>
          <p:nvPr/>
        </p:nvSpPr>
        <p:spPr>
          <a:xfrm>
            <a:off x="6569612" y="1439594"/>
            <a:ext cx="2719754" cy="1219200"/>
          </a:xfrm>
          <a:prstGeom prst="borderCallout1">
            <a:avLst>
              <a:gd name="adj1" fmla="val 32981"/>
              <a:gd name="adj2" fmla="val 103908"/>
              <a:gd name="adj3" fmla="val -11731"/>
              <a:gd name="adj4" fmla="val 124253"/>
            </a:avLst>
          </a:prstGeom>
          <a:solidFill>
            <a:schemeClr val="dk1">
              <a:alpha val="60000"/>
            </a:schemeClr>
          </a:solidFill>
          <a:ln w="28575">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Areas of </a:t>
            </a:r>
            <a:r>
              <a:rPr lang="en-US" u="sng" dirty="0"/>
              <a:t>gain</a:t>
            </a:r>
            <a:r>
              <a:rPr lang="en-US" dirty="0"/>
              <a:t> appear rough in the 2018 LiDAR there is now tree canopy present.</a:t>
            </a:r>
          </a:p>
        </p:txBody>
      </p:sp>
      <p:sp>
        <p:nvSpPr>
          <p:cNvPr id="6" name="Callout: Line 5">
            <a:extLst>
              <a:ext uri="{FF2B5EF4-FFF2-40B4-BE49-F238E27FC236}">
                <a16:creationId xmlns:a16="http://schemas.microsoft.com/office/drawing/2014/main" id="{55A5A8A8-3C78-460E-BEF6-D8788BA9966D}"/>
              </a:ext>
            </a:extLst>
          </p:cNvPr>
          <p:cNvSpPr/>
          <p:nvPr/>
        </p:nvSpPr>
        <p:spPr>
          <a:xfrm>
            <a:off x="1184813" y="1799812"/>
            <a:ext cx="2719754" cy="1219200"/>
          </a:xfrm>
          <a:prstGeom prst="borderCallout1">
            <a:avLst>
              <a:gd name="adj1" fmla="val 32981"/>
              <a:gd name="adj2" fmla="val 103908"/>
              <a:gd name="adj3" fmla="val 54557"/>
              <a:gd name="adj4" fmla="val 156855"/>
            </a:avLst>
          </a:prstGeom>
          <a:solidFill>
            <a:schemeClr val="dk1">
              <a:alpha val="60000"/>
            </a:schemeClr>
          </a:solidFill>
          <a:ln w="28575">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Areas of </a:t>
            </a:r>
            <a:r>
              <a:rPr lang="en-US" u="sng" dirty="0"/>
              <a:t>loss</a:t>
            </a:r>
            <a:r>
              <a:rPr lang="en-US" dirty="0"/>
              <a:t> appear smooth in the 2020 LiDAR as the tree canopy has been removed.</a:t>
            </a:r>
          </a:p>
        </p:txBody>
      </p:sp>
      <p:sp>
        <p:nvSpPr>
          <p:cNvPr id="7" name="Callout: Line 6">
            <a:extLst>
              <a:ext uri="{FF2B5EF4-FFF2-40B4-BE49-F238E27FC236}">
                <a16:creationId xmlns:a16="http://schemas.microsoft.com/office/drawing/2014/main" id="{B79FA2FD-3ED1-44E3-93F0-9E118E341A2E}"/>
              </a:ext>
            </a:extLst>
          </p:cNvPr>
          <p:cNvSpPr/>
          <p:nvPr/>
        </p:nvSpPr>
        <p:spPr>
          <a:xfrm>
            <a:off x="1969904" y="5097619"/>
            <a:ext cx="2719754" cy="1219200"/>
          </a:xfrm>
          <a:prstGeom prst="borderCallout1">
            <a:avLst>
              <a:gd name="adj1" fmla="val 32981"/>
              <a:gd name="adj2" fmla="val 103908"/>
              <a:gd name="adj3" fmla="val 47739"/>
              <a:gd name="adj4" fmla="val 163987"/>
            </a:avLst>
          </a:prstGeom>
          <a:solidFill>
            <a:schemeClr val="dk1">
              <a:alpha val="60000"/>
            </a:schemeClr>
          </a:solidFill>
          <a:ln w="28575">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Areas of </a:t>
            </a:r>
            <a:r>
              <a:rPr lang="en-US" u="sng" dirty="0"/>
              <a:t>no change </a:t>
            </a:r>
            <a:r>
              <a:rPr lang="en-US" dirty="0"/>
              <a:t>appear rough in the 2020 LiDAR as there is tree canopy present.</a:t>
            </a:r>
          </a:p>
        </p:txBody>
      </p:sp>
      <p:pic>
        <p:nvPicPr>
          <p:cNvPr id="8" name="Picture 7">
            <a:extLst>
              <a:ext uri="{FF2B5EF4-FFF2-40B4-BE49-F238E27FC236}">
                <a16:creationId xmlns:a16="http://schemas.microsoft.com/office/drawing/2014/main" id="{4976A289-9A29-462D-87F4-17E08C4C4937}"/>
              </a:ext>
            </a:extLst>
          </p:cNvPr>
          <p:cNvPicPr>
            <a:picLocks noChangeAspect="1"/>
          </p:cNvPicPr>
          <p:nvPr/>
        </p:nvPicPr>
        <p:blipFill>
          <a:blip r:embed="rId3"/>
          <a:stretch>
            <a:fillRect/>
          </a:stretch>
        </p:blipFill>
        <p:spPr>
          <a:xfrm>
            <a:off x="10171221" y="4824248"/>
            <a:ext cx="1906512" cy="17771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1697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E9CEA-BDD8-4DF7-A6EF-3CB07339DE19}"/>
              </a:ext>
            </a:extLst>
          </p:cNvPr>
          <p:cNvPicPr>
            <a:picLocks noChangeAspect="1"/>
          </p:cNvPicPr>
          <p:nvPr/>
        </p:nvPicPr>
        <p:blipFill>
          <a:blip r:embed="rId2"/>
          <a:stretch>
            <a:fillRect/>
          </a:stretch>
        </p:blipFill>
        <p:spPr>
          <a:xfrm>
            <a:off x="762" y="428"/>
            <a:ext cx="12190476" cy="6857143"/>
          </a:xfrm>
          <a:prstGeom prst="rect">
            <a:avLst/>
          </a:prstGeom>
        </p:spPr>
      </p:pic>
      <p:sp>
        <p:nvSpPr>
          <p:cNvPr id="4" name="Rectangle 3">
            <a:extLst>
              <a:ext uri="{FF2B5EF4-FFF2-40B4-BE49-F238E27FC236}">
                <a16:creationId xmlns:a16="http://schemas.microsoft.com/office/drawing/2014/main" id="{B60CC6D8-83F7-4658-AD5C-CEBE84EC5E69}"/>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Montgomery County</a:t>
            </a:r>
          </a:p>
        </p:txBody>
      </p:sp>
    </p:spTree>
    <p:extLst>
      <p:ext uri="{BB962C8B-B14F-4D97-AF65-F5344CB8AC3E}">
        <p14:creationId xmlns:p14="http://schemas.microsoft.com/office/powerpoint/2010/main" val="2631185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8DFE1-6F3B-4E5B-9CB7-D28B913BD126}"/>
              </a:ext>
            </a:extLst>
          </p:cNvPr>
          <p:cNvPicPr>
            <a:picLocks noChangeAspect="1"/>
          </p:cNvPicPr>
          <p:nvPr/>
        </p:nvPicPr>
        <p:blipFill>
          <a:blip r:embed="rId2"/>
          <a:stretch>
            <a:fillRect/>
          </a:stretch>
        </p:blipFill>
        <p:spPr>
          <a:xfrm>
            <a:off x="762" y="428"/>
            <a:ext cx="12190476" cy="6857143"/>
          </a:xfrm>
          <a:prstGeom prst="rect">
            <a:avLst/>
          </a:prstGeom>
        </p:spPr>
      </p:pic>
      <p:sp>
        <p:nvSpPr>
          <p:cNvPr id="4" name="Rectangle 3">
            <a:extLst>
              <a:ext uri="{FF2B5EF4-FFF2-40B4-BE49-F238E27FC236}">
                <a16:creationId xmlns:a16="http://schemas.microsoft.com/office/drawing/2014/main" id="{E35B76E1-7AE3-49E1-92A0-19E2E96C36D8}"/>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Tree Canopy Change: 2018 LiDAR</a:t>
            </a:r>
          </a:p>
        </p:txBody>
      </p:sp>
      <p:pic>
        <p:nvPicPr>
          <p:cNvPr id="5" name="Picture 4">
            <a:extLst>
              <a:ext uri="{FF2B5EF4-FFF2-40B4-BE49-F238E27FC236}">
                <a16:creationId xmlns:a16="http://schemas.microsoft.com/office/drawing/2014/main" id="{1B6E1837-F0AF-46A6-AE1A-657E59B8E8D5}"/>
              </a:ext>
            </a:extLst>
          </p:cNvPr>
          <p:cNvPicPr>
            <a:picLocks noChangeAspect="1"/>
          </p:cNvPicPr>
          <p:nvPr/>
        </p:nvPicPr>
        <p:blipFill>
          <a:blip r:embed="rId3"/>
          <a:stretch>
            <a:fillRect/>
          </a:stretch>
        </p:blipFill>
        <p:spPr>
          <a:xfrm>
            <a:off x="10171221" y="4824248"/>
            <a:ext cx="1906512" cy="17771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0598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546EB-2873-4418-B7A4-37C3C2BF7D61}"/>
              </a:ext>
            </a:extLst>
          </p:cNvPr>
          <p:cNvPicPr>
            <a:picLocks noChangeAspect="1"/>
          </p:cNvPicPr>
          <p:nvPr/>
        </p:nvPicPr>
        <p:blipFill>
          <a:blip r:embed="rId2"/>
          <a:stretch>
            <a:fillRect/>
          </a:stretch>
        </p:blipFill>
        <p:spPr>
          <a:xfrm>
            <a:off x="762" y="428"/>
            <a:ext cx="12190476" cy="6857143"/>
          </a:xfrm>
          <a:prstGeom prst="rect">
            <a:avLst/>
          </a:prstGeom>
        </p:spPr>
      </p:pic>
      <p:pic>
        <p:nvPicPr>
          <p:cNvPr id="4" name="Picture 3">
            <a:extLst>
              <a:ext uri="{FF2B5EF4-FFF2-40B4-BE49-F238E27FC236}">
                <a16:creationId xmlns:a16="http://schemas.microsoft.com/office/drawing/2014/main" id="{BAF94EDB-3D96-48E3-9720-EC924975F713}"/>
              </a:ext>
            </a:extLst>
          </p:cNvPr>
          <p:cNvPicPr>
            <a:picLocks noChangeAspect="1"/>
          </p:cNvPicPr>
          <p:nvPr/>
        </p:nvPicPr>
        <p:blipFill>
          <a:blip r:embed="rId3"/>
          <a:stretch>
            <a:fillRect/>
          </a:stretch>
        </p:blipFill>
        <p:spPr>
          <a:xfrm>
            <a:off x="10171221" y="4824248"/>
            <a:ext cx="1906512" cy="1777111"/>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CEA34351-E52D-4B17-9D66-094E1CD3611A}"/>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Tree Canopy Change: 2020 LiDAR</a:t>
            </a:r>
          </a:p>
        </p:txBody>
      </p:sp>
    </p:spTree>
    <p:extLst>
      <p:ext uri="{BB962C8B-B14F-4D97-AF65-F5344CB8AC3E}">
        <p14:creationId xmlns:p14="http://schemas.microsoft.com/office/powerpoint/2010/main" val="4219433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1A227-C5E3-436D-A415-E0EA8DDF5090}"/>
              </a:ext>
            </a:extLst>
          </p:cNvPr>
          <p:cNvPicPr>
            <a:picLocks noChangeAspect="1"/>
          </p:cNvPicPr>
          <p:nvPr/>
        </p:nvPicPr>
        <p:blipFill>
          <a:blip r:embed="rId2"/>
          <a:stretch>
            <a:fillRect/>
          </a:stretch>
        </p:blipFill>
        <p:spPr>
          <a:xfrm>
            <a:off x="762" y="428"/>
            <a:ext cx="12190476" cy="6857143"/>
          </a:xfrm>
          <a:prstGeom prst="rect">
            <a:avLst/>
          </a:prstGeom>
        </p:spPr>
      </p:pic>
      <p:sp>
        <p:nvSpPr>
          <p:cNvPr id="4" name="Rectangle 3">
            <a:extLst>
              <a:ext uri="{FF2B5EF4-FFF2-40B4-BE49-F238E27FC236}">
                <a16:creationId xmlns:a16="http://schemas.microsoft.com/office/drawing/2014/main" id="{27A0D7AA-B354-4D9F-8926-9BB450CD6012}"/>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Prince George’s County</a:t>
            </a:r>
          </a:p>
        </p:txBody>
      </p:sp>
    </p:spTree>
    <p:extLst>
      <p:ext uri="{BB962C8B-B14F-4D97-AF65-F5344CB8AC3E}">
        <p14:creationId xmlns:p14="http://schemas.microsoft.com/office/powerpoint/2010/main" val="1778855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C27D3F-BB61-4E08-8BA8-472BDC1C26A9}"/>
              </a:ext>
            </a:extLst>
          </p:cNvPr>
          <p:cNvPicPr>
            <a:picLocks noChangeAspect="1"/>
          </p:cNvPicPr>
          <p:nvPr/>
        </p:nvPicPr>
        <p:blipFill>
          <a:blip r:embed="rId2"/>
          <a:stretch>
            <a:fillRect/>
          </a:stretch>
        </p:blipFill>
        <p:spPr>
          <a:xfrm>
            <a:off x="762" y="428"/>
            <a:ext cx="12190476" cy="6857143"/>
          </a:xfrm>
          <a:prstGeom prst="rect">
            <a:avLst/>
          </a:prstGeom>
        </p:spPr>
      </p:pic>
      <p:pic>
        <p:nvPicPr>
          <p:cNvPr id="6" name="Picture 5">
            <a:extLst>
              <a:ext uri="{FF2B5EF4-FFF2-40B4-BE49-F238E27FC236}">
                <a16:creationId xmlns:a16="http://schemas.microsoft.com/office/drawing/2014/main" id="{F6CA15BA-B05C-420E-AD3A-ECE7E2F60C58}"/>
              </a:ext>
            </a:extLst>
          </p:cNvPr>
          <p:cNvPicPr>
            <a:picLocks noChangeAspect="1"/>
          </p:cNvPicPr>
          <p:nvPr/>
        </p:nvPicPr>
        <p:blipFill>
          <a:blip r:embed="rId3"/>
          <a:stretch>
            <a:fillRect/>
          </a:stretch>
        </p:blipFill>
        <p:spPr>
          <a:xfrm>
            <a:off x="10171221" y="4824248"/>
            <a:ext cx="1906512" cy="1777111"/>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93C7F65-8535-4EDF-9AF1-F87B80963C86}"/>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Tree Canopy Change: 2018 LiDAR</a:t>
            </a:r>
          </a:p>
        </p:txBody>
      </p:sp>
    </p:spTree>
    <p:extLst>
      <p:ext uri="{BB962C8B-B14F-4D97-AF65-F5344CB8AC3E}">
        <p14:creationId xmlns:p14="http://schemas.microsoft.com/office/powerpoint/2010/main" val="174189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05D33-D8DE-4455-9B99-F4BF74C15ECE}"/>
              </a:ext>
            </a:extLst>
          </p:cNvPr>
          <p:cNvPicPr>
            <a:picLocks noChangeAspect="1"/>
          </p:cNvPicPr>
          <p:nvPr/>
        </p:nvPicPr>
        <p:blipFill>
          <a:blip r:embed="rId2"/>
          <a:stretch>
            <a:fillRect/>
          </a:stretch>
        </p:blipFill>
        <p:spPr>
          <a:xfrm>
            <a:off x="762" y="428"/>
            <a:ext cx="12190476" cy="6857143"/>
          </a:xfrm>
          <a:prstGeom prst="rect">
            <a:avLst/>
          </a:prstGeom>
        </p:spPr>
      </p:pic>
      <p:pic>
        <p:nvPicPr>
          <p:cNvPr id="4" name="Picture 3">
            <a:extLst>
              <a:ext uri="{FF2B5EF4-FFF2-40B4-BE49-F238E27FC236}">
                <a16:creationId xmlns:a16="http://schemas.microsoft.com/office/drawing/2014/main" id="{95F3F789-D1C7-46B0-94FA-D6EF1D347468}"/>
              </a:ext>
            </a:extLst>
          </p:cNvPr>
          <p:cNvPicPr>
            <a:picLocks noChangeAspect="1"/>
          </p:cNvPicPr>
          <p:nvPr/>
        </p:nvPicPr>
        <p:blipFill>
          <a:blip r:embed="rId3"/>
          <a:stretch>
            <a:fillRect/>
          </a:stretch>
        </p:blipFill>
        <p:spPr>
          <a:xfrm>
            <a:off x="10171221" y="4824248"/>
            <a:ext cx="1906512" cy="1777111"/>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BB366279-81B5-4FA4-9C96-D707B8694E88}"/>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Tree Canopy Change: 2020 LiDAR</a:t>
            </a:r>
          </a:p>
        </p:txBody>
      </p:sp>
    </p:spTree>
    <p:extLst>
      <p:ext uri="{BB962C8B-B14F-4D97-AF65-F5344CB8AC3E}">
        <p14:creationId xmlns:p14="http://schemas.microsoft.com/office/powerpoint/2010/main" val="67127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F0E13FBC-DD78-4312-8CD7-62B12BB069DA}"/>
              </a:ext>
            </a:extLst>
          </p:cNvPr>
          <p:cNvSpPr>
            <a:spLocks noGrp="1"/>
          </p:cNvSpPr>
          <p:nvPr>
            <p:ph type="title"/>
          </p:nvPr>
        </p:nvSpPr>
        <p:spPr>
          <a:xfrm>
            <a:off x="1256275" y="2271449"/>
            <a:ext cx="9679449" cy="2847058"/>
          </a:xfrm>
        </p:spPr>
        <p:txBody>
          <a:bodyPr vert="horz" lIns="91440" tIns="45720" rIns="91440" bIns="45720" rtlCol="0" anchor="b">
            <a:normAutofit/>
          </a:bodyPr>
          <a:lstStyle/>
          <a:p>
            <a:r>
              <a:rPr lang="en-US" sz="8000" kern="1200">
                <a:solidFill>
                  <a:srgbClr val="FFFFFF"/>
                </a:solidFill>
                <a:latin typeface="+mj-lt"/>
                <a:ea typeface="+mj-ea"/>
                <a:cs typeface="+mj-cs"/>
              </a:rPr>
              <a:t>Workflow</a:t>
            </a:r>
          </a:p>
        </p:txBody>
      </p:sp>
      <p:sp>
        <p:nvSpPr>
          <p:cNvPr id="5" name="Text Placeholder 4">
            <a:extLst>
              <a:ext uri="{FF2B5EF4-FFF2-40B4-BE49-F238E27FC236}">
                <a16:creationId xmlns:a16="http://schemas.microsoft.com/office/drawing/2014/main" id="{A48426A1-6950-487B-9C08-5436A066AB01}"/>
              </a:ext>
            </a:extLst>
          </p:cNvPr>
          <p:cNvSpPr>
            <a:spLocks noGrp="1"/>
          </p:cNvSpPr>
          <p:nvPr>
            <p:ph type="body" idx="1"/>
          </p:nvPr>
        </p:nvSpPr>
        <p:spPr>
          <a:xfrm>
            <a:off x="1256275" y="5098254"/>
            <a:ext cx="9679449" cy="750259"/>
          </a:xfrm>
        </p:spPr>
        <p:txBody>
          <a:bodyPr vert="horz" lIns="91440" tIns="45720" rIns="91440" bIns="45720" rtlCol="0" anchor="ctr">
            <a:normAutofit/>
          </a:bodyPr>
          <a:lstStyle/>
          <a:p>
            <a:endParaRPr lang="en-US" sz="2000" kern="1200">
              <a:solidFill>
                <a:srgbClr val="FFFFFF"/>
              </a:solidFill>
              <a:latin typeface="+mn-lt"/>
              <a:ea typeface="+mn-ea"/>
              <a:cs typeface="+mn-cs"/>
            </a:endParaRP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693543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0E13FBC-DD78-4312-8CD7-62B12BB069DA}"/>
              </a:ext>
            </a:extLst>
          </p:cNvPr>
          <p:cNvSpPr>
            <a:spLocks noGrp="1"/>
          </p:cNvSpPr>
          <p:nvPr>
            <p:ph type="title"/>
          </p:nvPr>
        </p:nvSpPr>
        <p:spPr>
          <a:xfrm>
            <a:off x="1256275" y="2271449"/>
            <a:ext cx="9679449" cy="2847058"/>
          </a:xfrm>
        </p:spPr>
        <p:txBody>
          <a:bodyPr vert="horz" lIns="91440" tIns="45720" rIns="91440" bIns="45720" rtlCol="0" anchor="b">
            <a:normAutofit/>
          </a:bodyPr>
          <a:lstStyle/>
          <a:p>
            <a:r>
              <a:rPr lang="en-US" sz="8000" kern="1200" dirty="0">
                <a:solidFill>
                  <a:srgbClr val="FFFFFF"/>
                </a:solidFill>
                <a:latin typeface="+mj-lt"/>
                <a:ea typeface="+mj-ea"/>
                <a:cs typeface="+mj-cs"/>
              </a:rPr>
              <a:t>Results</a:t>
            </a:r>
          </a:p>
        </p:txBody>
      </p:sp>
      <p:sp>
        <p:nvSpPr>
          <p:cNvPr id="5" name="Text Placeholder 4">
            <a:extLst>
              <a:ext uri="{FF2B5EF4-FFF2-40B4-BE49-F238E27FC236}">
                <a16:creationId xmlns:a16="http://schemas.microsoft.com/office/drawing/2014/main" id="{A48426A1-6950-487B-9C08-5436A066AB01}"/>
              </a:ext>
            </a:extLst>
          </p:cNvPr>
          <p:cNvSpPr>
            <a:spLocks noGrp="1"/>
          </p:cNvSpPr>
          <p:nvPr>
            <p:ph type="body" idx="1"/>
          </p:nvPr>
        </p:nvSpPr>
        <p:spPr>
          <a:xfrm>
            <a:off x="1256275" y="5098254"/>
            <a:ext cx="9679449" cy="750259"/>
          </a:xfrm>
        </p:spPr>
        <p:txBody>
          <a:bodyPr vert="horz" lIns="91440" tIns="45720" rIns="91440" bIns="45720" rtlCol="0" anchor="ctr">
            <a:normAutofit/>
          </a:bodyPr>
          <a:lstStyle/>
          <a:p>
            <a:endParaRPr lang="en-US" sz="2000" kern="1200">
              <a:solidFill>
                <a:srgbClr val="FFFFFF"/>
              </a:solidFill>
              <a:latin typeface="+mn-lt"/>
              <a:ea typeface="+mn-ea"/>
              <a:cs typeface="+mn-cs"/>
            </a:endParaRP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86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350">
            <a:extLst>
              <a:ext uri="{FF2B5EF4-FFF2-40B4-BE49-F238E27FC236}">
                <a16:creationId xmlns:a16="http://schemas.microsoft.com/office/drawing/2014/main" id="{D6C698FB-6378-4134-B56F-443FE0F18898}"/>
              </a:ext>
            </a:extLst>
          </p:cNvPr>
          <p:cNvSpPr txBox="1"/>
          <p:nvPr/>
        </p:nvSpPr>
        <p:spPr>
          <a:xfrm>
            <a:off x="635000" y="640823"/>
            <a:ext cx="3418659" cy="5583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a:solidFill>
                  <a:schemeClr val="tx1"/>
                </a:solidFill>
                <a:latin typeface="+mj-lt"/>
                <a:ea typeface="+mj-ea"/>
                <a:cs typeface="+mj-cs"/>
              </a:rPr>
              <a:t>Caveats</a:t>
            </a:r>
          </a:p>
        </p:txBody>
      </p:sp>
      <p:graphicFrame>
        <p:nvGraphicFramePr>
          <p:cNvPr id="38" name="CuadroTexto 350">
            <a:extLst>
              <a:ext uri="{FF2B5EF4-FFF2-40B4-BE49-F238E27FC236}">
                <a16:creationId xmlns:a16="http://schemas.microsoft.com/office/drawing/2014/main" id="{9D3FEB1E-B345-4FA2-87A8-4C7F4B411393}"/>
              </a:ext>
            </a:extLst>
          </p:cNvPr>
          <p:cNvGraphicFramePr/>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0025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350">
            <a:extLst>
              <a:ext uri="{FF2B5EF4-FFF2-40B4-BE49-F238E27FC236}">
                <a16:creationId xmlns:a16="http://schemas.microsoft.com/office/drawing/2014/main" id="{D6C698FB-6378-4134-B56F-443FE0F18898}"/>
              </a:ext>
            </a:extLst>
          </p:cNvPr>
          <p:cNvSpPr txBox="1"/>
          <p:nvPr/>
        </p:nvSpPr>
        <p:spPr>
          <a:xfrm>
            <a:off x="2228201" y="511095"/>
            <a:ext cx="7735708" cy="707886"/>
          </a:xfrm>
          <a:prstGeom prst="rect">
            <a:avLst/>
          </a:prstGeom>
          <a:noFill/>
        </p:spPr>
        <p:txBody>
          <a:bodyPr wrap="none" rtlCol="0">
            <a:spAutoFit/>
          </a:bodyPr>
          <a:lstStyle/>
          <a:p>
            <a:pPr algn="ctr"/>
            <a:r>
              <a:rPr lang="en-US" sz="4000" b="1" dirty="0">
                <a:solidFill>
                  <a:schemeClr val="tx2"/>
                </a:solidFill>
                <a:latin typeface="Lato Heavy" charset="0"/>
                <a:ea typeface="Lato Heavy" charset="0"/>
                <a:cs typeface="Lato Heavy" charset="0"/>
              </a:rPr>
              <a:t>Tree Canopy Coverage for 2020</a:t>
            </a:r>
          </a:p>
        </p:txBody>
      </p:sp>
      <p:sp>
        <p:nvSpPr>
          <p:cNvPr id="5" name="CuadroTexto 350">
            <a:extLst>
              <a:ext uri="{FF2B5EF4-FFF2-40B4-BE49-F238E27FC236}">
                <a16:creationId xmlns:a16="http://schemas.microsoft.com/office/drawing/2014/main" id="{804C5E17-937E-457C-A217-BD46AE007865}"/>
              </a:ext>
            </a:extLst>
          </p:cNvPr>
          <p:cNvSpPr txBox="1"/>
          <p:nvPr/>
        </p:nvSpPr>
        <p:spPr>
          <a:xfrm>
            <a:off x="1292180" y="6097587"/>
            <a:ext cx="9607639" cy="646331"/>
          </a:xfrm>
          <a:prstGeom prst="rect">
            <a:avLst/>
          </a:prstGeom>
          <a:noFill/>
        </p:spPr>
        <p:txBody>
          <a:bodyPr wrap="square" rtlCol="0">
            <a:spAutoFit/>
          </a:bodyPr>
          <a:lstStyle/>
          <a:p>
            <a:pPr algn="ctr"/>
            <a:r>
              <a:rPr lang="en-US" b="1" dirty="0">
                <a:solidFill>
                  <a:schemeClr val="tx2"/>
                </a:solidFill>
                <a:latin typeface="Lato" charset="0"/>
                <a:ea typeface="Lato" charset="0"/>
                <a:cs typeface="Lato" charset="0"/>
              </a:rPr>
              <a:t>*The county boundaries provided for the 2014-2018 and 2018-2020 projects differed slightly and thus the amount of county land is not consistent between the two analyses.</a:t>
            </a:r>
          </a:p>
        </p:txBody>
      </p:sp>
      <p:sp>
        <p:nvSpPr>
          <p:cNvPr id="6" name="Rectangle: Rounded Corners 5">
            <a:extLst>
              <a:ext uri="{FF2B5EF4-FFF2-40B4-BE49-F238E27FC236}">
                <a16:creationId xmlns:a16="http://schemas.microsoft.com/office/drawing/2014/main" id="{3ED1FF09-2626-4838-860B-A5404EC25292}"/>
              </a:ext>
            </a:extLst>
          </p:cNvPr>
          <p:cNvSpPr/>
          <p:nvPr/>
        </p:nvSpPr>
        <p:spPr>
          <a:xfrm>
            <a:off x="4415623" y="1634772"/>
            <a:ext cx="4520861" cy="1573617"/>
          </a:xfrm>
          <a:prstGeom prst="roundRect">
            <a:avLst/>
          </a:prstGeom>
          <a:solidFill>
            <a:schemeClr val="accent5">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30DA8ADA-27F4-454F-ABDD-F5F30498DF83}"/>
              </a:ext>
            </a:extLst>
          </p:cNvPr>
          <p:cNvSpPr/>
          <p:nvPr/>
        </p:nvSpPr>
        <p:spPr>
          <a:xfrm>
            <a:off x="2960561" y="1587118"/>
            <a:ext cx="1614865" cy="1614865"/>
          </a:xfrm>
          <a:prstGeom prst="ellipse">
            <a:avLst/>
          </a:prstGeom>
          <a:solidFill>
            <a:schemeClr val="accent5"/>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811AFD-0E7F-4DA4-9D93-3C6CC2707CFF}"/>
              </a:ext>
            </a:extLst>
          </p:cNvPr>
          <p:cNvSpPr txBox="1"/>
          <p:nvPr/>
        </p:nvSpPr>
        <p:spPr>
          <a:xfrm>
            <a:off x="4495605" y="1545933"/>
            <a:ext cx="46027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5">
                    <a:lumMod val="50000"/>
                  </a:schemeClr>
                </a:solidFill>
                <a:effectLst>
                  <a:outerShdw blurRad="38100" dist="38100" dir="2700000" algn="tl">
                    <a:srgbClr val="000000">
                      <a:alpha val="43137"/>
                    </a:srgbClr>
                  </a:outerShdw>
                </a:effectLst>
                <a:latin typeface="Calibri" panose="020F0502020204030204"/>
              </a:rPr>
              <a:t>46.7%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5">
                    <a:lumMod val="50000"/>
                  </a:schemeClr>
                </a:solidFill>
                <a:effectLst>
                  <a:outerShdw blurRad="38100" dist="38100" dir="2700000" algn="tl">
                    <a:srgbClr val="000000">
                      <a:alpha val="43137"/>
                    </a:srgbClr>
                  </a:outerShdw>
                </a:effectLst>
                <a:latin typeface="Calibri" panose="020F0502020204030204"/>
              </a:rPr>
              <a:t>151481.5 acres</a:t>
            </a:r>
            <a:r>
              <a:rPr lang="en-US" sz="4000" dirty="0">
                <a:solidFill>
                  <a:schemeClr val="accent5">
                    <a:lumMod val="50000"/>
                  </a:schemeClr>
                </a:solidFill>
              </a:rPr>
              <a:t> </a:t>
            </a:r>
            <a:endParaRPr lang="en-US" sz="4000" dirty="0">
              <a:solidFill>
                <a:schemeClr val="accent5">
                  <a:lumMod val="50000"/>
                </a:schemeClr>
              </a:solidFill>
              <a:effectLst>
                <a:outerShdw blurRad="38100" dist="38100" dir="2700000" algn="tl">
                  <a:srgbClr val="000000">
                    <a:alpha val="43137"/>
                  </a:srgbClr>
                </a:outerShdw>
              </a:effectLst>
              <a:latin typeface="Calibri" panose="020F0502020204030204"/>
            </a:endParaRPr>
          </a:p>
        </p:txBody>
      </p:sp>
      <p:sp>
        <p:nvSpPr>
          <p:cNvPr id="10" name="TextBox 9">
            <a:extLst>
              <a:ext uri="{FF2B5EF4-FFF2-40B4-BE49-F238E27FC236}">
                <a16:creationId xmlns:a16="http://schemas.microsoft.com/office/drawing/2014/main" id="{315C3781-3F7F-4B12-9A30-7282B9A7A836}"/>
              </a:ext>
            </a:extLst>
          </p:cNvPr>
          <p:cNvSpPr txBox="1"/>
          <p:nvPr/>
        </p:nvSpPr>
        <p:spPr>
          <a:xfrm>
            <a:off x="4018432" y="2668977"/>
            <a:ext cx="51613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Calibri" panose="020F0502020204030204"/>
                <a:ea typeface="+mn-ea"/>
                <a:cs typeface="+mn-cs"/>
              </a:rPr>
              <a:t>Montgomery County</a:t>
            </a:r>
          </a:p>
        </p:txBody>
      </p:sp>
      <p:sp>
        <p:nvSpPr>
          <p:cNvPr id="11" name="Rectangle: Rounded Corners 10">
            <a:extLst>
              <a:ext uri="{FF2B5EF4-FFF2-40B4-BE49-F238E27FC236}">
                <a16:creationId xmlns:a16="http://schemas.microsoft.com/office/drawing/2014/main" id="{BB88C377-E881-45C4-81D7-1B3B5BCFBD87}"/>
              </a:ext>
            </a:extLst>
          </p:cNvPr>
          <p:cNvSpPr/>
          <p:nvPr/>
        </p:nvSpPr>
        <p:spPr>
          <a:xfrm>
            <a:off x="4415623" y="3520152"/>
            <a:ext cx="4520861" cy="1573617"/>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CE9C71AE-E1A1-4CE1-9BBA-C2FDF9A69E59}"/>
              </a:ext>
            </a:extLst>
          </p:cNvPr>
          <p:cNvSpPr/>
          <p:nvPr/>
        </p:nvSpPr>
        <p:spPr>
          <a:xfrm>
            <a:off x="2963537" y="3483044"/>
            <a:ext cx="1614865" cy="161486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D0DA8DD-4DF7-47F7-A6B4-E8432CE8E5E3}"/>
              </a:ext>
            </a:extLst>
          </p:cNvPr>
          <p:cNvSpPr txBox="1"/>
          <p:nvPr/>
        </p:nvSpPr>
        <p:spPr>
          <a:xfrm>
            <a:off x="3898694" y="4525385"/>
            <a:ext cx="55547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2">
                    <a:lumMod val="75000"/>
                  </a:schemeClr>
                </a:solidFill>
                <a:effectLst>
                  <a:outerShdw blurRad="38100" dist="38100" dir="2700000" algn="tl">
                    <a:srgbClr val="000000">
                      <a:alpha val="43137"/>
                    </a:srgbClr>
                  </a:outerShdw>
                </a:effectLst>
                <a:latin typeface="Calibri" panose="020F0502020204030204"/>
              </a:rPr>
              <a:t>Prince George’s County</a:t>
            </a:r>
            <a:endParaRPr kumimoji="0" lang="en-US" sz="40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A01AB55A-8491-4771-A480-C2C4A176C77E}"/>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3218198" y="1792097"/>
            <a:ext cx="1035514" cy="1035514"/>
          </a:xfrm>
          <a:prstGeom prst="rect">
            <a:avLst/>
          </a:prstGeom>
        </p:spPr>
      </p:pic>
      <p:pic>
        <p:nvPicPr>
          <p:cNvPr id="16" name="Graphic 15">
            <a:extLst>
              <a:ext uri="{FF2B5EF4-FFF2-40B4-BE49-F238E27FC236}">
                <a16:creationId xmlns:a16="http://schemas.microsoft.com/office/drawing/2014/main" id="{87A03B2A-6FA3-44E7-99A4-F8BFDA570C41}"/>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117796" y="3641562"/>
            <a:ext cx="1297827" cy="1297827"/>
          </a:xfrm>
          <a:prstGeom prst="rect">
            <a:avLst/>
          </a:prstGeom>
        </p:spPr>
      </p:pic>
      <p:sp>
        <p:nvSpPr>
          <p:cNvPr id="17" name="CuadroTexto 350">
            <a:extLst>
              <a:ext uri="{FF2B5EF4-FFF2-40B4-BE49-F238E27FC236}">
                <a16:creationId xmlns:a16="http://schemas.microsoft.com/office/drawing/2014/main" id="{0BA1B89E-8E1B-498F-B47C-EC78D205B37E}"/>
              </a:ext>
            </a:extLst>
          </p:cNvPr>
          <p:cNvSpPr txBox="1"/>
          <p:nvPr/>
        </p:nvSpPr>
        <p:spPr>
          <a:xfrm>
            <a:off x="1648496" y="5146266"/>
            <a:ext cx="8731876" cy="923330"/>
          </a:xfrm>
          <a:prstGeom prst="rect">
            <a:avLst/>
          </a:prstGeom>
          <a:noFill/>
        </p:spPr>
        <p:txBody>
          <a:bodyPr wrap="square" rtlCol="0">
            <a:spAutoFit/>
          </a:bodyPr>
          <a:lstStyle/>
          <a:p>
            <a:pPr algn="ctr"/>
            <a:r>
              <a:rPr lang="en-US" b="1" dirty="0">
                <a:solidFill>
                  <a:schemeClr val="tx2"/>
                </a:solidFill>
                <a:latin typeface="Lato" charset="0"/>
                <a:ea typeface="Lato" charset="0"/>
                <a:cs typeface="Lato" charset="0"/>
              </a:rPr>
              <a:t>*Percent coverage is based on county area, including water. The US Forest Service’s Tree Canopy Assessment Protocols specify that change be reported as a percent of land area. Full land cover mapping is part of a Tree Canopy Assessment.</a:t>
            </a:r>
          </a:p>
        </p:txBody>
      </p:sp>
      <p:sp>
        <p:nvSpPr>
          <p:cNvPr id="18" name="TextBox 17">
            <a:extLst>
              <a:ext uri="{FF2B5EF4-FFF2-40B4-BE49-F238E27FC236}">
                <a16:creationId xmlns:a16="http://schemas.microsoft.com/office/drawing/2014/main" id="{9E87A6E8-BFB6-4026-900D-078CE9FE8103}"/>
              </a:ext>
            </a:extLst>
          </p:cNvPr>
          <p:cNvSpPr txBox="1"/>
          <p:nvPr/>
        </p:nvSpPr>
        <p:spPr>
          <a:xfrm>
            <a:off x="4495605" y="3417143"/>
            <a:ext cx="42069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2">
                    <a:lumMod val="50000"/>
                  </a:schemeClr>
                </a:solidFill>
                <a:effectLst>
                  <a:outerShdw blurRad="38100" dist="38100" dir="2700000" algn="tl">
                    <a:srgbClr val="000000">
                      <a:alpha val="43137"/>
                    </a:srgbClr>
                  </a:outerShdw>
                </a:effectLst>
                <a:latin typeface="Calibri" panose="020F0502020204030204"/>
              </a:rPr>
              <a:t>51.2%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2">
                    <a:lumMod val="50000"/>
                  </a:schemeClr>
                </a:solidFill>
                <a:effectLst>
                  <a:outerShdw blurRad="38100" dist="38100" dir="2700000" algn="tl">
                    <a:srgbClr val="000000">
                      <a:alpha val="43137"/>
                    </a:srgbClr>
                  </a:outerShdw>
                </a:effectLst>
                <a:latin typeface="Calibri" panose="020F0502020204030204"/>
              </a:rPr>
              <a:t>163583.1 acres</a:t>
            </a:r>
            <a:r>
              <a:rPr lang="en-US" sz="4000" dirty="0">
                <a:solidFill>
                  <a:schemeClr val="accent2">
                    <a:lumMod val="50000"/>
                  </a:schemeClr>
                </a:solidFill>
              </a:rPr>
              <a:t> </a:t>
            </a:r>
            <a:endParaRPr lang="en-US" sz="4000" dirty="0">
              <a:solidFill>
                <a:schemeClr val="accent2">
                  <a:lumMod val="50000"/>
                </a:schemeClr>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4260179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350">
            <a:extLst>
              <a:ext uri="{FF2B5EF4-FFF2-40B4-BE49-F238E27FC236}">
                <a16:creationId xmlns:a16="http://schemas.microsoft.com/office/drawing/2014/main" id="{D6C698FB-6378-4134-B56F-443FE0F18898}"/>
              </a:ext>
            </a:extLst>
          </p:cNvPr>
          <p:cNvSpPr txBox="1"/>
          <p:nvPr/>
        </p:nvSpPr>
        <p:spPr>
          <a:xfrm>
            <a:off x="2911972" y="511095"/>
            <a:ext cx="6368155" cy="707886"/>
          </a:xfrm>
          <a:prstGeom prst="rect">
            <a:avLst/>
          </a:prstGeom>
          <a:noFill/>
        </p:spPr>
        <p:txBody>
          <a:bodyPr wrap="none" rtlCol="0">
            <a:spAutoFit/>
          </a:bodyPr>
          <a:lstStyle/>
          <a:p>
            <a:pPr algn="ctr"/>
            <a:r>
              <a:rPr lang="en-US" sz="4000" b="1" dirty="0">
                <a:solidFill>
                  <a:schemeClr val="tx2"/>
                </a:solidFill>
                <a:latin typeface="Lato Heavy" charset="0"/>
                <a:ea typeface="Lato Heavy" charset="0"/>
                <a:cs typeface="Lato Heavy" charset="0"/>
              </a:rPr>
              <a:t>Tree Canopy Change Area</a:t>
            </a:r>
          </a:p>
        </p:txBody>
      </p:sp>
      <p:sp>
        <p:nvSpPr>
          <p:cNvPr id="20" name="CuadroTexto 350">
            <a:extLst>
              <a:ext uri="{FF2B5EF4-FFF2-40B4-BE49-F238E27FC236}">
                <a16:creationId xmlns:a16="http://schemas.microsoft.com/office/drawing/2014/main" id="{2757DDBF-7705-4B25-9075-10FA450E8137}"/>
              </a:ext>
            </a:extLst>
          </p:cNvPr>
          <p:cNvSpPr txBox="1"/>
          <p:nvPr/>
        </p:nvSpPr>
        <p:spPr>
          <a:xfrm>
            <a:off x="1204175" y="5909121"/>
            <a:ext cx="9607639" cy="923330"/>
          </a:xfrm>
          <a:prstGeom prst="rect">
            <a:avLst/>
          </a:prstGeom>
          <a:noFill/>
        </p:spPr>
        <p:txBody>
          <a:bodyPr wrap="square" rtlCol="0">
            <a:spAutoFit/>
          </a:bodyPr>
          <a:lstStyle/>
          <a:p>
            <a:pPr algn="ctr"/>
            <a:r>
              <a:rPr lang="en-US" b="1" dirty="0">
                <a:solidFill>
                  <a:schemeClr val="tx2"/>
                </a:solidFill>
                <a:latin typeface="Lato" charset="0"/>
                <a:ea typeface="Lato" charset="0"/>
                <a:cs typeface="Lato" charset="0"/>
              </a:rPr>
              <a:t>*Area in acres. The county boundaries provided for the 2014-2018 and 2018-2020 projects differed slightly and thus the amount of county land is not consistent between the two analyses.</a:t>
            </a:r>
          </a:p>
        </p:txBody>
      </p:sp>
      <p:graphicFrame>
        <p:nvGraphicFramePr>
          <p:cNvPr id="8" name="Chart 7">
            <a:extLst>
              <a:ext uri="{FF2B5EF4-FFF2-40B4-BE49-F238E27FC236}">
                <a16:creationId xmlns:a16="http://schemas.microsoft.com/office/drawing/2014/main" id="{6BA32A37-C932-4CBA-8B87-ACDF099B6CDD}"/>
              </a:ext>
            </a:extLst>
          </p:cNvPr>
          <p:cNvGraphicFramePr/>
          <p:nvPr/>
        </p:nvGraphicFramePr>
        <p:xfrm>
          <a:off x="300312" y="1189147"/>
          <a:ext cx="11165032" cy="47199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9143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83080DB-F814-47D4-8907-576E9816A83B}"/>
              </a:ext>
            </a:extLst>
          </p:cNvPr>
          <p:cNvSpPr/>
          <p:nvPr/>
        </p:nvSpPr>
        <p:spPr>
          <a:xfrm>
            <a:off x="1786723" y="1795831"/>
            <a:ext cx="4520861" cy="1573617"/>
          </a:xfrm>
          <a:prstGeom prst="roundRect">
            <a:avLst/>
          </a:prstGeom>
          <a:solidFill>
            <a:schemeClr val="accent5">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BAB78F7D-3EFD-4BAC-9518-73466A76715A}"/>
              </a:ext>
            </a:extLst>
          </p:cNvPr>
          <p:cNvSpPr/>
          <p:nvPr/>
        </p:nvSpPr>
        <p:spPr>
          <a:xfrm>
            <a:off x="331661" y="1748177"/>
            <a:ext cx="1614865" cy="1614865"/>
          </a:xfrm>
          <a:prstGeom prst="ellipse">
            <a:avLst/>
          </a:prstGeom>
          <a:solidFill>
            <a:schemeClr val="accent5"/>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ABAAA54-77AD-4018-8071-620A268DAA18}"/>
              </a:ext>
            </a:extLst>
          </p:cNvPr>
          <p:cNvSpPr txBox="1"/>
          <p:nvPr/>
        </p:nvSpPr>
        <p:spPr>
          <a:xfrm>
            <a:off x="1826259" y="1697684"/>
            <a:ext cx="42069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chemeClr val="accent5">
                    <a:lumMod val="75000"/>
                  </a:schemeClr>
                </a:solidFill>
                <a:effectLst>
                  <a:outerShdw blurRad="38100" dist="38100" dir="2700000" algn="tl">
                    <a:srgbClr val="000000">
                      <a:alpha val="43137"/>
                    </a:srgbClr>
                  </a:outerShdw>
                </a:effectLst>
                <a:latin typeface="Calibri" panose="020F0502020204030204"/>
              </a:rPr>
              <a:t>+1.8%</a:t>
            </a:r>
          </a:p>
        </p:txBody>
      </p:sp>
      <p:sp>
        <p:nvSpPr>
          <p:cNvPr id="12" name="TextBox 11">
            <a:extLst>
              <a:ext uri="{FF2B5EF4-FFF2-40B4-BE49-F238E27FC236}">
                <a16:creationId xmlns:a16="http://schemas.microsoft.com/office/drawing/2014/main" id="{E0EE27EE-4420-46E3-93DE-AE2FCBAF210D}"/>
              </a:ext>
            </a:extLst>
          </p:cNvPr>
          <p:cNvSpPr txBox="1"/>
          <p:nvPr/>
        </p:nvSpPr>
        <p:spPr>
          <a:xfrm>
            <a:off x="1389532" y="2538639"/>
            <a:ext cx="51613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Calibri" panose="020F0502020204030204"/>
                <a:ea typeface="+mn-ea"/>
                <a:cs typeface="+mn-cs"/>
              </a:rPr>
              <a:t>Montgomery County</a:t>
            </a:r>
          </a:p>
        </p:txBody>
      </p:sp>
      <p:sp>
        <p:nvSpPr>
          <p:cNvPr id="13" name="Rectangle: Rounded Corners 12">
            <a:extLst>
              <a:ext uri="{FF2B5EF4-FFF2-40B4-BE49-F238E27FC236}">
                <a16:creationId xmlns:a16="http://schemas.microsoft.com/office/drawing/2014/main" id="{517EF08E-BB5B-4533-90F4-4AFF8429DBA1}"/>
              </a:ext>
            </a:extLst>
          </p:cNvPr>
          <p:cNvSpPr/>
          <p:nvPr/>
        </p:nvSpPr>
        <p:spPr>
          <a:xfrm>
            <a:off x="1786723" y="3681211"/>
            <a:ext cx="4520861" cy="1573617"/>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74EB605-EA41-4401-926E-42BF591490F2}"/>
              </a:ext>
            </a:extLst>
          </p:cNvPr>
          <p:cNvSpPr/>
          <p:nvPr/>
        </p:nvSpPr>
        <p:spPr>
          <a:xfrm>
            <a:off x="334637" y="3644103"/>
            <a:ext cx="1614865" cy="161486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EF04896-DA76-4547-AC4D-42629680C22D}"/>
              </a:ext>
            </a:extLst>
          </p:cNvPr>
          <p:cNvSpPr txBox="1"/>
          <p:nvPr/>
        </p:nvSpPr>
        <p:spPr>
          <a:xfrm>
            <a:off x="1879345" y="3557035"/>
            <a:ext cx="42069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chemeClr val="accent2">
                    <a:lumMod val="75000"/>
                  </a:schemeClr>
                </a:solidFill>
                <a:effectLst>
                  <a:outerShdw blurRad="38100" dist="38100" dir="2700000" algn="tl">
                    <a:srgbClr val="000000">
                      <a:alpha val="43137"/>
                    </a:srgbClr>
                  </a:outerShdw>
                </a:effectLst>
                <a:latin typeface="Calibri" panose="020F0502020204030204"/>
              </a:rPr>
              <a:t>+1.5%</a:t>
            </a:r>
          </a:p>
        </p:txBody>
      </p:sp>
      <p:sp>
        <p:nvSpPr>
          <p:cNvPr id="17" name="TextBox 16">
            <a:extLst>
              <a:ext uri="{FF2B5EF4-FFF2-40B4-BE49-F238E27FC236}">
                <a16:creationId xmlns:a16="http://schemas.microsoft.com/office/drawing/2014/main" id="{6ED6FE8F-C067-43B5-879A-9E7EC77B5F6F}"/>
              </a:ext>
            </a:extLst>
          </p:cNvPr>
          <p:cNvSpPr txBox="1"/>
          <p:nvPr/>
        </p:nvSpPr>
        <p:spPr>
          <a:xfrm>
            <a:off x="1269794" y="4468019"/>
            <a:ext cx="55547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2">
                    <a:lumMod val="75000"/>
                  </a:schemeClr>
                </a:solidFill>
                <a:effectLst>
                  <a:outerShdw blurRad="38100" dist="38100" dir="2700000" algn="tl">
                    <a:srgbClr val="000000">
                      <a:alpha val="43137"/>
                    </a:srgbClr>
                  </a:outerShdw>
                </a:effectLst>
                <a:latin typeface="Calibri" panose="020F0502020204030204"/>
              </a:rPr>
              <a:t>Prince George’s County</a:t>
            </a:r>
            <a:endParaRPr kumimoji="0" lang="en-US" sz="40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3BAC7B5D-19F2-4B1F-811E-EE4560739198}"/>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89298" y="1953156"/>
            <a:ext cx="1035514" cy="1035514"/>
          </a:xfrm>
          <a:prstGeom prst="rect">
            <a:avLst/>
          </a:prstGeom>
        </p:spPr>
      </p:pic>
      <p:pic>
        <p:nvPicPr>
          <p:cNvPr id="2" name="Graphic 1">
            <a:extLst>
              <a:ext uri="{FF2B5EF4-FFF2-40B4-BE49-F238E27FC236}">
                <a16:creationId xmlns:a16="http://schemas.microsoft.com/office/drawing/2014/main" id="{26C492D0-3BB6-4CB1-9D92-FD6EDC9DCBF2}"/>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488896" y="3802621"/>
            <a:ext cx="1297827" cy="1297827"/>
          </a:xfrm>
          <a:prstGeom prst="rect">
            <a:avLst/>
          </a:prstGeom>
        </p:spPr>
      </p:pic>
      <p:sp>
        <p:nvSpPr>
          <p:cNvPr id="19" name="CuadroTexto 350">
            <a:extLst>
              <a:ext uri="{FF2B5EF4-FFF2-40B4-BE49-F238E27FC236}">
                <a16:creationId xmlns:a16="http://schemas.microsoft.com/office/drawing/2014/main" id="{D6C698FB-6378-4134-B56F-443FE0F18898}"/>
              </a:ext>
            </a:extLst>
          </p:cNvPr>
          <p:cNvSpPr txBox="1"/>
          <p:nvPr/>
        </p:nvSpPr>
        <p:spPr>
          <a:xfrm>
            <a:off x="2562134" y="511095"/>
            <a:ext cx="7067833" cy="707886"/>
          </a:xfrm>
          <a:prstGeom prst="rect">
            <a:avLst/>
          </a:prstGeom>
          <a:noFill/>
        </p:spPr>
        <p:txBody>
          <a:bodyPr wrap="none" rtlCol="0">
            <a:spAutoFit/>
          </a:bodyPr>
          <a:lstStyle/>
          <a:p>
            <a:pPr algn="ctr"/>
            <a:r>
              <a:rPr lang="en-US" sz="4000" b="1" dirty="0">
                <a:solidFill>
                  <a:schemeClr val="tx2"/>
                </a:solidFill>
                <a:latin typeface="Lato Heavy" charset="0"/>
                <a:ea typeface="Lato Heavy" charset="0"/>
                <a:cs typeface="Lato Heavy" charset="0"/>
              </a:rPr>
              <a:t>Tree Canopy Change Percent</a:t>
            </a:r>
          </a:p>
        </p:txBody>
      </p:sp>
      <p:sp>
        <p:nvSpPr>
          <p:cNvPr id="20" name="CuadroTexto 350">
            <a:extLst>
              <a:ext uri="{FF2B5EF4-FFF2-40B4-BE49-F238E27FC236}">
                <a16:creationId xmlns:a16="http://schemas.microsoft.com/office/drawing/2014/main" id="{2757DDBF-7705-4B25-9075-10FA450E8137}"/>
              </a:ext>
            </a:extLst>
          </p:cNvPr>
          <p:cNvSpPr txBox="1"/>
          <p:nvPr/>
        </p:nvSpPr>
        <p:spPr>
          <a:xfrm>
            <a:off x="2067791" y="5415553"/>
            <a:ext cx="7976542" cy="923330"/>
          </a:xfrm>
          <a:prstGeom prst="rect">
            <a:avLst/>
          </a:prstGeom>
          <a:noFill/>
        </p:spPr>
        <p:txBody>
          <a:bodyPr wrap="square" rtlCol="0">
            <a:spAutoFit/>
          </a:bodyPr>
          <a:lstStyle/>
          <a:p>
            <a:pPr algn="ctr"/>
            <a:r>
              <a:rPr lang="en-US" b="1" dirty="0">
                <a:solidFill>
                  <a:schemeClr val="tx2"/>
                </a:solidFill>
                <a:latin typeface="Lato" charset="0"/>
                <a:ea typeface="Lato" charset="0"/>
                <a:cs typeface="Lato" charset="0"/>
              </a:rPr>
              <a:t>*The US Forest Service’s Tree Canopy Assessment Protocols specify that change be reported as a percent of land area. Full land cover mapping is part of a Tree Canopy Assessment and was not done for this mapping phase.</a:t>
            </a:r>
          </a:p>
        </p:txBody>
      </p:sp>
      <p:sp>
        <p:nvSpPr>
          <p:cNvPr id="15" name="Rectangle: Rounded Corners 14">
            <a:extLst>
              <a:ext uri="{FF2B5EF4-FFF2-40B4-BE49-F238E27FC236}">
                <a16:creationId xmlns:a16="http://schemas.microsoft.com/office/drawing/2014/main" id="{1A71A184-569B-4B70-8A8D-90C511AB2882}"/>
              </a:ext>
            </a:extLst>
          </p:cNvPr>
          <p:cNvSpPr/>
          <p:nvPr/>
        </p:nvSpPr>
        <p:spPr>
          <a:xfrm>
            <a:off x="6516639" y="1795831"/>
            <a:ext cx="4520861" cy="1573617"/>
          </a:xfrm>
          <a:prstGeom prst="roundRect">
            <a:avLst/>
          </a:prstGeom>
          <a:solidFill>
            <a:schemeClr val="accent5">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C443167B-125A-42F8-A681-9B4301351942}"/>
              </a:ext>
            </a:extLst>
          </p:cNvPr>
          <p:cNvSpPr/>
          <p:nvPr/>
        </p:nvSpPr>
        <p:spPr>
          <a:xfrm>
            <a:off x="6550876" y="3664725"/>
            <a:ext cx="4520861" cy="1573617"/>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FB8A3C2-AADD-4C8A-B930-26F9C951186A}"/>
              </a:ext>
            </a:extLst>
          </p:cNvPr>
          <p:cNvSpPr txBox="1"/>
          <p:nvPr/>
        </p:nvSpPr>
        <p:spPr>
          <a:xfrm>
            <a:off x="5947678" y="2555609"/>
            <a:ext cx="51613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Calibri" panose="020F0502020204030204"/>
                <a:ea typeface="+mn-ea"/>
                <a:cs typeface="+mn-cs"/>
              </a:rPr>
              <a:t>Montgomery County</a:t>
            </a:r>
          </a:p>
        </p:txBody>
      </p:sp>
      <p:sp>
        <p:nvSpPr>
          <p:cNvPr id="23" name="TextBox 22">
            <a:extLst>
              <a:ext uri="{FF2B5EF4-FFF2-40B4-BE49-F238E27FC236}">
                <a16:creationId xmlns:a16="http://schemas.microsoft.com/office/drawing/2014/main" id="{5D134E5F-3E0F-4E82-8F31-74D2447FD433}"/>
              </a:ext>
            </a:extLst>
          </p:cNvPr>
          <p:cNvSpPr txBox="1"/>
          <p:nvPr/>
        </p:nvSpPr>
        <p:spPr>
          <a:xfrm>
            <a:off x="5962147" y="4478683"/>
            <a:ext cx="55547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2">
                    <a:lumMod val="75000"/>
                  </a:schemeClr>
                </a:solidFill>
                <a:effectLst>
                  <a:outerShdw blurRad="38100" dist="38100" dir="2700000" algn="tl">
                    <a:srgbClr val="000000">
                      <a:alpha val="43137"/>
                    </a:srgbClr>
                  </a:outerShdw>
                </a:effectLst>
                <a:latin typeface="Calibri" panose="020F0502020204030204"/>
              </a:rPr>
              <a:t>Prince George’s County</a:t>
            </a:r>
            <a:endParaRPr kumimoji="0" lang="en-US" sz="40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4CA3147-D894-4429-A017-CFEA49048D8F}"/>
              </a:ext>
            </a:extLst>
          </p:cNvPr>
          <p:cNvSpPr txBox="1"/>
          <p:nvPr/>
        </p:nvSpPr>
        <p:spPr>
          <a:xfrm>
            <a:off x="6469495" y="1695605"/>
            <a:ext cx="42069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chemeClr val="accent5">
                    <a:lumMod val="75000"/>
                  </a:schemeClr>
                </a:solidFill>
                <a:effectLst>
                  <a:outerShdw blurRad="38100" dist="38100" dir="2700000" algn="tl">
                    <a:srgbClr val="000000">
                      <a:alpha val="43137"/>
                    </a:srgbClr>
                  </a:outerShdw>
                </a:effectLst>
                <a:latin typeface="Calibri" panose="020F0502020204030204"/>
              </a:rPr>
              <a:t>+4.1%</a:t>
            </a:r>
          </a:p>
        </p:txBody>
      </p:sp>
      <p:sp>
        <p:nvSpPr>
          <p:cNvPr id="25" name="TextBox 24">
            <a:extLst>
              <a:ext uri="{FF2B5EF4-FFF2-40B4-BE49-F238E27FC236}">
                <a16:creationId xmlns:a16="http://schemas.microsoft.com/office/drawing/2014/main" id="{EC730529-6D08-4812-A652-9D9DA537E3C9}"/>
              </a:ext>
            </a:extLst>
          </p:cNvPr>
          <p:cNvSpPr txBox="1"/>
          <p:nvPr/>
        </p:nvSpPr>
        <p:spPr>
          <a:xfrm>
            <a:off x="6673570" y="3553209"/>
            <a:ext cx="42069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chemeClr val="accent2">
                    <a:lumMod val="75000"/>
                  </a:schemeClr>
                </a:solidFill>
                <a:effectLst>
                  <a:outerShdw blurRad="38100" dist="38100" dir="2700000" algn="tl">
                    <a:srgbClr val="000000">
                      <a:alpha val="43137"/>
                    </a:srgbClr>
                  </a:outerShdw>
                </a:effectLst>
                <a:latin typeface="Calibri" panose="020F0502020204030204"/>
              </a:rPr>
              <a:t>+3.1%</a:t>
            </a:r>
          </a:p>
        </p:txBody>
      </p:sp>
      <p:sp>
        <p:nvSpPr>
          <p:cNvPr id="26" name="CuadroTexto 350">
            <a:extLst>
              <a:ext uri="{FF2B5EF4-FFF2-40B4-BE49-F238E27FC236}">
                <a16:creationId xmlns:a16="http://schemas.microsoft.com/office/drawing/2014/main" id="{20CAFA1F-B344-4C9F-B8AC-5C0E16C28532}"/>
              </a:ext>
            </a:extLst>
          </p:cNvPr>
          <p:cNvSpPr txBox="1"/>
          <p:nvPr/>
        </p:nvSpPr>
        <p:spPr>
          <a:xfrm>
            <a:off x="2382764" y="1206916"/>
            <a:ext cx="3147155" cy="584775"/>
          </a:xfrm>
          <a:prstGeom prst="rect">
            <a:avLst/>
          </a:prstGeom>
          <a:noFill/>
        </p:spPr>
        <p:txBody>
          <a:bodyPr wrap="square" rtlCol="0">
            <a:spAutoFit/>
          </a:bodyPr>
          <a:lstStyle/>
          <a:p>
            <a:pPr algn="ctr"/>
            <a:r>
              <a:rPr lang="en-US" sz="3200" b="1" dirty="0">
                <a:solidFill>
                  <a:schemeClr val="tx2"/>
                </a:solidFill>
                <a:latin typeface="Lato Heavy" charset="0"/>
                <a:ea typeface="Lato Heavy" charset="0"/>
                <a:cs typeface="Lato Heavy" charset="0"/>
              </a:rPr>
              <a:t>County Area</a:t>
            </a:r>
          </a:p>
        </p:txBody>
      </p:sp>
      <p:sp>
        <p:nvSpPr>
          <p:cNvPr id="27" name="CuadroTexto 350">
            <a:extLst>
              <a:ext uri="{FF2B5EF4-FFF2-40B4-BE49-F238E27FC236}">
                <a16:creationId xmlns:a16="http://schemas.microsoft.com/office/drawing/2014/main" id="{54EE8677-039A-463A-AFE0-4EC59B680D1B}"/>
              </a:ext>
            </a:extLst>
          </p:cNvPr>
          <p:cNvSpPr txBox="1"/>
          <p:nvPr/>
        </p:nvSpPr>
        <p:spPr>
          <a:xfrm>
            <a:off x="6762314" y="1219200"/>
            <a:ext cx="3767365" cy="584775"/>
          </a:xfrm>
          <a:prstGeom prst="rect">
            <a:avLst/>
          </a:prstGeom>
          <a:noFill/>
        </p:spPr>
        <p:txBody>
          <a:bodyPr wrap="square" rtlCol="0">
            <a:spAutoFit/>
          </a:bodyPr>
          <a:lstStyle/>
          <a:p>
            <a:pPr algn="ctr"/>
            <a:r>
              <a:rPr lang="en-US" sz="3200" b="1" dirty="0">
                <a:solidFill>
                  <a:schemeClr val="tx2"/>
                </a:solidFill>
                <a:latin typeface="Lato Heavy" charset="0"/>
                <a:ea typeface="Lato Heavy" charset="0"/>
                <a:cs typeface="Lato Heavy" charset="0"/>
              </a:rPr>
              <a:t>Tree Canopy Area</a:t>
            </a:r>
          </a:p>
        </p:txBody>
      </p:sp>
    </p:spTree>
    <p:extLst>
      <p:ext uri="{BB962C8B-B14F-4D97-AF65-F5344CB8AC3E}">
        <p14:creationId xmlns:p14="http://schemas.microsoft.com/office/powerpoint/2010/main" val="2369174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0E13FBC-DD78-4312-8CD7-62B12BB069DA}"/>
              </a:ext>
            </a:extLst>
          </p:cNvPr>
          <p:cNvSpPr>
            <a:spLocks noGrp="1"/>
          </p:cNvSpPr>
          <p:nvPr>
            <p:ph type="title"/>
          </p:nvPr>
        </p:nvSpPr>
        <p:spPr>
          <a:xfrm>
            <a:off x="1256275" y="2271449"/>
            <a:ext cx="9679449" cy="2847058"/>
          </a:xfrm>
        </p:spPr>
        <p:txBody>
          <a:bodyPr vert="horz" lIns="91440" tIns="45720" rIns="91440" bIns="45720" rtlCol="0" anchor="b">
            <a:normAutofit/>
          </a:bodyPr>
          <a:lstStyle/>
          <a:p>
            <a:r>
              <a:rPr lang="en-US" sz="8000" kern="1200" dirty="0">
                <a:solidFill>
                  <a:srgbClr val="FFFFFF"/>
                </a:solidFill>
                <a:latin typeface="+mj-lt"/>
                <a:ea typeface="+mj-ea"/>
                <a:cs typeface="+mj-cs"/>
              </a:rPr>
              <a:t>Next Steps</a:t>
            </a:r>
          </a:p>
        </p:txBody>
      </p:sp>
      <p:sp>
        <p:nvSpPr>
          <p:cNvPr id="5" name="Text Placeholder 4">
            <a:extLst>
              <a:ext uri="{FF2B5EF4-FFF2-40B4-BE49-F238E27FC236}">
                <a16:creationId xmlns:a16="http://schemas.microsoft.com/office/drawing/2014/main" id="{A48426A1-6950-487B-9C08-5436A066AB01}"/>
              </a:ext>
            </a:extLst>
          </p:cNvPr>
          <p:cNvSpPr>
            <a:spLocks noGrp="1"/>
          </p:cNvSpPr>
          <p:nvPr>
            <p:ph type="body" idx="1"/>
          </p:nvPr>
        </p:nvSpPr>
        <p:spPr>
          <a:xfrm>
            <a:off x="1256275" y="5098254"/>
            <a:ext cx="9679449" cy="750259"/>
          </a:xfrm>
        </p:spPr>
        <p:txBody>
          <a:bodyPr vert="horz" lIns="91440" tIns="45720" rIns="91440" bIns="45720" rtlCol="0" anchor="ctr">
            <a:normAutofit/>
          </a:bodyPr>
          <a:lstStyle/>
          <a:p>
            <a:endParaRPr lang="en-US" sz="2000" kern="1200">
              <a:solidFill>
                <a:srgbClr val="FFFFFF"/>
              </a:solidFill>
              <a:latin typeface="+mn-lt"/>
              <a:ea typeface="+mn-ea"/>
              <a:cs typeface="+mn-cs"/>
            </a:endParaRP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81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7">
            <a:extLst>
              <a:ext uri="{FF2B5EF4-FFF2-40B4-BE49-F238E27FC236}">
                <a16:creationId xmlns:a16="http://schemas.microsoft.com/office/drawing/2014/main" id="{D6EA8136-D130-43FF-B9CE-B3D37E045A9F}"/>
              </a:ext>
            </a:extLst>
          </p:cNvPr>
          <p:cNvGraphicFramePr>
            <a:graphicFrameLocks noGrp="1"/>
          </p:cNvGraphicFramePr>
          <p:nvPr>
            <p:ph idx="1"/>
          </p:nvPr>
        </p:nvGraphicFramePr>
        <p:xfrm>
          <a:off x="48768" y="1377696"/>
          <a:ext cx="12143232" cy="5193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350">
            <a:extLst>
              <a:ext uri="{FF2B5EF4-FFF2-40B4-BE49-F238E27FC236}">
                <a16:creationId xmlns:a16="http://schemas.microsoft.com/office/drawing/2014/main" id="{4E5D13CC-F23F-4D49-AF6F-6CC6CABB724B}"/>
              </a:ext>
            </a:extLst>
          </p:cNvPr>
          <p:cNvSpPr txBox="1"/>
          <p:nvPr/>
        </p:nvSpPr>
        <p:spPr>
          <a:xfrm>
            <a:off x="1968919" y="511095"/>
            <a:ext cx="8254247" cy="707886"/>
          </a:xfrm>
          <a:prstGeom prst="rect">
            <a:avLst/>
          </a:prstGeom>
          <a:noFill/>
        </p:spPr>
        <p:txBody>
          <a:bodyPr wrap="none" rtlCol="0">
            <a:spAutoFit/>
          </a:bodyPr>
          <a:lstStyle/>
          <a:p>
            <a:pPr algn="ctr"/>
            <a:r>
              <a:rPr lang="en-US" sz="4000" b="1" dirty="0">
                <a:solidFill>
                  <a:schemeClr val="tx2"/>
                </a:solidFill>
                <a:latin typeface="Lato Heavy" charset="0"/>
                <a:ea typeface="Lato Heavy" charset="0"/>
                <a:cs typeface="Lato Heavy" charset="0"/>
              </a:rPr>
              <a:t>Conclusions &amp; Recommendations</a:t>
            </a:r>
          </a:p>
        </p:txBody>
      </p:sp>
    </p:spTree>
    <p:extLst>
      <p:ext uri="{BB962C8B-B14F-4D97-AF65-F5344CB8AC3E}">
        <p14:creationId xmlns:p14="http://schemas.microsoft.com/office/powerpoint/2010/main" val="786638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433994-3930-E246-9672-C80E1099160E}"/>
              </a:ext>
            </a:extLst>
          </p:cNvPr>
          <p:cNvGrpSpPr/>
          <p:nvPr/>
        </p:nvGrpSpPr>
        <p:grpSpPr>
          <a:xfrm>
            <a:off x="768387" y="2246244"/>
            <a:ext cx="10655227" cy="3820645"/>
            <a:chOff x="1533598" y="3896140"/>
            <a:chExt cx="21310454" cy="7641290"/>
          </a:xfrm>
        </p:grpSpPr>
        <p:grpSp>
          <p:nvGrpSpPr>
            <p:cNvPr id="4" name="Group 3">
              <a:extLst>
                <a:ext uri="{FF2B5EF4-FFF2-40B4-BE49-F238E27FC236}">
                  <a16:creationId xmlns:a16="http://schemas.microsoft.com/office/drawing/2014/main" id="{0588667F-1D39-E343-ACEC-D9CC81899746}"/>
                </a:ext>
              </a:extLst>
            </p:cNvPr>
            <p:cNvGrpSpPr/>
            <p:nvPr/>
          </p:nvGrpSpPr>
          <p:grpSpPr>
            <a:xfrm>
              <a:off x="1533598" y="3896140"/>
              <a:ext cx="21310454" cy="4297388"/>
              <a:chOff x="2314015" y="3735463"/>
              <a:chExt cx="19749620" cy="3982637"/>
            </a:xfrm>
          </p:grpSpPr>
          <p:sp>
            <p:nvSpPr>
              <p:cNvPr id="84" name="Oval 83">
                <a:extLst>
                  <a:ext uri="{FF2B5EF4-FFF2-40B4-BE49-F238E27FC236}">
                    <a16:creationId xmlns:a16="http://schemas.microsoft.com/office/drawing/2014/main" id="{D0C35589-804B-E946-B56C-7E319347E3A0}"/>
                  </a:ext>
                </a:extLst>
              </p:cNvPr>
              <p:cNvSpPr/>
              <p:nvPr/>
            </p:nvSpPr>
            <p:spPr>
              <a:xfrm>
                <a:off x="18080998" y="3735463"/>
                <a:ext cx="3982637" cy="3982637"/>
              </a:xfrm>
              <a:prstGeom prst="ellipse">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6" name="Teardrop 85">
                <a:extLst>
                  <a:ext uri="{FF2B5EF4-FFF2-40B4-BE49-F238E27FC236}">
                    <a16:creationId xmlns:a16="http://schemas.microsoft.com/office/drawing/2014/main" id="{3C06C08C-674E-D948-8785-5FC587F8AEC9}"/>
                  </a:ext>
                </a:extLst>
              </p:cNvPr>
              <p:cNvSpPr/>
              <p:nvPr/>
            </p:nvSpPr>
            <p:spPr>
              <a:xfrm rot="2700000">
                <a:off x="14139255" y="3735463"/>
                <a:ext cx="3982637" cy="3982637"/>
              </a:xfrm>
              <a:prstGeom prst="teardrop">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Oval 87">
                <a:extLst>
                  <a:ext uri="{FF2B5EF4-FFF2-40B4-BE49-F238E27FC236}">
                    <a16:creationId xmlns:a16="http://schemas.microsoft.com/office/drawing/2014/main" id="{E887854A-B2DC-DE4C-BEEE-E15DD6DFC40A}"/>
                  </a:ext>
                </a:extLst>
              </p:cNvPr>
              <p:cNvSpPr/>
              <p:nvPr/>
            </p:nvSpPr>
            <p:spPr>
              <a:xfrm>
                <a:off x="14448115" y="4044323"/>
                <a:ext cx="3364917" cy="336491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9" name="Teardrop 88">
                <a:extLst>
                  <a:ext uri="{FF2B5EF4-FFF2-40B4-BE49-F238E27FC236}">
                    <a16:creationId xmlns:a16="http://schemas.microsoft.com/office/drawing/2014/main" id="{47219E25-8560-C146-BC56-03DA3E165C76}"/>
                  </a:ext>
                </a:extLst>
              </p:cNvPr>
              <p:cNvSpPr/>
              <p:nvPr/>
            </p:nvSpPr>
            <p:spPr>
              <a:xfrm rot="2700000">
                <a:off x="10197508" y="3735463"/>
                <a:ext cx="3982637" cy="3982637"/>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Oval 89">
                <a:extLst>
                  <a:ext uri="{FF2B5EF4-FFF2-40B4-BE49-F238E27FC236}">
                    <a16:creationId xmlns:a16="http://schemas.microsoft.com/office/drawing/2014/main" id="{5E3EAEF1-AA73-F64A-9B9B-87451484584A}"/>
                  </a:ext>
                </a:extLst>
              </p:cNvPr>
              <p:cNvSpPr/>
              <p:nvPr/>
            </p:nvSpPr>
            <p:spPr>
              <a:xfrm>
                <a:off x="10525035" y="4044323"/>
                <a:ext cx="3364917" cy="33649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1" name="Teardrop 90">
                <a:extLst>
                  <a:ext uri="{FF2B5EF4-FFF2-40B4-BE49-F238E27FC236}">
                    <a16:creationId xmlns:a16="http://schemas.microsoft.com/office/drawing/2014/main" id="{78917F7C-71F5-3A4F-905E-0D563EEF8B19}"/>
                  </a:ext>
                </a:extLst>
              </p:cNvPr>
              <p:cNvSpPr/>
              <p:nvPr/>
            </p:nvSpPr>
            <p:spPr>
              <a:xfrm rot="2700000">
                <a:off x="6255762" y="3735463"/>
                <a:ext cx="3982637" cy="3982637"/>
              </a:xfrm>
              <a:prstGeom prst="teardrop">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Oval 91">
                <a:extLst>
                  <a:ext uri="{FF2B5EF4-FFF2-40B4-BE49-F238E27FC236}">
                    <a16:creationId xmlns:a16="http://schemas.microsoft.com/office/drawing/2014/main" id="{A27810C5-615B-7242-8894-8855509B4584}"/>
                  </a:ext>
                </a:extLst>
              </p:cNvPr>
              <p:cNvSpPr/>
              <p:nvPr/>
            </p:nvSpPr>
            <p:spPr>
              <a:xfrm>
                <a:off x="6556523" y="4044323"/>
                <a:ext cx="3364917" cy="33649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3" name="Teardrop 92">
                <a:extLst>
                  <a:ext uri="{FF2B5EF4-FFF2-40B4-BE49-F238E27FC236}">
                    <a16:creationId xmlns:a16="http://schemas.microsoft.com/office/drawing/2014/main" id="{821A3FAA-CD33-BA49-AE40-94E917F302AD}"/>
                  </a:ext>
                </a:extLst>
              </p:cNvPr>
              <p:cNvSpPr/>
              <p:nvPr/>
            </p:nvSpPr>
            <p:spPr>
              <a:xfrm rot="2700000">
                <a:off x="2314015" y="3735463"/>
                <a:ext cx="3982637" cy="3982637"/>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Oval 93">
                <a:extLst>
                  <a:ext uri="{FF2B5EF4-FFF2-40B4-BE49-F238E27FC236}">
                    <a16:creationId xmlns:a16="http://schemas.microsoft.com/office/drawing/2014/main" id="{6807000A-B244-864B-965D-1AC374715120}"/>
                  </a:ext>
                </a:extLst>
              </p:cNvPr>
              <p:cNvSpPr/>
              <p:nvPr/>
            </p:nvSpPr>
            <p:spPr>
              <a:xfrm>
                <a:off x="2622875" y="4044323"/>
                <a:ext cx="3364917" cy="33649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grpSp>
          <p:nvGrpSpPr>
            <p:cNvPr id="5" name="Group 4">
              <a:extLst>
                <a:ext uri="{FF2B5EF4-FFF2-40B4-BE49-F238E27FC236}">
                  <a16:creationId xmlns:a16="http://schemas.microsoft.com/office/drawing/2014/main" id="{71D1D000-91E3-C54F-A060-1F19E7932599}"/>
                </a:ext>
              </a:extLst>
            </p:cNvPr>
            <p:cNvGrpSpPr/>
            <p:nvPr/>
          </p:nvGrpSpPr>
          <p:grpSpPr>
            <a:xfrm>
              <a:off x="1735497" y="8660080"/>
              <a:ext cx="3893582" cy="1851428"/>
              <a:chOff x="5029850" y="9788875"/>
              <a:chExt cx="3893582" cy="1851428"/>
            </a:xfrm>
          </p:grpSpPr>
          <p:sp>
            <p:nvSpPr>
              <p:cNvPr id="101" name="CuadroTexto 395">
                <a:extLst>
                  <a:ext uri="{FF2B5EF4-FFF2-40B4-BE49-F238E27FC236}">
                    <a16:creationId xmlns:a16="http://schemas.microsoft.com/office/drawing/2014/main" id="{1F375619-DBD7-F846-90EF-B8E711E6276F}"/>
                  </a:ext>
                </a:extLst>
              </p:cNvPr>
              <p:cNvSpPr txBox="1"/>
              <p:nvPr/>
            </p:nvSpPr>
            <p:spPr>
              <a:xfrm>
                <a:off x="5029850" y="9788875"/>
                <a:ext cx="3893570" cy="615554"/>
              </a:xfrm>
              <a:prstGeom prst="rect">
                <a:avLst/>
              </a:prstGeom>
              <a:noFill/>
            </p:spPr>
            <p:txBody>
              <a:bodyPr wrap="square" rtlCol="0">
                <a:spAutoFit/>
              </a:bodyPr>
              <a:lstStyle/>
              <a:p>
                <a:pPr algn="ctr"/>
                <a:r>
                  <a:rPr lang="en-US" sz="1400" b="1" dirty="0">
                    <a:solidFill>
                      <a:schemeClr val="tx2"/>
                    </a:solidFill>
                    <a:latin typeface="Lato" charset="0"/>
                    <a:ea typeface="Lato" charset="0"/>
                    <a:cs typeface="Lato" charset="0"/>
                  </a:rPr>
                  <a:t>Data Preparation</a:t>
                </a:r>
              </a:p>
            </p:txBody>
          </p:sp>
          <p:sp>
            <p:nvSpPr>
              <p:cNvPr id="102" name="Rectangle 56">
                <a:extLst>
                  <a:ext uri="{FF2B5EF4-FFF2-40B4-BE49-F238E27FC236}">
                    <a16:creationId xmlns:a16="http://schemas.microsoft.com/office/drawing/2014/main" id="{BD040A8A-8AF6-3C43-A6CE-57AE2CE75D1B}"/>
                  </a:ext>
                </a:extLst>
              </p:cNvPr>
              <p:cNvSpPr/>
              <p:nvPr/>
            </p:nvSpPr>
            <p:spPr>
              <a:xfrm>
                <a:off x="5029860" y="10481525"/>
                <a:ext cx="3893572" cy="1158778"/>
              </a:xfrm>
              <a:prstGeom prst="rect">
                <a:avLst/>
              </a:prstGeom>
            </p:spPr>
            <p:txBody>
              <a:bodyPr wrap="square">
                <a:spAutoFit/>
              </a:bodyPr>
              <a:lstStyle/>
              <a:p>
                <a:pPr algn="ctr">
                  <a:lnSpc>
                    <a:spcPts val="2040"/>
                  </a:lnSpc>
                </a:pPr>
                <a:r>
                  <a:rPr lang="en-US" sz="1400" dirty="0">
                    <a:latin typeface="Lato Light" panose="020F0502020204030203" pitchFamily="34" charset="0"/>
                    <a:ea typeface="Lato Light" panose="020F0502020204030203" pitchFamily="34" charset="0"/>
                    <a:cs typeface="Lato Light" panose="020F0502020204030203" pitchFamily="34" charset="0"/>
                  </a:rPr>
                  <a:t>Prepare the data for mapping and analysis.</a:t>
                </a:r>
              </a:p>
            </p:txBody>
          </p:sp>
        </p:grpSp>
        <p:grpSp>
          <p:nvGrpSpPr>
            <p:cNvPr id="103" name="Group 102">
              <a:extLst>
                <a:ext uri="{FF2B5EF4-FFF2-40B4-BE49-F238E27FC236}">
                  <a16:creationId xmlns:a16="http://schemas.microsoft.com/office/drawing/2014/main" id="{82E45360-5808-2A40-AD74-67C139D3B6BC}"/>
                </a:ext>
              </a:extLst>
            </p:cNvPr>
            <p:cNvGrpSpPr/>
            <p:nvPr/>
          </p:nvGrpSpPr>
          <p:grpSpPr>
            <a:xfrm>
              <a:off x="5988774" y="8660080"/>
              <a:ext cx="3893572" cy="1851428"/>
              <a:chOff x="5029860" y="9788875"/>
              <a:chExt cx="3893572" cy="1851428"/>
            </a:xfrm>
          </p:grpSpPr>
          <p:sp>
            <p:nvSpPr>
              <p:cNvPr id="104" name="CuadroTexto 395">
                <a:extLst>
                  <a:ext uri="{FF2B5EF4-FFF2-40B4-BE49-F238E27FC236}">
                    <a16:creationId xmlns:a16="http://schemas.microsoft.com/office/drawing/2014/main" id="{155DCD32-966B-2442-8863-6909D64F2716}"/>
                  </a:ext>
                </a:extLst>
              </p:cNvPr>
              <p:cNvSpPr txBox="1"/>
              <p:nvPr/>
            </p:nvSpPr>
            <p:spPr>
              <a:xfrm>
                <a:off x="5785308" y="9788875"/>
                <a:ext cx="2382676" cy="615554"/>
              </a:xfrm>
              <a:prstGeom prst="rect">
                <a:avLst/>
              </a:prstGeom>
              <a:noFill/>
            </p:spPr>
            <p:txBody>
              <a:bodyPr wrap="square" rtlCol="0">
                <a:spAutoFit/>
              </a:bodyPr>
              <a:lstStyle/>
              <a:p>
                <a:pPr algn="ctr"/>
                <a:r>
                  <a:rPr lang="en-US" sz="1400" b="1" dirty="0">
                    <a:solidFill>
                      <a:schemeClr val="tx2"/>
                    </a:solidFill>
                    <a:latin typeface="Lato" charset="0"/>
                    <a:ea typeface="Lato" charset="0"/>
                    <a:cs typeface="Lato" charset="0"/>
                  </a:rPr>
                  <a:t>Mapping</a:t>
                </a:r>
              </a:p>
            </p:txBody>
          </p:sp>
          <p:sp>
            <p:nvSpPr>
              <p:cNvPr id="107" name="Rectangle 56">
                <a:extLst>
                  <a:ext uri="{FF2B5EF4-FFF2-40B4-BE49-F238E27FC236}">
                    <a16:creationId xmlns:a16="http://schemas.microsoft.com/office/drawing/2014/main" id="{36EB26E0-9990-8347-9E25-215F4DE90BFA}"/>
                  </a:ext>
                </a:extLst>
              </p:cNvPr>
              <p:cNvSpPr/>
              <p:nvPr/>
            </p:nvSpPr>
            <p:spPr>
              <a:xfrm>
                <a:off x="5029860" y="10481525"/>
                <a:ext cx="3893572" cy="1158778"/>
              </a:xfrm>
              <a:prstGeom prst="rect">
                <a:avLst/>
              </a:prstGeom>
            </p:spPr>
            <p:txBody>
              <a:bodyPr wrap="square">
                <a:spAutoFit/>
              </a:bodyPr>
              <a:lstStyle/>
              <a:p>
                <a:pPr algn="ctr">
                  <a:lnSpc>
                    <a:spcPts val="2040"/>
                  </a:lnSpc>
                </a:pPr>
                <a:r>
                  <a:rPr lang="en-US" sz="1400" dirty="0">
                    <a:latin typeface="Lato Light" panose="020F0502020204030203" pitchFamily="34" charset="0"/>
                    <a:ea typeface="Lato Light" panose="020F0502020204030203" pitchFamily="34" charset="0"/>
                    <a:cs typeface="Lato Light" panose="020F0502020204030203" pitchFamily="34" charset="0"/>
                  </a:rPr>
                  <a:t>Map tree canopy change.</a:t>
                </a:r>
              </a:p>
            </p:txBody>
          </p:sp>
        </p:grpSp>
        <p:grpSp>
          <p:nvGrpSpPr>
            <p:cNvPr id="108" name="Group 107">
              <a:extLst>
                <a:ext uri="{FF2B5EF4-FFF2-40B4-BE49-F238E27FC236}">
                  <a16:creationId xmlns:a16="http://schemas.microsoft.com/office/drawing/2014/main" id="{462B7690-4712-B54C-A2EC-22960AF76023}"/>
                </a:ext>
              </a:extLst>
            </p:cNvPr>
            <p:cNvGrpSpPr/>
            <p:nvPr/>
          </p:nvGrpSpPr>
          <p:grpSpPr>
            <a:xfrm>
              <a:off x="10242041" y="8660080"/>
              <a:ext cx="3893572" cy="2877350"/>
              <a:chOff x="5029860" y="9788875"/>
              <a:chExt cx="3893572" cy="2877350"/>
            </a:xfrm>
          </p:grpSpPr>
          <p:sp>
            <p:nvSpPr>
              <p:cNvPr id="109" name="CuadroTexto 395">
                <a:extLst>
                  <a:ext uri="{FF2B5EF4-FFF2-40B4-BE49-F238E27FC236}">
                    <a16:creationId xmlns:a16="http://schemas.microsoft.com/office/drawing/2014/main" id="{11B02815-DBB2-ED42-93C1-F2ED4E2ACE1B}"/>
                  </a:ext>
                </a:extLst>
              </p:cNvPr>
              <p:cNvSpPr txBox="1"/>
              <p:nvPr/>
            </p:nvSpPr>
            <p:spPr>
              <a:xfrm>
                <a:off x="5785308" y="9788875"/>
                <a:ext cx="2382676" cy="615554"/>
              </a:xfrm>
              <a:prstGeom prst="rect">
                <a:avLst/>
              </a:prstGeom>
              <a:noFill/>
            </p:spPr>
            <p:txBody>
              <a:bodyPr wrap="square" rtlCol="0">
                <a:spAutoFit/>
              </a:bodyPr>
              <a:lstStyle/>
              <a:p>
                <a:pPr algn="ctr"/>
                <a:r>
                  <a:rPr lang="en-US" sz="1400" b="1" dirty="0">
                    <a:solidFill>
                      <a:schemeClr val="tx2"/>
                    </a:solidFill>
                    <a:latin typeface="Lato" charset="0"/>
                    <a:ea typeface="Lato" charset="0"/>
                    <a:cs typeface="Lato" charset="0"/>
                  </a:rPr>
                  <a:t>Analysis</a:t>
                </a:r>
              </a:p>
            </p:txBody>
          </p:sp>
          <p:sp>
            <p:nvSpPr>
              <p:cNvPr id="110" name="Rectangle 56">
                <a:extLst>
                  <a:ext uri="{FF2B5EF4-FFF2-40B4-BE49-F238E27FC236}">
                    <a16:creationId xmlns:a16="http://schemas.microsoft.com/office/drawing/2014/main" id="{78CFC8E7-EB79-EC4A-9A7F-2FB3FF86D2A3}"/>
                  </a:ext>
                </a:extLst>
              </p:cNvPr>
              <p:cNvSpPr/>
              <p:nvPr/>
            </p:nvSpPr>
            <p:spPr>
              <a:xfrm>
                <a:off x="5029860" y="10481525"/>
                <a:ext cx="3893572" cy="2184700"/>
              </a:xfrm>
              <a:prstGeom prst="rect">
                <a:avLst/>
              </a:prstGeom>
            </p:spPr>
            <p:txBody>
              <a:bodyPr wrap="square">
                <a:spAutoFit/>
              </a:bodyPr>
              <a:lstStyle/>
              <a:p>
                <a:pPr algn="ctr">
                  <a:lnSpc>
                    <a:spcPts val="2040"/>
                  </a:lnSpc>
                </a:pPr>
                <a:r>
                  <a:rPr lang="en-US" sz="1400" dirty="0">
                    <a:latin typeface="Lato Light" panose="020F0502020204030203" pitchFamily="34" charset="0"/>
                    <a:ea typeface="Lato Light" panose="020F0502020204030203" pitchFamily="34" charset="0"/>
                    <a:cs typeface="Lato Light" panose="020F0502020204030203" pitchFamily="34" charset="0"/>
                  </a:rPr>
                  <a:t>Compute the tree canopy change at various units of analysis.</a:t>
                </a:r>
              </a:p>
            </p:txBody>
          </p:sp>
        </p:grpSp>
        <p:grpSp>
          <p:nvGrpSpPr>
            <p:cNvPr id="111" name="Group 110">
              <a:extLst>
                <a:ext uri="{FF2B5EF4-FFF2-40B4-BE49-F238E27FC236}">
                  <a16:creationId xmlns:a16="http://schemas.microsoft.com/office/drawing/2014/main" id="{0422CF0A-C40F-7D40-B734-D56C5EF23DB9}"/>
                </a:ext>
              </a:extLst>
            </p:cNvPr>
            <p:cNvGrpSpPr/>
            <p:nvPr/>
          </p:nvGrpSpPr>
          <p:grpSpPr>
            <a:xfrm>
              <a:off x="14495312" y="8660080"/>
              <a:ext cx="3893564" cy="1851428"/>
              <a:chOff x="5029864" y="9788875"/>
              <a:chExt cx="3893564" cy="1851428"/>
            </a:xfrm>
          </p:grpSpPr>
          <p:sp>
            <p:nvSpPr>
              <p:cNvPr id="112" name="CuadroTexto 395">
                <a:extLst>
                  <a:ext uri="{FF2B5EF4-FFF2-40B4-BE49-F238E27FC236}">
                    <a16:creationId xmlns:a16="http://schemas.microsoft.com/office/drawing/2014/main" id="{397650B2-42AE-BA40-B810-399CBD3349CA}"/>
                  </a:ext>
                </a:extLst>
              </p:cNvPr>
              <p:cNvSpPr txBox="1"/>
              <p:nvPr/>
            </p:nvSpPr>
            <p:spPr>
              <a:xfrm>
                <a:off x="5785308" y="9788875"/>
                <a:ext cx="2382676" cy="615554"/>
              </a:xfrm>
              <a:prstGeom prst="rect">
                <a:avLst/>
              </a:prstGeom>
              <a:noFill/>
            </p:spPr>
            <p:txBody>
              <a:bodyPr wrap="square" rtlCol="0">
                <a:spAutoFit/>
              </a:bodyPr>
              <a:lstStyle/>
              <a:p>
                <a:pPr algn="ctr"/>
                <a:r>
                  <a:rPr lang="en-US" sz="1400" b="1" dirty="0">
                    <a:solidFill>
                      <a:schemeClr val="tx2"/>
                    </a:solidFill>
                    <a:latin typeface="Lato" charset="0"/>
                    <a:ea typeface="Lato" charset="0"/>
                    <a:cs typeface="Lato" charset="0"/>
                  </a:rPr>
                  <a:t>Reporting</a:t>
                </a:r>
              </a:p>
            </p:txBody>
          </p:sp>
          <p:sp>
            <p:nvSpPr>
              <p:cNvPr id="113" name="Rectangle 56">
                <a:extLst>
                  <a:ext uri="{FF2B5EF4-FFF2-40B4-BE49-F238E27FC236}">
                    <a16:creationId xmlns:a16="http://schemas.microsoft.com/office/drawing/2014/main" id="{4571E32A-EBF9-014F-A9B0-A4082EBB1762}"/>
                  </a:ext>
                </a:extLst>
              </p:cNvPr>
              <p:cNvSpPr/>
              <p:nvPr/>
            </p:nvSpPr>
            <p:spPr>
              <a:xfrm>
                <a:off x="5029864" y="10481525"/>
                <a:ext cx="3893564" cy="1158778"/>
              </a:xfrm>
              <a:prstGeom prst="rect">
                <a:avLst/>
              </a:prstGeom>
            </p:spPr>
            <p:txBody>
              <a:bodyPr wrap="square">
                <a:spAutoFit/>
              </a:bodyPr>
              <a:lstStyle/>
              <a:p>
                <a:pPr algn="ctr">
                  <a:lnSpc>
                    <a:spcPts val="2040"/>
                  </a:lnSpc>
                </a:pPr>
                <a:r>
                  <a:rPr lang="en-US" sz="1400" dirty="0">
                    <a:latin typeface="Lato Light" panose="020F0502020204030203" pitchFamily="34" charset="0"/>
                    <a:ea typeface="Lato Light" panose="020F0502020204030203" pitchFamily="34" charset="0"/>
                    <a:cs typeface="Lato Light" panose="020F0502020204030203" pitchFamily="34" charset="0"/>
                  </a:rPr>
                  <a:t>Summarize the findings.</a:t>
                </a:r>
              </a:p>
            </p:txBody>
          </p:sp>
        </p:grpSp>
        <p:grpSp>
          <p:nvGrpSpPr>
            <p:cNvPr id="114" name="Group 113">
              <a:extLst>
                <a:ext uri="{FF2B5EF4-FFF2-40B4-BE49-F238E27FC236}">
                  <a16:creationId xmlns:a16="http://schemas.microsoft.com/office/drawing/2014/main" id="{DCB5CADB-5807-0B48-A37F-0180CE9BA36A}"/>
                </a:ext>
              </a:extLst>
            </p:cNvPr>
            <p:cNvGrpSpPr/>
            <p:nvPr/>
          </p:nvGrpSpPr>
          <p:grpSpPr>
            <a:xfrm>
              <a:off x="18748579" y="8660080"/>
              <a:ext cx="3893564" cy="1851428"/>
              <a:chOff x="5029864" y="9788875"/>
              <a:chExt cx="3893564" cy="1851428"/>
            </a:xfrm>
          </p:grpSpPr>
          <p:sp>
            <p:nvSpPr>
              <p:cNvPr id="115" name="CuadroTexto 395">
                <a:extLst>
                  <a:ext uri="{FF2B5EF4-FFF2-40B4-BE49-F238E27FC236}">
                    <a16:creationId xmlns:a16="http://schemas.microsoft.com/office/drawing/2014/main" id="{7187949F-6248-7748-B95C-F96CCAEB3A97}"/>
                  </a:ext>
                </a:extLst>
              </p:cNvPr>
              <p:cNvSpPr txBox="1"/>
              <p:nvPr/>
            </p:nvSpPr>
            <p:spPr>
              <a:xfrm>
                <a:off x="5260114" y="9788875"/>
                <a:ext cx="3663310" cy="615554"/>
              </a:xfrm>
              <a:prstGeom prst="rect">
                <a:avLst/>
              </a:prstGeom>
              <a:noFill/>
            </p:spPr>
            <p:txBody>
              <a:bodyPr wrap="square" rtlCol="0">
                <a:spAutoFit/>
              </a:bodyPr>
              <a:lstStyle/>
              <a:p>
                <a:pPr algn="ctr"/>
                <a:r>
                  <a:rPr lang="en-US" sz="1400" b="1" dirty="0">
                    <a:solidFill>
                      <a:schemeClr val="tx2"/>
                    </a:solidFill>
                    <a:latin typeface="Lato" charset="0"/>
                    <a:ea typeface="Lato" charset="0"/>
                    <a:cs typeface="Lato" charset="0"/>
                  </a:rPr>
                  <a:t>Decision Support</a:t>
                </a:r>
              </a:p>
            </p:txBody>
          </p:sp>
          <p:sp>
            <p:nvSpPr>
              <p:cNvPr id="116" name="Rectangle 56">
                <a:extLst>
                  <a:ext uri="{FF2B5EF4-FFF2-40B4-BE49-F238E27FC236}">
                    <a16:creationId xmlns:a16="http://schemas.microsoft.com/office/drawing/2014/main" id="{9465805C-037E-8F48-8D1B-0F6886B70D6A}"/>
                  </a:ext>
                </a:extLst>
              </p:cNvPr>
              <p:cNvSpPr/>
              <p:nvPr/>
            </p:nvSpPr>
            <p:spPr>
              <a:xfrm>
                <a:off x="5029864" y="10481525"/>
                <a:ext cx="3893564" cy="1158778"/>
              </a:xfrm>
              <a:prstGeom prst="rect">
                <a:avLst/>
              </a:prstGeom>
            </p:spPr>
            <p:txBody>
              <a:bodyPr wrap="square">
                <a:spAutoFit/>
              </a:bodyPr>
              <a:lstStyle/>
              <a:p>
                <a:pPr algn="ctr">
                  <a:lnSpc>
                    <a:spcPts val="2040"/>
                  </a:lnSpc>
                </a:pPr>
                <a:r>
                  <a:rPr lang="en-US" sz="1400" dirty="0">
                    <a:latin typeface="Lato Light" panose="020F0502020204030203" pitchFamily="34" charset="0"/>
                    <a:ea typeface="Lato Light" panose="020F0502020204030203" pitchFamily="34" charset="0"/>
                    <a:cs typeface="Lato Light" panose="020F0502020204030203" pitchFamily="34" charset="0"/>
                  </a:rPr>
                  <a:t>Aid decision-makers in interpreting the data.</a:t>
                </a:r>
              </a:p>
            </p:txBody>
          </p:sp>
        </p:grpSp>
        <p:sp>
          <p:nvSpPr>
            <p:cNvPr id="117" name="TextBox 116">
              <a:extLst>
                <a:ext uri="{FF2B5EF4-FFF2-40B4-BE49-F238E27FC236}">
                  <a16:creationId xmlns:a16="http://schemas.microsoft.com/office/drawing/2014/main" id="{A66D09A5-F881-1E45-9E94-CF6BA47132C9}"/>
                </a:ext>
              </a:extLst>
            </p:cNvPr>
            <p:cNvSpPr txBox="1"/>
            <p:nvPr/>
          </p:nvSpPr>
          <p:spPr>
            <a:xfrm>
              <a:off x="19711876" y="5383114"/>
              <a:ext cx="3004974" cy="1169550"/>
            </a:xfrm>
            <a:prstGeom prst="rect">
              <a:avLst/>
            </a:prstGeom>
            <a:noFill/>
          </p:spPr>
          <p:txBody>
            <a:bodyPr wrap="square" rtlCol="0">
              <a:spAutoFit/>
            </a:bodyPr>
            <a:lstStyle/>
            <a:p>
              <a:r>
                <a:rPr lang="en-US" sz="1600" dirty="0">
                  <a:solidFill>
                    <a:schemeClr val="tx2"/>
                  </a:solidFill>
                  <a:latin typeface="Roboto Medium" panose="02000000000000000000" pitchFamily="2" charset="0"/>
                  <a:ea typeface="Roboto Medium" panose="02000000000000000000" pitchFamily="2" charset="0"/>
                  <a:cs typeface="Lato Light" panose="020F0502020204030203" pitchFamily="34" charset="0"/>
                </a:rPr>
                <a:t>Resource Management</a:t>
              </a:r>
            </a:p>
          </p:txBody>
        </p:sp>
      </p:grpSp>
      <p:sp>
        <p:nvSpPr>
          <p:cNvPr id="69" name="CuadroTexto 350">
            <a:extLst>
              <a:ext uri="{FF2B5EF4-FFF2-40B4-BE49-F238E27FC236}">
                <a16:creationId xmlns:a16="http://schemas.microsoft.com/office/drawing/2014/main" id="{6B25C160-64C0-0545-9C26-DF02A485CE13}"/>
              </a:ext>
            </a:extLst>
          </p:cNvPr>
          <p:cNvSpPr txBox="1"/>
          <p:nvPr/>
        </p:nvSpPr>
        <p:spPr>
          <a:xfrm>
            <a:off x="1787292" y="511095"/>
            <a:ext cx="8617487" cy="707886"/>
          </a:xfrm>
          <a:prstGeom prst="rect">
            <a:avLst/>
          </a:prstGeom>
          <a:noFill/>
        </p:spPr>
        <p:txBody>
          <a:bodyPr wrap="none" rtlCol="0">
            <a:spAutoFit/>
          </a:bodyPr>
          <a:lstStyle/>
          <a:p>
            <a:pPr algn="ctr"/>
            <a:r>
              <a:rPr lang="en-US" sz="4000" b="1" dirty="0">
                <a:solidFill>
                  <a:schemeClr val="tx2"/>
                </a:solidFill>
                <a:latin typeface="Lato Heavy" charset="0"/>
                <a:ea typeface="Lato Heavy" charset="0"/>
                <a:cs typeface="Lato Heavy" charset="0"/>
              </a:rPr>
              <a:t>Tree Canopy Assessment Workflow</a:t>
            </a:r>
          </a:p>
        </p:txBody>
      </p:sp>
      <p:pic>
        <p:nvPicPr>
          <p:cNvPr id="2" name="Graphic 1">
            <a:extLst>
              <a:ext uri="{FF2B5EF4-FFF2-40B4-BE49-F238E27FC236}">
                <a16:creationId xmlns:a16="http://schemas.microsoft.com/office/drawing/2014/main" id="{39E7DAD4-3914-4E1F-97B4-5E13A3657DC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199833" y="2651701"/>
            <a:ext cx="1225642" cy="1225642"/>
          </a:xfrm>
          <a:prstGeom prst="rect">
            <a:avLst/>
          </a:prstGeom>
        </p:spPr>
      </p:pic>
      <p:pic>
        <p:nvPicPr>
          <p:cNvPr id="3" name="Graphic 2">
            <a:extLst>
              <a:ext uri="{FF2B5EF4-FFF2-40B4-BE49-F238E27FC236}">
                <a16:creationId xmlns:a16="http://schemas.microsoft.com/office/drawing/2014/main" id="{8E5FCBF9-6F16-4201-A328-EA0779A3895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299379" y="2572654"/>
            <a:ext cx="1383735" cy="1383735"/>
          </a:xfrm>
          <a:prstGeom prst="rect">
            <a:avLst/>
          </a:prstGeom>
        </p:spPr>
      </p:pic>
      <p:pic>
        <p:nvPicPr>
          <p:cNvPr id="6" name="Graphic 5">
            <a:extLst>
              <a:ext uri="{FF2B5EF4-FFF2-40B4-BE49-F238E27FC236}">
                <a16:creationId xmlns:a16="http://schemas.microsoft.com/office/drawing/2014/main" id="{236B45FE-0B57-4C69-9481-9ED5693D4B6A}"/>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545355" y="2618429"/>
            <a:ext cx="1258914" cy="1258914"/>
          </a:xfrm>
          <a:prstGeom prst="rect">
            <a:avLst/>
          </a:prstGeom>
        </p:spPr>
      </p:pic>
      <p:pic>
        <p:nvPicPr>
          <p:cNvPr id="8" name="Graphic 7">
            <a:extLst>
              <a:ext uri="{FF2B5EF4-FFF2-40B4-BE49-F238E27FC236}">
                <a16:creationId xmlns:a16="http://schemas.microsoft.com/office/drawing/2014/main" id="{F7D9010D-4528-4028-B0D8-61F977D5482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7696832" y="2755871"/>
            <a:ext cx="1121472" cy="1121472"/>
          </a:xfrm>
          <a:prstGeom prst="rect">
            <a:avLst/>
          </a:prstGeom>
        </p:spPr>
      </p:pic>
      <p:sp>
        <p:nvSpPr>
          <p:cNvPr id="9" name="Rectangle: Rounded Corners 8">
            <a:extLst>
              <a:ext uri="{FF2B5EF4-FFF2-40B4-BE49-F238E27FC236}">
                <a16:creationId xmlns:a16="http://schemas.microsoft.com/office/drawing/2014/main" id="{65C6B25C-BE2D-4D68-8D24-7FA18AF4DB1C}"/>
              </a:ext>
            </a:extLst>
          </p:cNvPr>
          <p:cNvSpPr/>
          <p:nvPr/>
        </p:nvSpPr>
        <p:spPr>
          <a:xfrm>
            <a:off x="5059680" y="1801235"/>
            <a:ext cx="6508505" cy="4435442"/>
          </a:xfrm>
          <a:prstGeom prst="roundRect">
            <a:avLst/>
          </a:prstGeom>
          <a:solidFill>
            <a:schemeClr val="tx1">
              <a:alpha val="3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adroTexto 395">
            <a:extLst>
              <a:ext uri="{FF2B5EF4-FFF2-40B4-BE49-F238E27FC236}">
                <a16:creationId xmlns:a16="http://schemas.microsoft.com/office/drawing/2014/main" id="{6347C374-4914-4590-B750-24DDE1F166A3}"/>
              </a:ext>
            </a:extLst>
          </p:cNvPr>
          <p:cNvSpPr txBox="1"/>
          <p:nvPr/>
        </p:nvSpPr>
        <p:spPr>
          <a:xfrm>
            <a:off x="6403590" y="1839074"/>
            <a:ext cx="3707955" cy="369332"/>
          </a:xfrm>
          <a:prstGeom prst="rect">
            <a:avLst/>
          </a:prstGeom>
          <a:noFill/>
        </p:spPr>
        <p:txBody>
          <a:bodyPr wrap="square" rtlCol="0">
            <a:spAutoFit/>
          </a:bodyPr>
          <a:lstStyle/>
          <a:p>
            <a:pPr algn="ctr"/>
            <a:r>
              <a:rPr lang="en-US" b="1" i="1" dirty="0">
                <a:solidFill>
                  <a:schemeClr val="tx2"/>
                </a:solidFill>
                <a:latin typeface="Lato" charset="0"/>
                <a:ea typeface="Lato" charset="0"/>
                <a:cs typeface="Lato" charset="0"/>
              </a:rPr>
              <a:t>Not part of the current project scope </a:t>
            </a:r>
          </a:p>
        </p:txBody>
      </p:sp>
    </p:spTree>
    <p:extLst>
      <p:ext uri="{BB962C8B-B14F-4D97-AF65-F5344CB8AC3E}">
        <p14:creationId xmlns:p14="http://schemas.microsoft.com/office/powerpoint/2010/main" val="3843116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0E13FBC-DD78-4312-8CD7-62B12BB069DA}"/>
              </a:ext>
            </a:extLst>
          </p:cNvPr>
          <p:cNvSpPr>
            <a:spLocks noGrp="1"/>
          </p:cNvSpPr>
          <p:nvPr>
            <p:ph type="title"/>
          </p:nvPr>
        </p:nvSpPr>
        <p:spPr>
          <a:xfrm>
            <a:off x="1256275" y="2271449"/>
            <a:ext cx="9679449" cy="2847058"/>
          </a:xfrm>
        </p:spPr>
        <p:txBody>
          <a:bodyPr vert="horz" lIns="91440" tIns="45720" rIns="91440" bIns="45720" rtlCol="0" anchor="b">
            <a:normAutofit/>
          </a:bodyPr>
          <a:lstStyle/>
          <a:p>
            <a:r>
              <a:rPr lang="en-US" sz="8000" kern="1200" dirty="0">
                <a:solidFill>
                  <a:srgbClr val="FFFFFF"/>
                </a:solidFill>
                <a:latin typeface="+mj-lt"/>
                <a:ea typeface="+mj-ea"/>
                <a:cs typeface="+mj-cs"/>
              </a:rPr>
              <a:t>Data Preparation</a:t>
            </a:r>
          </a:p>
        </p:txBody>
      </p:sp>
      <p:sp>
        <p:nvSpPr>
          <p:cNvPr id="5" name="Text Placeholder 4">
            <a:extLst>
              <a:ext uri="{FF2B5EF4-FFF2-40B4-BE49-F238E27FC236}">
                <a16:creationId xmlns:a16="http://schemas.microsoft.com/office/drawing/2014/main" id="{A48426A1-6950-487B-9C08-5436A066AB01}"/>
              </a:ext>
            </a:extLst>
          </p:cNvPr>
          <p:cNvSpPr>
            <a:spLocks noGrp="1"/>
          </p:cNvSpPr>
          <p:nvPr>
            <p:ph type="body" idx="1"/>
          </p:nvPr>
        </p:nvSpPr>
        <p:spPr>
          <a:xfrm>
            <a:off x="1256275" y="5098254"/>
            <a:ext cx="9679449" cy="750259"/>
          </a:xfrm>
        </p:spPr>
        <p:txBody>
          <a:bodyPr vert="horz" lIns="91440" tIns="45720" rIns="91440" bIns="45720" rtlCol="0" anchor="ctr">
            <a:normAutofit/>
          </a:bodyPr>
          <a:lstStyle/>
          <a:p>
            <a:endParaRPr lang="en-US" sz="2000" kern="1200">
              <a:solidFill>
                <a:srgbClr val="FFFFFF"/>
              </a:solidFill>
              <a:latin typeface="+mn-lt"/>
              <a:ea typeface="+mn-ea"/>
              <a:cs typeface="+mn-cs"/>
            </a:endParaRP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692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F209550-DC2F-4D17-A9EA-5567D88BF0A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66787" y="1643062"/>
            <a:ext cx="3810000" cy="3810000"/>
          </a:xfrm>
          <a:prstGeom prst="rect">
            <a:avLst/>
          </a:prstGeom>
        </p:spPr>
      </p:pic>
      <p:pic>
        <p:nvPicPr>
          <p:cNvPr id="7" name="Graphic 6">
            <a:extLst>
              <a:ext uri="{FF2B5EF4-FFF2-40B4-BE49-F238E27FC236}">
                <a16:creationId xmlns:a16="http://schemas.microsoft.com/office/drawing/2014/main" id="{06C046F7-AC86-48C6-A3DE-47E7EFBD056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858125" y="1467860"/>
            <a:ext cx="3810000" cy="3810000"/>
          </a:xfrm>
          <a:prstGeom prst="rect">
            <a:avLst/>
          </a:prstGeom>
        </p:spPr>
      </p:pic>
      <p:sp>
        <p:nvSpPr>
          <p:cNvPr id="8" name="Arrow: Notched Right 7">
            <a:extLst>
              <a:ext uri="{FF2B5EF4-FFF2-40B4-BE49-F238E27FC236}">
                <a16:creationId xmlns:a16="http://schemas.microsoft.com/office/drawing/2014/main" id="{42FFA1F7-731A-4349-A6B0-092400D2DC9D}"/>
              </a:ext>
            </a:extLst>
          </p:cNvPr>
          <p:cNvSpPr/>
          <p:nvPr/>
        </p:nvSpPr>
        <p:spPr>
          <a:xfrm>
            <a:off x="5214938" y="2724150"/>
            <a:ext cx="2200277" cy="138112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350">
            <a:extLst>
              <a:ext uri="{FF2B5EF4-FFF2-40B4-BE49-F238E27FC236}">
                <a16:creationId xmlns:a16="http://schemas.microsoft.com/office/drawing/2014/main" id="{288D56B9-7F4F-4B20-81BE-0DC557B22595}"/>
              </a:ext>
            </a:extLst>
          </p:cNvPr>
          <p:cNvSpPr txBox="1"/>
          <p:nvPr/>
        </p:nvSpPr>
        <p:spPr>
          <a:xfrm>
            <a:off x="431856" y="511095"/>
            <a:ext cx="11328358" cy="584775"/>
          </a:xfrm>
          <a:prstGeom prst="rect">
            <a:avLst/>
          </a:prstGeom>
          <a:noFill/>
        </p:spPr>
        <p:txBody>
          <a:bodyPr wrap="none" rtlCol="0">
            <a:spAutoFit/>
          </a:bodyPr>
          <a:lstStyle/>
          <a:p>
            <a:pPr algn="ctr"/>
            <a:r>
              <a:rPr lang="en-US" sz="3200" b="1" dirty="0">
                <a:solidFill>
                  <a:schemeClr val="tx2"/>
                </a:solidFill>
                <a:latin typeface="Lato" charset="0"/>
                <a:ea typeface="Lato" charset="0"/>
                <a:cs typeface="Lato" charset="0"/>
              </a:rPr>
              <a:t>LiDAR point clouds are processed to generate surface models</a:t>
            </a:r>
          </a:p>
        </p:txBody>
      </p:sp>
    </p:spTree>
    <p:extLst>
      <p:ext uri="{BB962C8B-B14F-4D97-AF65-F5344CB8AC3E}">
        <p14:creationId xmlns:p14="http://schemas.microsoft.com/office/powerpoint/2010/main" val="2910225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7EBE7-6463-4810-ADA8-92A28E5FD06A}"/>
              </a:ext>
            </a:extLst>
          </p:cNvPr>
          <p:cNvPicPr>
            <a:picLocks noChangeAspect="1"/>
          </p:cNvPicPr>
          <p:nvPr/>
        </p:nvPicPr>
        <p:blipFill>
          <a:blip r:embed="rId2"/>
          <a:stretch>
            <a:fillRect/>
          </a:stretch>
        </p:blipFill>
        <p:spPr>
          <a:xfrm>
            <a:off x="762" y="428"/>
            <a:ext cx="12190476" cy="6857143"/>
          </a:xfrm>
          <a:prstGeom prst="rect">
            <a:avLst/>
          </a:prstGeom>
        </p:spPr>
      </p:pic>
      <p:sp>
        <p:nvSpPr>
          <p:cNvPr id="4" name="Rectangle 3">
            <a:extLst>
              <a:ext uri="{FF2B5EF4-FFF2-40B4-BE49-F238E27FC236}">
                <a16:creationId xmlns:a16="http://schemas.microsoft.com/office/drawing/2014/main" id="{8101EE28-7DD1-4034-8A6A-1B71E3552B65}"/>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LiDAR Point Cloud</a:t>
            </a:r>
          </a:p>
        </p:txBody>
      </p:sp>
    </p:spTree>
    <p:extLst>
      <p:ext uri="{BB962C8B-B14F-4D97-AF65-F5344CB8AC3E}">
        <p14:creationId xmlns:p14="http://schemas.microsoft.com/office/powerpoint/2010/main" val="4041225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D8635B-AD8C-49BE-B9F2-BC46E9543F58}"/>
              </a:ext>
            </a:extLst>
          </p:cNvPr>
          <p:cNvPicPr>
            <a:picLocks noChangeAspect="1"/>
          </p:cNvPicPr>
          <p:nvPr/>
        </p:nvPicPr>
        <p:blipFill>
          <a:blip r:embed="rId2"/>
          <a:stretch>
            <a:fillRect/>
          </a:stretch>
        </p:blipFill>
        <p:spPr>
          <a:xfrm>
            <a:off x="762" y="428"/>
            <a:ext cx="12190476" cy="6857143"/>
          </a:xfrm>
          <a:prstGeom prst="rect">
            <a:avLst/>
          </a:prstGeom>
        </p:spPr>
      </p:pic>
      <p:pic>
        <p:nvPicPr>
          <p:cNvPr id="5" name="Picture 4">
            <a:extLst>
              <a:ext uri="{FF2B5EF4-FFF2-40B4-BE49-F238E27FC236}">
                <a16:creationId xmlns:a16="http://schemas.microsoft.com/office/drawing/2014/main" id="{7D8A698B-B9E5-47A0-8E81-B7703556F765}"/>
              </a:ext>
            </a:extLst>
          </p:cNvPr>
          <p:cNvPicPr>
            <a:picLocks noChangeAspect="1"/>
          </p:cNvPicPr>
          <p:nvPr/>
        </p:nvPicPr>
        <p:blipFill>
          <a:blip r:embed="rId3"/>
          <a:stretch>
            <a:fillRect/>
          </a:stretch>
        </p:blipFill>
        <p:spPr>
          <a:xfrm>
            <a:off x="9674798" y="4729018"/>
            <a:ext cx="2342457" cy="1796471"/>
          </a:xfrm>
          <a:prstGeom prst="rect">
            <a:avLst/>
          </a:prstGeom>
        </p:spPr>
      </p:pic>
      <p:sp>
        <p:nvSpPr>
          <p:cNvPr id="6" name="Rectangle 5">
            <a:extLst>
              <a:ext uri="{FF2B5EF4-FFF2-40B4-BE49-F238E27FC236}">
                <a16:creationId xmlns:a16="http://schemas.microsoft.com/office/drawing/2014/main" id="{2BD66E3C-7FAB-40E0-AD6B-45B802ADB76D}"/>
              </a:ext>
            </a:extLst>
          </p:cNvPr>
          <p:cNvSpPr/>
          <p:nvPr/>
        </p:nvSpPr>
        <p:spPr>
          <a:xfrm>
            <a:off x="0" y="0"/>
            <a:ext cx="6943940" cy="82862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effectLst>
                  <a:outerShdw blurRad="38100" dist="38100" dir="2700000" algn="tl">
                    <a:srgbClr val="000000">
                      <a:alpha val="43137"/>
                    </a:srgbClr>
                  </a:outerShdw>
                </a:effectLst>
              </a:rPr>
              <a:t>LiDAR </a:t>
            </a:r>
            <a:r>
              <a:rPr lang="en-US" sz="3200" dirty="0" err="1">
                <a:effectLst>
                  <a:outerShdw blurRad="38100" dist="38100" dir="2700000" algn="tl">
                    <a:srgbClr val="000000">
                      <a:alpha val="43137"/>
                    </a:srgbClr>
                  </a:outerShdw>
                </a:effectLst>
              </a:rPr>
              <a:t>nDSM</a:t>
            </a:r>
            <a:r>
              <a:rPr lang="en-US" sz="32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(normalized digital surface model)</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4043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0E13FBC-DD78-4312-8CD7-62B12BB069DA}"/>
              </a:ext>
            </a:extLst>
          </p:cNvPr>
          <p:cNvSpPr>
            <a:spLocks noGrp="1"/>
          </p:cNvSpPr>
          <p:nvPr>
            <p:ph type="title"/>
          </p:nvPr>
        </p:nvSpPr>
        <p:spPr>
          <a:xfrm>
            <a:off x="1256275" y="2271449"/>
            <a:ext cx="9679449" cy="2847058"/>
          </a:xfrm>
        </p:spPr>
        <p:txBody>
          <a:bodyPr vert="horz" lIns="91440" tIns="45720" rIns="91440" bIns="45720" rtlCol="0" anchor="b">
            <a:normAutofit/>
          </a:bodyPr>
          <a:lstStyle/>
          <a:p>
            <a:r>
              <a:rPr lang="en-US" sz="8000" kern="1200" dirty="0">
                <a:solidFill>
                  <a:srgbClr val="FFFFFF"/>
                </a:solidFill>
                <a:latin typeface="+mj-lt"/>
                <a:ea typeface="+mj-ea"/>
                <a:cs typeface="+mj-cs"/>
              </a:rPr>
              <a:t>Mapping</a:t>
            </a:r>
          </a:p>
        </p:txBody>
      </p:sp>
      <p:sp>
        <p:nvSpPr>
          <p:cNvPr id="5" name="Text Placeholder 4">
            <a:extLst>
              <a:ext uri="{FF2B5EF4-FFF2-40B4-BE49-F238E27FC236}">
                <a16:creationId xmlns:a16="http://schemas.microsoft.com/office/drawing/2014/main" id="{A48426A1-6950-487B-9C08-5436A066AB01}"/>
              </a:ext>
            </a:extLst>
          </p:cNvPr>
          <p:cNvSpPr>
            <a:spLocks noGrp="1"/>
          </p:cNvSpPr>
          <p:nvPr>
            <p:ph type="body" idx="1"/>
          </p:nvPr>
        </p:nvSpPr>
        <p:spPr>
          <a:xfrm>
            <a:off x="1256275" y="5098254"/>
            <a:ext cx="9679449" cy="750259"/>
          </a:xfrm>
        </p:spPr>
        <p:txBody>
          <a:bodyPr vert="horz" lIns="91440" tIns="45720" rIns="91440" bIns="45720" rtlCol="0" anchor="ctr">
            <a:normAutofit/>
          </a:bodyPr>
          <a:lstStyle/>
          <a:p>
            <a:endParaRPr lang="en-US" sz="2000" kern="1200">
              <a:solidFill>
                <a:srgbClr val="FFFFFF"/>
              </a:solidFill>
              <a:latin typeface="+mn-lt"/>
              <a:ea typeface="+mn-ea"/>
              <a:cs typeface="+mn-cs"/>
            </a:endParaRP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382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uadroTexto 350">
            <a:extLst>
              <a:ext uri="{FF2B5EF4-FFF2-40B4-BE49-F238E27FC236}">
                <a16:creationId xmlns:a16="http://schemas.microsoft.com/office/drawing/2014/main" id="{6B25C160-64C0-0545-9C26-DF02A485CE13}"/>
              </a:ext>
            </a:extLst>
          </p:cNvPr>
          <p:cNvSpPr txBox="1"/>
          <p:nvPr/>
        </p:nvSpPr>
        <p:spPr>
          <a:xfrm>
            <a:off x="2381977" y="511095"/>
            <a:ext cx="7428124" cy="707886"/>
          </a:xfrm>
          <a:prstGeom prst="rect">
            <a:avLst/>
          </a:prstGeom>
          <a:noFill/>
        </p:spPr>
        <p:txBody>
          <a:bodyPr wrap="none" rtlCol="0">
            <a:spAutoFit/>
          </a:bodyPr>
          <a:lstStyle/>
          <a:p>
            <a:pPr algn="ctr"/>
            <a:r>
              <a:rPr lang="en-US" sz="4000" b="1" dirty="0">
                <a:solidFill>
                  <a:schemeClr val="tx2"/>
                </a:solidFill>
                <a:latin typeface="Lato Heavy" charset="0"/>
                <a:ea typeface="Lato Heavy" charset="0"/>
                <a:cs typeface="Lato Heavy" charset="0"/>
              </a:rPr>
              <a:t>Tree Canopy Change Mapping</a:t>
            </a:r>
          </a:p>
        </p:txBody>
      </p:sp>
      <p:pic>
        <p:nvPicPr>
          <p:cNvPr id="2" name="Graphic 1">
            <a:extLst>
              <a:ext uri="{FF2B5EF4-FFF2-40B4-BE49-F238E27FC236}">
                <a16:creationId xmlns:a16="http://schemas.microsoft.com/office/drawing/2014/main" id="{39E7DAD4-3914-4E1F-97B4-5E13A3657DC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199833" y="2651701"/>
            <a:ext cx="1225642" cy="1225642"/>
          </a:xfrm>
          <a:prstGeom prst="rect">
            <a:avLst/>
          </a:prstGeom>
        </p:spPr>
      </p:pic>
      <p:pic>
        <p:nvPicPr>
          <p:cNvPr id="3" name="Graphic 2">
            <a:extLst>
              <a:ext uri="{FF2B5EF4-FFF2-40B4-BE49-F238E27FC236}">
                <a16:creationId xmlns:a16="http://schemas.microsoft.com/office/drawing/2014/main" id="{8E5FCBF9-6F16-4201-A328-EA0779A3895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299379" y="2572654"/>
            <a:ext cx="1383735" cy="1383735"/>
          </a:xfrm>
          <a:prstGeom prst="rect">
            <a:avLst/>
          </a:prstGeom>
        </p:spPr>
      </p:pic>
      <p:pic>
        <p:nvPicPr>
          <p:cNvPr id="6" name="Graphic 5">
            <a:extLst>
              <a:ext uri="{FF2B5EF4-FFF2-40B4-BE49-F238E27FC236}">
                <a16:creationId xmlns:a16="http://schemas.microsoft.com/office/drawing/2014/main" id="{236B45FE-0B57-4C69-9481-9ED5693D4B6A}"/>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545355" y="2618429"/>
            <a:ext cx="1258914" cy="1258914"/>
          </a:xfrm>
          <a:prstGeom prst="rect">
            <a:avLst/>
          </a:prstGeom>
        </p:spPr>
      </p:pic>
      <p:pic>
        <p:nvPicPr>
          <p:cNvPr id="8" name="Graphic 7">
            <a:extLst>
              <a:ext uri="{FF2B5EF4-FFF2-40B4-BE49-F238E27FC236}">
                <a16:creationId xmlns:a16="http://schemas.microsoft.com/office/drawing/2014/main" id="{F7D9010D-4528-4028-B0D8-61F977D5482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7696832" y="2755871"/>
            <a:ext cx="1121472" cy="1121472"/>
          </a:xfrm>
          <a:prstGeom prst="rect">
            <a:avLst/>
          </a:prstGeom>
        </p:spPr>
      </p:pic>
      <p:graphicFrame>
        <p:nvGraphicFramePr>
          <p:cNvPr id="10" name="Diagram 9">
            <a:extLst>
              <a:ext uri="{FF2B5EF4-FFF2-40B4-BE49-F238E27FC236}">
                <a16:creationId xmlns:a16="http://schemas.microsoft.com/office/drawing/2014/main" id="{5326C661-D44E-4F6F-A4AC-859D616C07A0}"/>
              </a:ext>
            </a:extLst>
          </p:cNvPr>
          <p:cNvGraphicFramePr/>
          <p:nvPr>
            <p:extLst>
              <p:ext uri="{D42A27DB-BD31-4B8C-83A1-F6EECF244321}">
                <p14:modId xmlns:p14="http://schemas.microsoft.com/office/powerpoint/2010/main" val="101889326"/>
              </p:ext>
            </p:extLst>
          </p:nvPr>
        </p:nvGraphicFramePr>
        <p:xfrm>
          <a:off x="2032000" y="1603718"/>
          <a:ext cx="8128000" cy="45346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 name="Graphic 10">
            <a:extLst>
              <a:ext uri="{FF2B5EF4-FFF2-40B4-BE49-F238E27FC236}">
                <a16:creationId xmlns:a16="http://schemas.microsoft.com/office/drawing/2014/main" id="{66563497-646C-4665-8F63-2BBEA97F77B1}"/>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2778785" y="1961753"/>
            <a:ext cx="1313351" cy="1313351"/>
          </a:xfrm>
          <a:prstGeom prst="rect">
            <a:avLst/>
          </a:prstGeom>
        </p:spPr>
      </p:pic>
      <p:pic>
        <p:nvPicPr>
          <p:cNvPr id="12" name="Graphic 11">
            <a:extLst>
              <a:ext uri="{FF2B5EF4-FFF2-40B4-BE49-F238E27FC236}">
                <a16:creationId xmlns:a16="http://schemas.microsoft.com/office/drawing/2014/main" id="{D033BB08-975F-4D3E-BE27-C186F5285527}"/>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5412143" y="1961752"/>
            <a:ext cx="1313351" cy="1313351"/>
          </a:xfrm>
          <a:prstGeom prst="rect">
            <a:avLst/>
          </a:prstGeom>
        </p:spPr>
      </p:pic>
      <p:pic>
        <p:nvPicPr>
          <p:cNvPr id="13" name="Graphic 12">
            <a:extLst>
              <a:ext uri="{FF2B5EF4-FFF2-40B4-BE49-F238E27FC236}">
                <a16:creationId xmlns:a16="http://schemas.microsoft.com/office/drawing/2014/main" id="{EC236935-2CA5-4A48-94FF-F2ED2328572A}"/>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8175800" y="1951170"/>
            <a:ext cx="1313351" cy="1313351"/>
          </a:xfrm>
          <a:prstGeom prst="rect">
            <a:avLst/>
          </a:prstGeom>
        </p:spPr>
      </p:pic>
      <p:sp>
        <p:nvSpPr>
          <p:cNvPr id="40" name="Rectangle 56">
            <a:extLst>
              <a:ext uri="{FF2B5EF4-FFF2-40B4-BE49-F238E27FC236}">
                <a16:creationId xmlns:a16="http://schemas.microsoft.com/office/drawing/2014/main" id="{58F5F22E-F884-4E27-AAD1-AE13C282210D}"/>
              </a:ext>
            </a:extLst>
          </p:cNvPr>
          <p:cNvSpPr/>
          <p:nvPr/>
        </p:nvSpPr>
        <p:spPr>
          <a:xfrm>
            <a:off x="2462067" y="5171487"/>
            <a:ext cx="1946786" cy="835870"/>
          </a:xfrm>
          <a:prstGeom prst="rect">
            <a:avLst/>
          </a:prstGeom>
        </p:spPr>
        <p:txBody>
          <a:bodyPr wrap="square">
            <a:spAutoFit/>
          </a:bodyPr>
          <a:lstStyle/>
          <a:p>
            <a:pPr algn="ctr">
              <a:lnSpc>
                <a:spcPts val="2040"/>
              </a:lnSpc>
            </a:pPr>
            <a:r>
              <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Canopy has not changed from 2018-2020</a:t>
            </a:r>
          </a:p>
        </p:txBody>
      </p:sp>
      <p:sp>
        <p:nvSpPr>
          <p:cNvPr id="41" name="Rectangle 56">
            <a:extLst>
              <a:ext uri="{FF2B5EF4-FFF2-40B4-BE49-F238E27FC236}">
                <a16:creationId xmlns:a16="http://schemas.microsoft.com/office/drawing/2014/main" id="{44B199EA-A1BE-45C7-BE89-FE982BABF4D5}"/>
              </a:ext>
            </a:extLst>
          </p:cNvPr>
          <p:cNvSpPr/>
          <p:nvPr/>
        </p:nvSpPr>
        <p:spPr>
          <a:xfrm>
            <a:off x="5201419" y="5065979"/>
            <a:ext cx="1946786" cy="835870"/>
          </a:xfrm>
          <a:prstGeom prst="rect">
            <a:avLst/>
          </a:prstGeom>
        </p:spPr>
        <p:txBody>
          <a:bodyPr wrap="square">
            <a:spAutoFit/>
          </a:bodyPr>
          <a:lstStyle/>
          <a:p>
            <a:pPr algn="ctr">
              <a:lnSpc>
                <a:spcPts val="2040"/>
              </a:lnSpc>
            </a:pPr>
            <a:r>
              <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New canopy was added from 2018-2020</a:t>
            </a:r>
          </a:p>
        </p:txBody>
      </p:sp>
      <p:sp>
        <p:nvSpPr>
          <p:cNvPr id="42" name="Rectangle 56">
            <a:extLst>
              <a:ext uri="{FF2B5EF4-FFF2-40B4-BE49-F238E27FC236}">
                <a16:creationId xmlns:a16="http://schemas.microsoft.com/office/drawing/2014/main" id="{3BAFA949-59BD-4C60-8905-4CCDDB6B659A}"/>
              </a:ext>
            </a:extLst>
          </p:cNvPr>
          <p:cNvSpPr/>
          <p:nvPr/>
        </p:nvSpPr>
        <p:spPr>
          <a:xfrm>
            <a:off x="7844911" y="4981573"/>
            <a:ext cx="1946786" cy="579389"/>
          </a:xfrm>
          <a:prstGeom prst="rect">
            <a:avLst/>
          </a:prstGeom>
        </p:spPr>
        <p:txBody>
          <a:bodyPr wrap="square">
            <a:spAutoFit/>
          </a:bodyPr>
          <a:lstStyle/>
          <a:p>
            <a:pPr algn="ctr">
              <a:lnSpc>
                <a:spcPts val="2040"/>
              </a:lnSpc>
            </a:pPr>
            <a:r>
              <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Canopy was lost from 2018-2020</a:t>
            </a:r>
          </a:p>
        </p:txBody>
      </p:sp>
      <p:sp>
        <p:nvSpPr>
          <p:cNvPr id="15" name="CuadroTexto 350">
            <a:extLst>
              <a:ext uri="{FF2B5EF4-FFF2-40B4-BE49-F238E27FC236}">
                <a16:creationId xmlns:a16="http://schemas.microsoft.com/office/drawing/2014/main" id="{7FD58552-F154-4B22-9FE0-0BB4EA03A3F4}"/>
              </a:ext>
            </a:extLst>
          </p:cNvPr>
          <p:cNvSpPr txBox="1"/>
          <p:nvPr/>
        </p:nvSpPr>
        <p:spPr>
          <a:xfrm>
            <a:off x="2869811" y="6295860"/>
            <a:ext cx="7165144" cy="369332"/>
          </a:xfrm>
          <a:prstGeom prst="rect">
            <a:avLst/>
          </a:prstGeom>
          <a:noFill/>
        </p:spPr>
        <p:txBody>
          <a:bodyPr wrap="square" rtlCol="0">
            <a:spAutoFit/>
          </a:bodyPr>
          <a:lstStyle/>
          <a:p>
            <a:pPr algn="ctr"/>
            <a:r>
              <a:rPr lang="en-US" b="1" dirty="0">
                <a:solidFill>
                  <a:schemeClr val="tx2"/>
                </a:solidFill>
                <a:latin typeface="Lato" charset="0"/>
                <a:ea typeface="Lato" charset="0"/>
                <a:cs typeface="Lato" charset="0"/>
              </a:rPr>
              <a:t>Tree canopy is defined as vegetation 8 feet or taller</a:t>
            </a:r>
          </a:p>
        </p:txBody>
      </p:sp>
      <p:pic>
        <p:nvPicPr>
          <p:cNvPr id="5" name="Graphic 4">
            <a:extLst>
              <a:ext uri="{FF2B5EF4-FFF2-40B4-BE49-F238E27FC236}">
                <a16:creationId xmlns:a16="http://schemas.microsoft.com/office/drawing/2014/main" id="{34CB002F-A305-4303-A5A1-102C49559DC9}"/>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2869811" y="6164017"/>
            <a:ext cx="629919" cy="629919"/>
          </a:xfrm>
          <a:prstGeom prst="rect">
            <a:avLst/>
          </a:prstGeom>
        </p:spPr>
      </p:pic>
    </p:spTree>
    <p:extLst>
      <p:ext uri="{BB962C8B-B14F-4D97-AF65-F5344CB8AC3E}">
        <p14:creationId xmlns:p14="http://schemas.microsoft.com/office/powerpoint/2010/main" val="1503576695"/>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D7EB4BB-95E5-4264-8D40-E6115405038E}">
  <we:reference id="wa104381063" version="1.0.0.1" store="en-US" storeType="OMEX"/>
  <we:alternateReferences>
    <we:reference id="WA104381063" version="1.0.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934</TotalTime>
  <Words>701</Words>
  <Application>Microsoft Office PowerPoint</Application>
  <PresentationFormat>Widescreen</PresentationFormat>
  <Paragraphs>83</Paragraphs>
  <Slides>26</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Lato</vt:lpstr>
      <vt:lpstr>Lato Heavy</vt:lpstr>
      <vt:lpstr>Lato Light</vt:lpstr>
      <vt:lpstr>Roboto Medium</vt:lpstr>
      <vt:lpstr>Office Theme</vt:lpstr>
      <vt:lpstr>MNCPPC Tree Canopy Dataset Summary</vt:lpstr>
      <vt:lpstr>Workflow</vt:lpstr>
      <vt:lpstr>PowerPoint Presentation</vt:lpstr>
      <vt:lpstr>Data Preparation</vt:lpstr>
      <vt:lpstr>PowerPoint Presentation</vt:lpstr>
      <vt:lpstr>PowerPoint Presentation</vt:lpstr>
      <vt:lpstr>PowerPoint Presentation</vt:lpstr>
      <vt:lpstr>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Jarlath P.M. O'Neil-Dunne</dc:creator>
  <cp:lastModifiedBy>McGovern, Christopher</cp:lastModifiedBy>
  <cp:revision>22</cp:revision>
  <dcterms:created xsi:type="dcterms:W3CDTF">2021-09-29T11:05:41Z</dcterms:created>
  <dcterms:modified xsi:type="dcterms:W3CDTF">2022-01-14T17:53:29Z</dcterms:modified>
</cp:coreProperties>
</file>