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9"/>
  </p:notesMasterIdLst>
  <p:handoutMasterIdLst>
    <p:handoutMasterId r:id="rId40"/>
  </p:handoutMasterIdLst>
  <p:sldIdLst>
    <p:sldId id="273" r:id="rId2"/>
    <p:sldId id="315" r:id="rId3"/>
    <p:sldId id="272" r:id="rId4"/>
    <p:sldId id="284" r:id="rId5"/>
    <p:sldId id="286" r:id="rId6"/>
    <p:sldId id="287" r:id="rId7"/>
    <p:sldId id="304" r:id="rId8"/>
    <p:sldId id="289" r:id="rId9"/>
    <p:sldId id="281" r:id="rId10"/>
    <p:sldId id="282" r:id="rId11"/>
    <p:sldId id="283" r:id="rId12"/>
    <p:sldId id="290" r:id="rId13"/>
    <p:sldId id="275" r:id="rId14"/>
    <p:sldId id="292" r:id="rId15"/>
    <p:sldId id="274" r:id="rId16"/>
    <p:sldId id="299" r:id="rId17"/>
    <p:sldId id="278" r:id="rId18"/>
    <p:sldId id="291" r:id="rId19"/>
    <p:sldId id="276" r:id="rId20"/>
    <p:sldId id="298" r:id="rId21"/>
    <p:sldId id="277" r:id="rId22"/>
    <p:sldId id="295" r:id="rId23"/>
    <p:sldId id="279" r:id="rId24"/>
    <p:sldId id="296" r:id="rId25"/>
    <p:sldId id="280" r:id="rId26"/>
    <p:sldId id="308" r:id="rId27"/>
    <p:sldId id="297" r:id="rId28"/>
    <p:sldId id="285" r:id="rId29"/>
    <p:sldId id="306" r:id="rId30"/>
    <p:sldId id="307" r:id="rId31"/>
    <p:sldId id="288" r:id="rId32"/>
    <p:sldId id="310" r:id="rId33"/>
    <p:sldId id="311" r:id="rId34"/>
    <p:sldId id="302" r:id="rId35"/>
    <p:sldId id="309" r:id="rId36"/>
    <p:sldId id="314" r:id="rId37"/>
    <p:sldId id="316" r:id="rId38"/>
  </p:sldIdLst>
  <p:sldSz cx="18288000" cy="10287000"/>
  <p:notesSz cx="7023100" cy="9309100"/>
  <p:embeddedFontLs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Source Sans Pro" panose="020B0503030403020204" pitchFamily="34" charset="0"/>
      <p:regular r:id="rId49"/>
      <p:bold r:id="rId50"/>
      <p:italic r:id="rId51"/>
      <p:boldItalic r:id="rId52"/>
    </p:embeddedFont>
    <p:embeddedFont>
      <p:font typeface="Source Sans Pro Light" panose="020B0403030403020204" pitchFamily="34" charset="0"/>
      <p:regular r:id="rId53"/>
      <p:italic r:id="rId54"/>
    </p:embeddedFont>
    <p:embeddedFont>
      <p:font typeface="Source Sans Pro Semibold" panose="020B0603030403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456" userDrawn="1">
          <p15:clr>
            <a:srgbClr val="A4A3A4"/>
          </p15:clr>
        </p15:guide>
        <p15:guide id="2" orient="horz" pos="144" userDrawn="1">
          <p15:clr>
            <a:srgbClr val="A4A3A4"/>
          </p15:clr>
        </p15:guide>
        <p15:guide id="3" orient="horz" pos="3216" userDrawn="1">
          <p15:clr>
            <a:srgbClr val="A4A3A4"/>
          </p15:clr>
        </p15:guide>
        <p15:guide id="4" orient="horz" pos="5928" userDrawn="1">
          <p15:clr>
            <a:srgbClr val="A4A3A4"/>
          </p15:clr>
        </p15:guide>
        <p15:guide id="5" pos="408" userDrawn="1">
          <p15:clr>
            <a:srgbClr val="A4A3A4"/>
          </p15:clr>
        </p15:guide>
        <p15:guide id="6" pos="3216" userDrawn="1">
          <p15:clr>
            <a:srgbClr val="A4A3A4"/>
          </p15:clr>
        </p15:guide>
        <p15:guide id="7" pos="3384" userDrawn="1">
          <p15:clr>
            <a:srgbClr val="A4A3A4"/>
          </p15:clr>
        </p15:guide>
        <p15:guide id="8" pos="6216" userDrawn="1">
          <p15:clr>
            <a:srgbClr val="A4A3A4"/>
          </p15:clr>
        </p15:guide>
        <p15:guide id="9"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igler, Donnell" initials="ZD" lastIdx="2" clrIdx="0">
    <p:extLst>
      <p:ext uri="{19B8F6BF-5375-455C-9EA6-DF929625EA0E}">
        <p15:presenceInfo xmlns:p15="http://schemas.microsoft.com/office/powerpoint/2012/main" userId="S::Donnell.Zeigler@montgomeryplanning.org::86eac2b7-5022-4ea4-8207-cad503c7cb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57DDB"/>
    <a:srgbClr val="222222"/>
    <a:srgbClr val="E75529"/>
    <a:srgbClr val="DDDDDD"/>
    <a:srgbClr val="E6E6E6"/>
    <a:srgbClr val="F5F5F5"/>
    <a:srgbClr val="E1E1E1"/>
    <a:srgbClr val="666666"/>
    <a:srgbClr val="333333"/>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3831" autoAdjust="0"/>
  </p:normalViewPr>
  <p:slideViewPr>
    <p:cSldViewPr snapToGrid="0">
      <p:cViewPr varScale="1">
        <p:scale>
          <a:sx n="62" d="100"/>
          <a:sy n="62" d="100"/>
        </p:scale>
        <p:origin x="1038" y="42"/>
      </p:cViewPr>
      <p:guideLst>
        <p:guide pos="6456"/>
        <p:guide orient="horz" pos="144"/>
        <p:guide orient="horz" pos="3216"/>
        <p:guide orient="horz" pos="5928"/>
        <p:guide pos="408"/>
        <p:guide pos="3216"/>
        <p:guide pos="3384"/>
        <p:guide pos="6216"/>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57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sz="quarter" idx="1"/>
          </p:nvPr>
        </p:nvSpPr>
        <p:spPr>
          <a:xfrm>
            <a:off x="3978133" y="1"/>
            <a:ext cx="3043343" cy="467072"/>
          </a:xfrm>
          <a:prstGeom prst="rect">
            <a:avLst/>
          </a:prstGeom>
        </p:spPr>
        <p:txBody>
          <a:bodyPr vert="horz" lIns="93315" tIns="46657" rIns="93315" bIns="46657" rtlCol="0"/>
          <a:lstStyle>
            <a:lvl1pPr algn="r">
              <a:defRPr sz="1200"/>
            </a:lvl1pPr>
          </a:lstStyle>
          <a:p>
            <a:fld id="{A43A39C5-1A23-4913-AF04-CC08945846C3}" type="datetimeFigureOut">
              <a:rPr lang="en-US" smtClean="0"/>
              <a:t>6/6/2022</a:t>
            </a:fld>
            <a:endParaRPr lang="en-US"/>
          </a:p>
        </p:txBody>
      </p:sp>
      <p:sp>
        <p:nvSpPr>
          <p:cNvPr id="4" name="Footer Placeholder 3"/>
          <p:cNvSpPr>
            <a:spLocks noGrp="1"/>
          </p:cNvSpPr>
          <p:nvPr>
            <p:ph type="ftr" sz="quarter" idx="2"/>
          </p:nvPr>
        </p:nvSpPr>
        <p:spPr>
          <a:xfrm>
            <a:off x="0" y="8842031"/>
            <a:ext cx="3043343" cy="467071"/>
          </a:xfrm>
          <a:prstGeom prst="rect">
            <a:avLst/>
          </a:prstGeom>
        </p:spPr>
        <p:txBody>
          <a:bodyPr vert="horz" lIns="93315" tIns="46657" rIns="93315" bIns="46657"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15" tIns="46657" rIns="93315" bIns="46657" rtlCol="0" anchor="b"/>
          <a:lstStyle>
            <a:lvl1pPr algn="r">
              <a:defRPr sz="1200"/>
            </a:lvl1pPr>
          </a:lstStyle>
          <a:p>
            <a:fld id="{820AEC41-8DE1-4B8F-A124-98FCE6766AFC}" type="slidenum">
              <a:rPr lang="en-US" smtClean="0"/>
              <a:t>‹#›</a:t>
            </a:fld>
            <a:endParaRPr lang="en-US"/>
          </a:p>
        </p:txBody>
      </p:sp>
    </p:spTree>
    <p:extLst>
      <p:ext uri="{BB962C8B-B14F-4D97-AF65-F5344CB8AC3E}">
        <p14:creationId xmlns:p14="http://schemas.microsoft.com/office/powerpoint/2010/main" val="856301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6725"/>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idx="1"/>
          </p:nvPr>
        </p:nvSpPr>
        <p:spPr>
          <a:xfrm>
            <a:off x="3978276" y="1"/>
            <a:ext cx="3043238" cy="466725"/>
          </a:xfrm>
          <a:prstGeom prst="rect">
            <a:avLst/>
          </a:prstGeom>
        </p:spPr>
        <p:txBody>
          <a:bodyPr vert="horz" lIns="91431" tIns="45715" rIns="91431" bIns="45715" rtlCol="0"/>
          <a:lstStyle>
            <a:lvl1pPr algn="r">
              <a:defRPr sz="1200"/>
            </a:lvl1pPr>
          </a:lstStyle>
          <a:p>
            <a:fld id="{8C256298-C523-4B08-A248-AF58BF799D98}" type="datetimeFigureOut">
              <a:rPr lang="en-US" smtClean="0"/>
              <a:t>6/6/2022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31" tIns="45715" rIns="91431" bIns="45715"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31" tIns="45715" rIns="91431"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375"/>
            <a:ext cx="3043238" cy="466725"/>
          </a:xfrm>
          <a:prstGeom prst="rect">
            <a:avLst/>
          </a:prstGeom>
        </p:spPr>
        <p:txBody>
          <a:bodyPr vert="horz" lIns="91431" tIns="45715" rIns="91431"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978276" y="8842375"/>
            <a:ext cx="3043238" cy="466725"/>
          </a:xfrm>
          <a:prstGeom prst="rect">
            <a:avLst/>
          </a:prstGeom>
        </p:spPr>
        <p:txBody>
          <a:bodyPr vert="horz" lIns="91431" tIns="45715" rIns="91431" bIns="45715" rtlCol="0" anchor="b"/>
          <a:lstStyle>
            <a:lvl1pPr algn="r">
              <a:defRPr sz="1200"/>
            </a:lvl1pPr>
          </a:lstStyle>
          <a:p>
            <a:fld id="{BC37FB87-021D-427A-8431-1C5C58ABEDAF}" type="slidenum">
              <a:rPr lang="en-US" smtClean="0"/>
              <a:t>‹#›</a:t>
            </a:fld>
            <a:endParaRPr lang="en-US"/>
          </a:p>
        </p:txBody>
      </p:sp>
    </p:spTree>
    <p:extLst>
      <p:ext uri="{BB962C8B-B14F-4D97-AF65-F5344CB8AC3E}">
        <p14:creationId xmlns:p14="http://schemas.microsoft.com/office/powerpoint/2010/main" val="25812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7FB87-021D-427A-8431-1C5C58ABEDAF}" type="slidenum">
              <a:rPr lang="en-US" smtClean="0"/>
              <a:t>1</a:t>
            </a:fld>
            <a:endParaRPr lang="en-US"/>
          </a:p>
        </p:txBody>
      </p:sp>
    </p:spTree>
    <p:extLst>
      <p:ext uri="{BB962C8B-B14F-4D97-AF65-F5344CB8AC3E}">
        <p14:creationId xmlns:p14="http://schemas.microsoft.com/office/powerpoint/2010/main" val="3993426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comparison of the 1996 road profile vs the road profile that will be in the updated plan.</a:t>
            </a:r>
          </a:p>
        </p:txBody>
      </p:sp>
      <p:sp>
        <p:nvSpPr>
          <p:cNvPr id="4" name="Slide Number Placeholder 3"/>
          <p:cNvSpPr>
            <a:spLocks noGrp="1"/>
          </p:cNvSpPr>
          <p:nvPr>
            <p:ph type="sldNum" sz="quarter" idx="5"/>
          </p:nvPr>
        </p:nvSpPr>
        <p:spPr/>
        <p:txBody>
          <a:bodyPr/>
          <a:lstStyle/>
          <a:p>
            <a:fld id="{BC37FB87-021D-427A-8431-1C5C58ABEDAF}" type="slidenum">
              <a:rPr lang="en-US" smtClean="0"/>
              <a:t>10</a:t>
            </a:fld>
            <a:endParaRPr lang="en-US"/>
          </a:p>
        </p:txBody>
      </p:sp>
    </p:spTree>
    <p:extLst>
      <p:ext uri="{BB962C8B-B14F-4D97-AF65-F5344CB8AC3E}">
        <p14:creationId xmlns:p14="http://schemas.microsoft.com/office/powerpoint/2010/main" val="189869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added color to the maps to help better </a:t>
            </a:r>
            <a:r>
              <a:rPr lang="en-US" dirty="0" err="1"/>
              <a:t>disthinguish</a:t>
            </a:r>
            <a:r>
              <a:rPr lang="en-US" dirty="0"/>
              <a:t> features. We have also included additional features that help to give reads better bearing of where they are along the road such as streams, more forested areas, power lines.</a:t>
            </a:r>
          </a:p>
        </p:txBody>
      </p:sp>
      <p:sp>
        <p:nvSpPr>
          <p:cNvPr id="4" name="Slide Number Placeholder 3"/>
          <p:cNvSpPr>
            <a:spLocks noGrp="1"/>
          </p:cNvSpPr>
          <p:nvPr>
            <p:ph type="sldNum" sz="quarter" idx="5"/>
          </p:nvPr>
        </p:nvSpPr>
        <p:spPr/>
        <p:txBody>
          <a:bodyPr/>
          <a:lstStyle/>
          <a:p>
            <a:fld id="{BC37FB87-021D-427A-8431-1C5C58ABEDAF}" type="slidenum">
              <a:rPr lang="en-US" smtClean="0"/>
              <a:t>11</a:t>
            </a:fld>
            <a:endParaRPr lang="en-US"/>
          </a:p>
        </p:txBody>
      </p:sp>
    </p:spTree>
    <p:extLst>
      <p:ext uri="{BB962C8B-B14F-4D97-AF65-F5344CB8AC3E}">
        <p14:creationId xmlns:p14="http://schemas.microsoft.com/office/powerpoint/2010/main" val="2741307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bring the Working Draft to you, we will be asking for the following decisions from you:</a:t>
            </a:r>
          </a:p>
          <a:p>
            <a:pPr marL="228576" indent="-228576">
              <a:buAutoNum type="arabicPeriod"/>
            </a:pPr>
            <a:r>
              <a:rPr lang="en-US" dirty="0"/>
              <a:t>Designating the nominated roads as rustic or exceptional rustic.</a:t>
            </a:r>
          </a:p>
          <a:p>
            <a:pPr marL="228576" indent="-228576">
              <a:buAutoNum type="arabicPeriod"/>
            </a:pPr>
            <a:r>
              <a:rPr lang="en-US" dirty="0"/>
              <a:t>Approving any changes to existing road descriptions, such as the extents of the road, its significant features, a change in classification or other material text changes</a:t>
            </a:r>
          </a:p>
          <a:p>
            <a:pPr marL="228576" indent="-228576">
              <a:buAutoNum type="arabicPeriod"/>
            </a:pPr>
            <a:r>
              <a:rPr lang="en-US" dirty="0"/>
              <a:t>Remove roads from the program.</a:t>
            </a:r>
          </a:p>
          <a:p>
            <a:pPr marL="228576" indent="-228576">
              <a:buAutoNum type="arabicPeriod"/>
            </a:pPr>
            <a:endParaRPr lang="en-US" dirty="0"/>
          </a:p>
          <a:p>
            <a:r>
              <a:rPr lang="en-US" dirty="0"/>
              <a:t>The following slides will show roads that we believe fall in each of these categories.</a:t>
            </a:r>
          </a:p>
        </p:txBody>
      </p:sp>
      <p:sp>
        <p:nvSpPr>
          <p:cNvPr id="4" name="Slide Number Placeholder 3"/>
          <p:cNvSpPr>
            <a:spLocks noGrp="1"/>
          </p:cNvSpPr>
          <p:nvPr>
            <p:ph type="sldNum" sz="quarter" idx="5"/>
          </p:nvPr>
        </p:nvSpPr>
        <p:spPr/>
        <p:txBody>
          <a:bodyPr/>
          <a:lstStyle/>
          <a:p>
            <a:fld id="{BC37FB87-021D-427A-8431-1C5C58ABEDAF}" type="slidenum">
              <a:rPr lang="en-US" smtClean="0"/>
              <a:t>12</a:t>
            </a:fld>
            <a:endParaRPr lang="en-US"/>
          </a:p>
        </p:txBody>
      </p:sp>
    </p:spTree>
    <p:extLst>
      <p:ext uri="{BB962C8B-B14F-4D97-AF65-F5344CB8AC3E}">
        <p14:creationId xmlns:p14="http://schemas.microsoft.com/office/powerpoint/2010/main" val="3252691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Emory Church Road located east of Georgia Avenue in the Olney area. Emory Church Road is recommended as being designated a rustic road. As you can see, the road is narrow with a high tree canopy and sense of enclosure. Also, there are views to the </a:t>
            </a:r>
            <a:r>
              <a:rPr lang="en-US"/>
              <a:t>surrounding fields.</a:t>
            </a:r>
            <a:endParaRPr lang="en-US" dirty="0"/>
          </a:p>
        </p:txBody>
      </p:sp>
      <p:sp>
        <p:nvSpPr>
          <p:cNvPr id="4" name="Slide Number Placeholder 3"/>
          <p:cNvSpPr>
            <a:spLocks noGrp="1"/>
          </p:cNvSpPr>
          <p:nvPr>
            <p:ph type="sldNum" sz="quarter" idx="5"/>
          </p:nvPr>
        </p:nvSpPr>
        <p:spPr/>
        <p:txBody>
          <a:bodyPr/>
          <a:lstStyle/>
          <a:p>
            <a:fld id="{BC37FB87-021D-427A-8431-1C5C58ABEDAF}" type="slidenum">
              <a:rPr lang="en-US" smtClean="0"/>
              <a:t>13</a:t>
            </a:fld>
            <a:endParaRPr lang="en-US"/>
          </a:p>
        </p:txBody>
      </p:sp>
    </p:spTree>
    <p:extLst>
      <p:ext uri="{BB962C8B-B14F-4D97-AF65-F5344CB8AC3E}">
        <p14:creationId xmlns:p14="http://schemas.microsoft.com/office/powerpoint/2010/main" val="2594870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25 roads that are recommended as rustic, 3 recommended as exceptional rustic, and 1 with segments recommended as both rustic and exceptional rustic in this update. Another 7 seven roads or road segments were considered for designation in the program but are not being considered because they are either private roads or they did not meet the criteria discussed earlier.</a:t>
            </a:r>
          </a:p>
        </p:txBody>
      </p:sp>
      <p:sp>
        <p:nvSpPr>
          <p:cNvPr id="4" name="Slide Number Placeholder 3"/>
          <p:cNvSpPr>
            <a:spLocks noGrp="1"/>
          </p:cNvSpPr>
          <p:nvPr>
            <p:ph type="sldNum" sz="quarter" idx="5"/>
          </p:nvPr>
        </p:nvSpPr>
        <p:spPr/>
        <p:txBody>
          <a:bodyPr/>
          <a:lstStyle/>
          <a:p>
            <a:fld id="{BC37FB87-021D-427A-8431-1C5C58ABEDAF}" type="slidenum">
              <a:rPr lang="en-US" smtClean="0"/>
              <a:t>14</a:t>
            </a:fld>
            <a:endParaRPr lang="en-US"/>
          </a:p>
        </p:txBody>
      </p:sp>
    </p:spTree>
    <p:extLst>
      <p:ext uri="{BB962C8B-B14F-4D97-AF65-F5344CB8AC3E}">
        <p14:creationId xmlns:p14="http://schemas.microsoft.com/office/powerpoint/2010/main" val="2698806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Moore Road is a road that has been in the rustic roads program since the 1996 Plan. There are no changes to its designation, significant features or extents. There are only minor text updates and the maps are being updated to the new style.</a:t>
            </a:r>
          </a:p>
        </p:txBody>
      </p:sp>
      <p:sp>
        <p:nvSpPr>
          <p:cNvPr id="4" name="Slide Number Placeholder 3"/>
          <p:cNvSpPr>
            <a:spLocks noGrp="1"/>
          </p:cNvSpPr>
          <p:nvPr>
            <p:ph type="sldNum" sz="quarter" idx="5"/>
          </p:nvPr>
        </p:nvSpPr>
        <p:spPr/>
        <p:txBody>
          <a:bodyPr/>
          <a:lstStyle/>
          <a:p>
            <a:fld id="{BC37FB87-021D-427A-8431-1C5C58ABEDAF}" type="slidenum">
              <a:rPr lang="en-US" smtClean="0"/>
              <a:t>15</a:t>
            </a:fld>
            <a:endParaRPr lang="en-US"/>
          </a:p>
        </p:txBody>
      </p:sp>
    </p:spTree>
    <p:extLst>
      <p:ext uri="{BB962C8B-B14F-4D97-AF65-F5344CB8AC3E}">
        <p14:creationId xmlns:p14="http://schemas.microsoft.com/office/powerpoint/2010/main" val="322146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34 roads that fall within this category. Most of these roads are from the 1996 Plan and can be found in the Ag Reserve.</a:t>
            </a:r>
          </a:p>
        </p:txBody>
      </p:sp>
      <p:sp>
        <p:nvSpPr>
          <p:cNvPr id="4" name="Slide Number Placeholder 3"/>
          <p:cNvSpPr>
            <a:spLocks noGrp="1"/>
          </p:cNvSpPr>
          <p:nvPr>
            <p:ph type="sldNum" sz="quarter" idx="5"/>
          </p:nvPr>
        </p:nvSpPr>
        <p:spPr/>
        <p:txBody>
          <a:bodyPr/>
          <a:lstStyle/>
          <a:p>
            <a:fld id="{BC37FB87-021D-427A-8431-1C5C58ABEDAF}" type="slidenum">
              <a:rPr lang="en-US" smtClean="0"/>
              <a:t>16</a:t>
            </a:fld>
            <a:endParaRPr lang="en-US"/>
          </a:p>
        </p:txBody>
      </p:sp>
    </p:spTree>
    <p:extLst>
      <p:ext uri="{BB962C8B-B14F-4D97-AF65-F5344CB8AC3E}">
        <p14:creationId xmlns:p14="http://schemas.microsoft.com/office/powerpoint/2010/main" val="510312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Hoyles</a:t>
            </a:r>
            <a:r>
              <a:rPr lang="en-US" dirty="0"/>
              <a:t> Mill Road was designated exceptional rustic in the 1996 Plan. This Plan updates the eastern extent of the road to continue to the Park Gate.</a:t>
            </a:r>
          </a:p>
        </p:txBody>
      </p:sp>
      <p:sp>
        <p:nvSpPr>
          <p:cNvPr id="4" name="Slide Number Placeholder 3"/>
          <p:cNvSpPr>
            <a:spLocks noGrp="1"/>
          </p:cNvSpPr>
          <p:nvPr>
            <p:ph type="sldNum" sz="quarter" idx="5"/>
          </p:nvPr>
        </p:nvSpPr>
        <p:spPr/>
        <p:txBody>
          <a:bodyPr/>
          <a:lstStyle/>
          <a:p>
            <a:fld id="{BC37FB87-021D-427A-8431-1C5C58ABEDAF}" type="slidenum">
              <a:rPr lang="en-US" smtClean="0"/>
              <a:t>17</a:t>
            </a:fld>
            <a:endParaRPr lang="en-US"/>
          </a:p>
        </p:txBody>
      </p:sp>
    </p:spTree>
    <p:extLst>
      <p:ext uri="{BB962C8B-B14F-4D97-AF65-F5344CB8AC3E}">
        <p14:creationId xmlns:p14="http://schemas.microsoft.com/office/powerpoint/2010/main" val="824312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14 roads were the extents change by either getting longer, shorter or by being clarified. The photograph is an example of a clarification. The 1996 Plan show West Harris Road extending to the Frederick County Line. In fact, West Harris Road ends at the intersection of Mount Ephraim and Sugarloaf Mountain Roads. Beyond the intersection the road continues as Mount Ephraim Road. </a:t>
            </a:r>
          </a:p>
        </p:txBody>
      </p:sp>
      <p:sp>
        <p:nvSpPr>
          <p:cNvPr id="4" name="Slide Number Placeholder 3"/>
          <p:cNvSpPr>
            <a:spLocks noGrp="1"/>
          </p:cNvSpPr>
          <p:nvPr>
            <p:ph type="sldNum" sz="quarter" idx="5"/>
          </p:nvPr>
        </p:nvSpPr>
        <p:spPr/>
        <p:txBody>
          <a:bodyPr/>
          <a:lstStyle/>
          <a:p>
            <a:fld id="{BC37FB87-021D-427A-8431-1C5C58ABEDAF}" type="slidenum">
              <a:rPr lang="en-US" smtClean="0"/>
              <a:t>18</a:t>
            </a:fld>
            <a:endParaRPr lang="en-US"/>
          </a:p>
        </p:txBody>
      </p:sp>
    </p:spTree>
    <p:extLst>
      <p:ext uri="{BB962C8B-B14F-4D97-AF65-F5344CB8AC3E}">
        <p14:creationId xmlns:p14="http://schemas.microsoft.com/office/powerpoint/2010/main" val="392327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 Preserve Road was designated rustic in the 2010 Great Seneca Science Corridor Master Plan. However, the 2010 Plan only classified the road. It did not provide a complete description of the road with its significant features, a history of the road, a driving experience or the road characteristics.</a:t>
            </a:r>
          </a:p>
        </p:txBody>
      </p:sp>
      <p:sp>
        <p:nvSpPr>
          <p:cNvPr id="4" name="Slide Number Placeholder 3"/>
          <p:cNvSpPr>
            <a:spLocks noGrp="1"/>
          </p:cNvSpPr>
          <p:nvPr>
            <p:ph type="sldNum" sz="quarter" idx="5"/>
          </p:nvPr>
        </p:nvSpPr>
        <p:spPr/>
        <p:txBody>
          <a:bodyPr/>
          <a:lstStyle/>
          <a:p>
            <a:fld id="{BC37FB87-021D-427A-8431-1C5C58ABEDAF}" type="slidenum">
              <a:rPr lang="en-US" smtClean="0"/>
              <a:t>19</a:t>
            </a:fld>
            <a:endParaRPr lang="en-US"/>
          </a:p>
        </p:txBody>
      </p:sp>
    </p:spTree>
    <p:extLst>
      <p:ext uri="{BB962C8B-B14F-4D97-AF65-F5344CB8AC3E}">
        <p14:creationId xmlns:p14="http://schemas.microsoft.com/office/powerpoint/2010/main" val="240896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Agricultural Reserve was created in 1980 when the County Council approved and adopted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Functional Master Plan for the Preservation of Agriculture and Rural Open Space in Montgomery County. </a:t>
            </a:r>
            <a:r>
              <a:rPr lang="en-US" sz="1800" dirty="0">
                <a:effectLst/>
                <a:latin typeface="Calibri" panose="020F0502020204030204" pitchFamily="34" charset="0"/>
                <a:ea typeface="Calibri" panose="020F0502020204030204" pitchFamily="34" charset="0"/>
                <a:cs typeface="Times New Roman" panose="02020603050405020304" pitchFamily="18" charset="0"/>
              </a:rPr>
              <a:t>That Plan established land conservation policies to protect farmland and agriculture areas encompassing 93,000 acres along the County’s northern, western, and eastern borders. However, the Plan did not provide protections for the historic, rural roads within the Agricultural Reserve and adjacent rural areas.</a:t>
            </a:r>
            <a:endParaRPr lang="en-US" dirty="0"/>
          </a:p>
          <a:p>
            <a:endParaRPr lang="en-US" dirty="0"/>
          </a:p>
          <a:p>
            <a:r>
              <a:rPr lang="en-US" dirty="0"/>
              <a:t>There was a great concern in the late 1980’s and early 1990s that many of the historic roads in the county were disappearing as suburban road standards were being applied to them as were being maintained. </a:t>
            </a:r>
          </a:p>
          <a:p>
            <a:endParaRPr lang="en-US" dirty="0"/>
          </a:p>
          <a:p>
            <a:r>
              <a:rPr lang="en-US" dirty="0"/>
              <a:t>So there was a study done and out of this came the rustic roads program.</a:t>
            </a:r>
          </a:p>
        </p:txBody>
      </p:sp>
      <p:sp>
        <p:nvSpPr>
          <p:cNvPr id="4" name="Slide Number Placeholder 3"/>
          <p:cNvSpPr>
            <a:spLocks noGrp="1"/>
          </p:cNvSpPr>
          <p:nvPr>
            <p:ph type="sldNum" sz="quarter" idx="5"/>
          </p:nvPr>
        </p:nvSpPr>
        <p:spPr/>
        <p:txBody>
          <a:bodyPr/>
          <a:lstStyle/>
          <a:p>
            <a:fld id="{BC37FB87-021D-427A-8431-1C5C58ABEDAF}" type="slidenum">
              <a:rPr lang="en-US" smtClean="0"/>
              <a:t>2</a:t>
            </a:fld>
            <a:endParaRPr lang="en-US"/>
          </a:p>
        </p:txBody>
      </p:sp>
    </p:spTree>
    <p:extLst>
      <p:ext uri="{BB962C8B-B14F-4D97-AF65-F5344CB8AC3E}">
        <p14:creationId xmlns:p14="http://schemas.microsoft.com/office/powerpoint/2010/main" val="2865006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24 roads already in the rustic roads program with incomplete descriptions, including significant features.</a:t>
            </a:r>
          </a:p>
        </p:txBody>
      </p:sp>
      <p:sp>
        <p:nvSpPr>
          <p:cNvPr id="4" name="Slide Number Placeholder 3"/>
          <p:cNvSpPr>
            <a:spLocks noGrp="1"/>
          </p:cNvSpPr>
          <p:nvPr>
            <p:ph type="sldNum" sz="quarter" idx="5"/>
          </p:nvPr>
        </p:nvSpPr>
        <p:spPr/>
        <p:txBody>
          <a:bodyPr/>
          <a:lstStyle/>
          <a:p>
            <a:fld id="{BC37FB87-021D-427A-8431-1C5C58ABEDAF}" type="slidenum">
              <a:rPr lang="en-US" smtClean="0"/>
              <a:t>20</a:t>
            </a:fld>
            <a:endParaRPr lang="en-US"/>
          </a:p>
        </p:txBody>
      </p:sp>
    </p:spTree>
    <p:extLst>
      <p:ext uri="{BB962C8B-B14F-4D97-AF65-F5344CB8AC3E}">
        <p14:creationId xmlns:p14="http://schemas.microsoft.com/office/powerpoint/2010/main" val="1894097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Moxley Road was designated as rustic in the 1996 Plan. This Plan update </a:t>
            </a:r>
            <a:r>
              <a:rPr lang="en-US" sz="1800" dirty="0">
                <a:latin typeface="Cambria" panose="02040503050406030204" pitchFamily="18" charset="0"/>
                <a:ea typeface="Calibri" panose="020F0502020204030204" pitchFamily="34" charset="0"/>
                <a:cs typeface="AngsanaUPC" panose="02020603050405020304" pitchFamily="18" charset="-34"/>
              </a:rPr>
              <a:t>slightly revise the list of significant features to include views in all directions, not just towards Frederick County.</a:t>
            </a:r>
            <a:endParaRPr lang="en-US" dirty="0"/>
          </a:p>
        </p:txBody>
      </p:sp>
      <p:sp>
        <p:nvSpPr>
          <p:cNvPr id="4" name="Slide Number Placeholder 3"/>
          <p:cNvSpPr>
            <a:spLocks noGrp="1"/>
          </p:cNvSpPr>
          <p:nvPr>
            <p:ph type="sldNum" sz="quarter" idx="5"/>
          </p:nvPr>
        </p:nvSpPr>
        <p:spPr/>
        <p:txBody>
          <a:bodyPr/>
          <a:lstStyle/>
          <a:p>
            <a:fld id="{BC37FB87-021D-427A-8431-1C5C58ABEDAF}" type="slidenum">
              <a:rPr lang="en-US" smtClean="0"/>
              <a:t>21</a:t>
            </a:fld>
            <a:endParaRPr lang="en-US"/>
          </a:p>
        </p:txBody>
      </p:sp>
    </p:spTree>
    <p:extLst>
      <p:ext uri="{BB962C8B-B14F-4D97-AF65-F5344CB8AC3E}">
        <p14:creationId xmlns:p14="http://schemas.microsoft.com/office/powerpoint/2010/main" val="2974862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27 roads that have recommended changes to significant features.</a:t>
            </a:r>
          </a:p>
        </p:txBody>
      </p:sp>
      <p:sp>
        <p:nvSpPr>
          <p:cNvPr id="4" name="Slide Number Placeholder 3"/>
          <p:cNvSpPr>
            <a:spLocks noGrp="1"/>
          </p:cNvSpPr>
          <p:nvPr>
            <p:ph type="sldNum" sz="quarter" idx="5"/>
          </p:nvPr>
        </p:nvSpPr>
        <p:spPr/>
        <p:txBody>
          <a:bodyPr/>
          <a:lstStyle/>
          <a:p>
            <a:fld id="{BC37FB87-021D-427A-8431-1C5C58ABEDAF}" type="slidenum">
              <a:rPr lang="en-US" smtClean="0"/>
              <a:t>22</a:t>
            </a:fld>
            <a:endParaRPr lang="en-US"/>
          </a:p>
        </p:txBody>
      </p:sp>
    </p:spTree>
    <p:extLst>
      <p:ext uri="{BB962C8B-B14F-4D97-AF65-F5344CB8AC3E}">
        <p14:creationId xmlns:p14="http://schemas.microsoft.com/office/powerpoint/2010/main" val="699697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6">
              <a:defRPr/>
            </a:pPr>
            <a:r>
              <a:rPr lang="en-US" dirty="0" err="1"/>
              <a:t>Tschiffely</a:t>
            </a:r>
            <a:r>
              <a:rPr lang="en-US" dirty="0"/>
              <a:t> Mill Road was designated rustic in the 1996 Plan. This Plan recommends changing the designation to exceptional rustic. </a:t>
            </a:r>
            <a:r>
              <a:rPr lang="en-US" sz="1800" dirty="0">
                <a:latin typeface="Cambria" panose="02040503050406030204" pitchFamily="18" charset="0"/>
                <a:ea typeface="Calibri" panose="020F0502020204030204" pitchFamily="34" charset="0"/>
                <a:cs typeface="Times New Roman" panose="02020603050405020304" pitchFamily="18" charset="0"/>
              </a:rPr>
              <a:t>The road is a gravel road that runs parallel to Seneca Creek, and the ruins of Seneca Mill and Seneca Stone Mill are located on each ends of the road.</a:t>
            </a:r>
          </a:p>
          <a:p>
            <a:endParaRPr lang="en-US" dirty="0"/>
          </a:p>
        </p:txBody>
      </p:sp>
      <p:sp>
        <p:nvSpPr>
          <p:cNvPr id="4" name="Slide Number Placeholder 3"/>
          <p:cNvSpPr>
            <a:spLocks noGrp="1"/>
          </p:cNvSpPr>
          <p:nvPr>
            <p:ph type="sldNum" sz="quarter" idx="5"/>
          </p:nvPr>
        </p:nvSpPr>
        <p:spPr/>
        <p:txBody>
          <a:bodyPr/>
          <a:lstStyle/>
          <a:p>
            <a:fld id="{BC37FB87-021D-427A-8431-1C5C58ABEDAF}" type="slidenum">
              <a:rPr lang="en-US" smtClean="0"/>
              <a:t>23</a:t>
            </a:fld>
            <a:endParaRPr lang="en-US"/>
          </a:p>
        </p:txBody>
      </p:sp>
    </p:spTree>
    <p:extLst>
      <p:ext uri="{BB962C8B-B14F-4D97-AF65-F5344CB8AC3E}">
        <p14:creationId xmlns:p14="http://schemas.microsoft.com/office/powerpoint/2010/main" val="144160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roads are proposed to be reclassified. </a:t>
            </a:r>
          </a:p>
        </p:txBody>
      </p:sp>
      <p:sp>
        <p:nvSpPr>
          <p:cNvPr id="4" name="Slide Number Placeholder 3"/>
          <p:cNvSpPr>
            <a:spLocks noGrp="1"/>
          </p:cNvSpPr>
          <p:nvPr>
            <p:ph type="sldNum" sz="quarter" idx="5"/>
          </p:nvPr>
        </p:nvSpPr>
        <p:spPr/>
        <p:txBody>
          <a:bodyPr/>
          <a:lstStyle/>
          <a:p>
            <a:fld id="{BC37FB87-021D-427A-8431-1C5C58ABEDAF}" type="slidenum">
              <a:rPr lang="en-US" smtClean="0"/>
              <a:t>24</a:t>
            </a:fld>
            <a:endParaRPr lang="en-US"/>
          </a:p>
        </p:txBody>
      </p:sp>
    </p:spTree>
    <p:extLst>
      <p:ext uri="{BB962C8B-B14F-4D97-AF65-F5344CB8AC3E}">
        <p14:creationId xmlns:p14="http://schemas.microsoft.com/office/powerpoint/2010/main" val="3546792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road is </a:t>
            </a:r>
            <a:r>
              <a:rPr lang="en-US"/>
              <a:t>a road Link </a:t>
            </a:r>
            <a:r>
              <a:rPr lang="en-US" dirty="0"/>
              <a:t>Road was designated in the 1997 </a:t>
            </a:r>
            <a:r>
              <a:rPr lang="en-US" dirty="0" err="1"/>
              <a:t>Cloverly</a:t>
            </a:r>
            <a:r>
              <a:rPr lang="en-US" dirty="0"/>
              <a:t> Master Plan. As you can see from the two images, </a:t>
            </a:r>
            <a:r>
              <a:rPr lang="en-US" dirty="0" err="1"/>
              <a:t>i</a:t>
            </a:r>
            <a:endParaRPr lang="en-US" dirty="0"/>
          </a:p>
        </p:txBody>
      </p:sp>
      <p:sp>
        <p:nvSpPr>
          <p:cNvPr id="4" name="Slide Number Placeholder 3"/>
          <p:cNvSpPr>
            <a:spLocks noGrp="1"/>
          </p:cNvSpPr>
          <p:nvPr>
            <p:ph type="sldNum" sz="quarter" idx="5"/>
          </p:nvPr>
        </p:nvSpPr>
        <p:spPr/>
        <p:txBody>
          <a:bodyPr/>
          <a:lstStyle/>
          <a:p>
            <a:fld id="{BC37FB87-021D-427A-8431-1C5C58ABEDAF}" type="slidenum">
              <a:rPr lang="en-US" smtClean="0"/>
              <a:t>25</a:t>
            </a:fld>
            <a:endParaRPr lang="en-US"/>
          </a:p>
        </p:txBody>
      </p:sp>
    </p:spTree>
    <p:extLst>
      <p:ext uri="{BB962C8B-B14F-4D97-AF65-F5344CB8AC3E}">
        <p14:creationId xmlns:p14="http://schemas.microsoft.com/office/powerpoint/2010/main" val="1305301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Looked at equity for existing road profiles to see if the language needs to be updated to be more equitable, especially concerning slavery and people’s who’s wealth was built on  an enslaved workforce. In the previous Plan, sometimes mention of the Confederacy that was overly glorified, so we have combed through the text and tried to tone down the language.</a:t>
            </a:r>
          </a:p>
        </p:txBody>
      </p:sp>
      <p:sp>
        <p:nvSpPr>
          <p:cNvPr id="4" name="Slide Number Placeholder 3"/>
          <p:cNvSpPr>
            <a:spLocks noGrp="1"/>
          </p:cNvSpPr>
          <p:nvPr>
            <p:ph type="sldNum" sz="quarter" idx="5"/>
          </p:nvPr>
        </p:nvSpPr>
        <p:spPr/>
        <p:txBody>
          <a:bodyPr/>
          <a:lstStyle/>
          <a:p>
            <a:fld id="{BC37FB87-021D-427A-8431-1C5C58ABEDAF}" type="slidenum">
              <a:rPr lang="en-US" smtClean="0"/>
              <a:t>28</a:t>
            </a:fld>
            <a:endParaRPr lang="en-US"/>
          </a:p>
        </p:txBody>
      </p:sp>
    </p:spTree>
    <p:extLst>
      <p:ext uri="{BB962C8B-B14F-4D97-AF65-F5344CB8AC3E}">
        <p14:creationId xmlns:p14="http://schemas.microsoft.com/office/powerpoint/2010/main" val="2631863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1996 Plan talked about Stoney Castle, the birthplace of Elijah </a:t>
            </a:r>
            <a:r>
              <a:rPr lang="en-US" dirty="0" err="1"/>
              <a:t>Viers</a:t>
            </a:r>
            <a:r>
              <a:rPr lang="en-US" dirty="0"/>
              <a:t> White and described him as a Civil War commander and local hero. However, in the update we have provided a more accurate description. So here is original language. And here is the updated language.</a:t>
            </a:r>
          </a:p>
        </p:txBody>
      </p:sp>
      <p:sp>
        <p:nvSpPr>
          <p:cNvPr id="4" name="Slide Number Placeholder 3"/>
          <p:cNvSpPr>
            <a:spLocks noGrp="1"/>
          </p:cNvSpPr>
          <p:nvPr>
            <p:ph type="sldNum" sz="quarter" idx="5"/>
          </p:nvPr>
        </p:nvSpPr>
        <p:spPr/>
        <p:txBody>
          <a:bodyPr/>
          <a:lstStyle/>
          <a:p>
            <a:fld id="{BC37FB87-021D-427A-8431-1C5C58ABEDAF}" type="slidenum">
              <a:rPr lang="en-US" smtClean="0"/>
              <a:t>30</a:t>
            </a:fld>
            <a:endParaRPr lang="en-US"/>
          </a:p>
        </p:txBody>
      </p:sp>
    </p:spTree>
    <p:extLst>
      <p:ext uri="{BB962C8B-B14F-4D97-AF65-F5344CB8AC3E}">
        <p14:creationId xmlns:p14="http://schemas.microsoft.com/office/powerpoint/2010/main" val="1754414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 Grove Road is located just west of New Hampshire Avenue. A historic African American community grew along the road after the Civil War. Some of the descendants of the original families still live along the road.</a:t>
            </a:r>
          </a:p>
        </p:txBody>
      </p:sp>
      <p:sp>
        <p:nvSpPr>
          <p:cNvPr id="4" name="Slide Number Placeholder 3"/>
          <p:cNvSpPr>
            <a:spLocks noGrp="1"/>
          </p:cNvSpPr>
          <p:nvPr>
            <p:ph type="sldNum" sz="quarter" idx="5"/>
          </p:nvPr>
        </p:nvSpPr>
        <p:spPr/>
        <p:txBody>
          <a:bodyPr/>
          <a:lstStyle/>
          <a:p>
            <a:fld id="{BC37FB87-021D-427A-8431-1C5C58ABEDAF}" type="slidenum">
              <a:rPr lang="en-US" smtClean="0"/>
              <a:t>31</a:t>
            </a:fld>
            <a:endParaRPr lang="en-US"/>
          </a:p>
        </p:txBody>
      </p:sp>
    </p:spTree>
    <p:extLst>
      <p:ext uri="{BB962C8B-B14F-4D97-AF65-F5344CB8AC3E}">
        <p14:creationId xmlns:p14="http://schemas.microsoft.com/office/powerpoint/2010/main" val="1815947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this is not a nominated road, we are making sure that the road profile tells a more complete picture. Emma Jane King, the first female game warden, resided on Game Preserve Road.</a:t>
            </a:r>
          </a:p>
        </p:txBody>
      </p:sp>
      <p:sp>
        <p:nvSpPr>
          <p:cNvPr id="4" name="Slide Number Placeholder 3"/>
          <p:cNvSpPr>
            <a:spLocks noGrp="1"/>
          </p:cNvSpPr>
          <p:nvPr>
            <p:ph type="sldNum" sz="quarter" idx="5"/>
          </p:nvPr>
        </p:nvSpPr>
        <p:spPr/>
        <p:txBody>
          <a:bodyPr/>
          <a:lstStyle/>
          <a:p>
            <a:fld id="{BC37FB87-021D-427A-8431-1C5C58ABEDAF}" type="slidenum">
              <a:rPr lang="en-US" smtClean="0"/>
              <a:t>32</a:t>
            </a:fld>
            <a:endParaRPr lang="en-US"/>
          </a:p>
        </p:txBody>
      </p:sp>
    </p:spTree>
    <p:extLst>
      <p:ext uri="{BB962C8B-B14F-4D97-AF65-F5344CB8AC3E}">
        <p14:creationId xmlns:p14="http://schemas.microsoft.com/office/powerpoint/2010/main" val="189108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1996 Rustic Roads designated 66 roads as either rustic or exceptional rustic. All of the roads in the initial 1996 Plan are located in the agricultural reserve area. I will get into the differences between the road types in the next few slides, but I just wanted to talk briefly about the rustic roads plan update.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scope of work for the rustic roads plan update was approved by the planning board in February 2020. Then the pandemic hit and later the manager for the project retired and Jamey Pratt and I inherited the project about one year ago.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provided the Planning Board with an update on the status of the plan in April. We wanted to give them an opportunity to see the types of recommendations we will be making for the proposed working draft that we are hoping to present to them late next month.</a:t>
            </a:r>
          </a:p>
          <a:p>
            <a:endParaRPr lang="en-US" dirty="0"/>
          </a:p>
          <a:p>
            <a:r>
              <a:rPr lang="en-US" dirty="0"/>
              <a:t>The rustic roads program is a living document, so roads can be nominated to the program through a master plan, by a community member, by the Rustic Roads Advisory Committee.</a:t>
            </a:r>
          </a:p>
        </p:txBody>
      </p:sp>
      <p:sp>
        <p:nvSpPr>
          <p:cNvPr id="4" name="Slide Number Placeholder 3"/>
          <p:cNvSpPr>
            <a:spLocks noGrp="1"/>
          </p:cNvSpPr>
          <p:nvPr>
            <p:ph type="sldNum" sz="quarter" idx="5"/>
          </p:nvPr>
        </p:nvSpPr>
        <p:spPr/>
        <p:txBody>
          <a:bodyPr/>
          <a:lstStyle/>
          <a:p>
            <a:fld id="{BC37FB87-021D-427A-8431-1C5C58ABEDAF}" type="slidenum">
              <a:rPr lang="en-US" smtClean="0"/>
              <a:t>3</a:t>
            </a:fld>
            <a:endParaRPr lang="en-US"/>
          </a:p>
        </p:txBody>
      </p:sp>
    </p:spTree>
    <p:extLst>
      <p:ext uri="{BB962C8B-B14F-4D97-AF65-F5344CB8AC3E}">
        <p14:creationId xmlns:p14="http://schemas.microsoft.com/office/powerpoint/2010/main" val="2778619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updating road profiles to try include more information </a:t>
            </a:r>
            <a:r>
              <a:rPr lang="en-US"/>
              <a:t>about underrepresented communities </a:t>
            </a:r>
            <a:r>
              <a:rPr lang="en-US" dirty="0"/>
              <a:t>where possible. In the driving experience for </a:t>
            </a:r>
            <a:r>
              <a:rPr lang="en-US" dirty="0" err="1"/>
              <a:t>Pennyfield</a:t>
            </a:r>
            <a:r>
              <a:rPr lang="en-US" dirty="0"/>
              <a:t> Lock Road, </a:t>
            </a:r>
            <a:r>
              <a:rPr lang="en-US" dirty="0" err="1"/>
              <a:t>Tobytown</a:t>
            </a:r>
            <a:r>
              <a:rPr lang="en-US" dirty="0"/>
              <a:t> cemetery is mentioned along with the community of </a:t>
            </a:r>
            <a:r>
              <a:rPr lang="en-US" dirty="0" err="1"/>
              <a:t>Tobytown</a:t>
            </a:r>
            <a:r>
              <a:rPr lang="en-US" dirty="0"/>
              <a:t>. However, the original map never points out the location of </a:t>
            </a:r>
            <a:r>
              <a:rPr lang="en-US" dirty="0" err="1"/>
              <a:t>Tobytown</a:t>
            </a:r>
            <a:r>
              <a:rPr lang="en-US" dirty="0"/>
              <a:t>, so we have included that on the updated map. Also, we have included the names of the residents that established the community. </a:t>
            </a:r>
          </a:p>
        </p:txBody>
      </p:sp>
      <p:sp>
        <p:nvSpPr>
          <p:cNvPr id="4" name="Slide Number Placeholder 3"/>
          <p:cNvSpPr>
            <a:spLocks noGrp="1"/>
          </p:cNvSpPr>
          <p:nvPr>
            <p:ph type="sldNum" sz="quarter" idx="5"/>
          </p:nvPr>
        </p:nvSpPr>
        <p:spPr/>
        <p:txBody>
          <a:bodyPr/>
          <a:lstStyle/>
          <a:p>
            <a:fld id="{BC37FB87-021D-427A-8431-1C5C58ABEDAF}" type="slidenum">
              <a:rPr lang="en-US" smtClean="0"/>
              <a:t>33</a:t>
            </a:fld>
            <a:endParaRPr lang="en-US"/>
          </a:p>
        </p:txBody>
      </p:sp>
    </p:spTree>
    <p:extLst>
      <p:ext uri="{BB962C8B-B14F-4D97-AF65-F5344CB8AC3E}">
        <p14:creationId xmlns:p14="http://schemas.microsoft.com/office/powerpoint/2010/main" val="397830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Rustic Roads Program was established in Chapter 49, Streets and Roads, of the County Code.</a:t>
            </a:r>
          </a:p>
          <a:p>
            <a:endParaRPr lang="en-US" dirty="0"/>
          </a:p>
          <a:p>
            <a:r>
              <a:rPr lang="en-US" dirty="0"/>
              <a:t>Rustic road are narrow, low volume roads where natural, agricultural, and/or historic features are prominent. These roads have outstanding natural features along their edges, have vistas to farm fields, rural landscapes or buildings and/or provide access to historic resources and landscapes.</a:t>
            </a:r>
          </a:p>
          <a:p>
            <a:endParaRPr lang="en-US" dirty="0"/>
          </a:p>
          <a:p>
            <a:r>
              <a:rPr lang="en-US" dirty="0"/>
              <a:t>Rustic roads must be safe for vehicles and pedestrians. A road may not be classified as rustic if function or safety is significantly impaired. </a:t>
            </a:r>
          </a:p>
        </p:txBody>
      </p:sp>
      <p:sp>
        <p:nvSpPr>
          <p:cNvPr id="4" name="Slide Number Placeholder 3"/>
          <p:cNvSpPr>
            <a:spLocks noGrp="1"/>
          </p:cNvSpPr>
          <p:nvPr>
            <p:ph type="sldNum" sz="quarter" idx="5"/>
          </p:nvPr>
        </p:nvSpPr>
        <p:spPr/>
        <p:txBody>
          <a:bodyPr/>
          <a:lstStyle/>
          <a:p>
            <a:fld id="{BC37FB87-021D-427A-8431-1C5C58ABEDAF}" type="slidenum">
              <a:rPr lang="en-US" smtClean="0"/>
              <a:t>4</a:t>
            </a:fld>
            <a:endParaRPr lang="en-US"/>
          </a:p>
        </p:txBody>
      </p:sp>
    </p:spTree>
    <p:extLst>
      <p:ext uri="{BB962C8B-B14F-4D97-AF65-F5344CB8AC3E}">
        <p14:creationId xmlns:p14="http://schemas.microsoft.com/office/powerpoint/2010/main" val="112719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exceptional rustic road is a rustic road, contributes significantly to the character of the county, has unusual features and would be more negatively affected by improvements.</a:t>
            </a:r>
          </a:p>
          <a:p>
            <a:endParaRPr lang="en-US" dirty="0"/>
          </a:p>
          <a:p>
            <a:r>
              <a:rPr lang="en-US" dirty="0"/>
              <a:t>Berryville Road is winding road with a on lane bridge.</a:t>
            </a:r>
          </a:p>
        </p:txBody>
      </p:sp>
      <p:sp>
        <p:nvSpPr>
          <p:cNvPr id="4" name="Slide Number Placeholder 3"/>
          <p:cNvSpPr>
            <a:spLocks noGrp="1"/>
          </p:cNvSpPr>
          <p:nvPr>
            <p:ph type="sldNum" sz="quarter" idx="5"/>
          </p:nvPr>
        </p:nvSpPr>
        <p:spPr/>
        <p:txBody>
          <a:bodyPr/>
          <a:lstStyle/>
          <a:p>
            <a:fld id="{BC37FB87-021D-427A-8431-1C5C58ABEDAF}" type="slidenum">
              <a:rPr lang="en-US" smtClean="0"/>
              <a:t>5</a:t>
            </a:fld>
            <a:endParaRPr lang="en-US"/>
          </a:p>
        </p:txBody>
      </p:sp>
    </p:spTree>
    <p:extLst>
      <p:ext uri="{BB962C8B-B14F-4D97-AF65-F5344CB8AC3E}">
        <p14:creationId xmlns:p14="http://schemas.microsoft.com/office/powerpoint/2010/main" val="265995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significant features are those elements that give each rustic road its unique character and needs to be preserved even as these roads are being maintained and improved. Please note that improvements do not preclude improvements to promote safety or to move farm equipment.</a:t>
            </a:r>
          </a:p>
          <a:p>
            <a:endParaRPr lang="en-US" dirty="0"/>
          </a:p>
          <a:p>
            <a:r>
              <a:rPr lang="en-US" dirty="0"/>
              <a:t>Narrow road that winds through the landscape.</a:t>
            </a:r>
          </a:p>
          <a:p>
            <a:r>
              <a:rPr lang="en-US" dirty="0"/>
              <a:t>Gravel surface with an extensive tree canopy and one lane bridge.</a:t>
            </a:r>
          </a:p>
        </p:txBody>
      </p:sp>
      <p:sp>
        <p:nvSpPr>
          <p:cNvPr id="4" name="Slide Number Placeholder 3"/>
          <p:cNvSpPr>
            <a:spLocks noGrp="1"/>
          </p:cNvSpPr>
          <p:nvPr>
            <p:ph type="sldNum" sz="quarter" idx="5"/>
          </p:nvPr>
        </p:nvSpPr>
        <p:spPr/>
        <p:txBody>
          <a:bodyPr/>
          <a:lstStyle/>
          <a:p>
            <a:fld id="{BC37FB87-021D-427A-8431-1C5C58ABEDAF}" type="slidenum">
              <a:rPr lang="en-US" smtClean="0"/>
              <a:t>6</a:t>
            </a:fld>
            <a:endParaRPr lang="en-US"/>
          </a:p>
        </p:txBody>
      </p:sp>
    </p:spTree>
    <p:extLst>
      <p:ext uri="{BB962C8B-B14F-4D97-AF65-F5344CB8AC3E}">
        <p14:creationId xmlns:p14="http://schemas.microsoft.com/office/powerpoint/2010/main" val="2816097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its establishment, the rustic roads program has grown to 99 roads. Most of the new roads in the program are outside of the agricultural reserve.</a:t>
            </a:r>
          </a:p>
        </p:txBody>
      </p:sp>
      <p:sp>
        <p:nvSpPr>
          <p:cNvPr id="4" name="Slide Number Placeholder 3"/>
          <p:cNvSpPr>
            <a:spLocks noGrp="1"/>
          </p:cNvSpPr>
          <p:nvPr>
            <p:ph type="sldNum" sz="quarter" idx="5"/>
          </p:nvPr>
        </p:nvSpPr>
        <p:spPr/>
        <p:txBody>
          <a:bodyPr/>
          <a:lstStyle/>
          <a:p>
            <a:fld id="{BC37FB87-021D-427A-8431-1C5C58ABEDAF}" type="slidenum">
              <a:rPr lang="en-US" smtClean="0"/>
              <a:t>7</a:t>
            </a:fld>
            <a:endParaRPr lang="en-US"/>
          </a:p>
        </p:txBody>
      </p:sp>
    </p:spTree>
    <p:extLst>
      <p:ext uri="{BB962C8B-B14F-4D97-AF65-F5344CB8AC3E}">
        <p14:creationId xmlns:p14="http://schemas.microsoft.com/office/powerpoint/2010/main" val="2404114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the roads that need a description are outside of the AG reserve.</a:t>
            </a:r>
          </a:p>
        </p:txBody>
      </p:sp>
      <p:sp>
        <p:nvSpPr>
          <p:cNvPr id="4" name="Slide Number Placeholder 3"/>
          <p:cNvSpPr>
            <a:spLocks noGrp="1"/>
          </p:cNvSpPr>
          <p:nvPr>
            <p:ph type="sldNum" sz="quarter" idx="5"/>
          </p:nvPr>
        </p:nvSpPr>
        <p:spPr/>
        <p:txBody>
          <a:bodyPr/>
          <a:lstStyle/>
          <a:p>
            <a:fld id="{BC37FB87-021D-427A-8431-1C5C58ABEDAF}" type="slidenum">
              <a:rPr lang="en-US" smtClean="0"/>
              <a:t>8</a:t>
            </a:fld>
            <a:endParaRPr lang="en-US"/>
          </a:p>
        </p:txBody>
      </p:sp>
    </p:spTree>
    <p:extLst>
      <p:ext uri="{BB962C8B-B14F-4D97-AF65-F5344CB8AC3E}">
        <p14:creationId xmlns:p14="http://schemas.microsoft.com/office/powerpoint/2010/main" val="2248920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7FB87-021D-427A-8431-1C5C58ABEDAF}" type="slidenum">
              <a:rPr lang="en-US" smtClean="0"/>
              <a:t>9</a:t>
            </a:fld>
            <a:endParaRPr lang="en-US"/>
          </a:p>
        </p:txBody>
      </p:sp>
    </p:spTree>
    <p:extLst>
      <p:ext uri="{BB962C8B-B14F-4D97-AF65-F5344CB8AC3E}">
        <p14:creationId xmlns:p14="http://schemas.microsoft.com/office/powerpoint/2010/main" val="4215308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4" name="Rectangle 23"/>
          <p:cNvSpPr/>
          <p:nvPr userDrawn="1"/>
        </p:nvSpPr>
        <p:spPr>
          <a:xfrm>
            <a:off x="0" y="6856409"/>
            <a:ext cx="18288000" cy="343059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50" name="Picture 4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7225" y="7780874"/>
            <a:ext cx="731520" cy="741519"/>
          </a:xfrm>
          <a:prstGeom prst="rect">
            <a:avLst/>
          </a:prstGeom>
        </p:spPr>
      </p:pic>
      <p:sp>
        <p:nvSpPr>
          <p:cNvPr id="31" name="Rectangle 30"/>
          <p:cNvSpPr/>
          <p:nvPr userDrawn="1"/>
        </p:nvSpPr>
        <p:spPr>
          <a:xfrm>
            <a:off x="0" y="6858000"/>
            <a:ext cx="365760" cy="3429000"/>
          </a:xfrm>
          <a:prstGeom prst="rect">
            <a:avLst/>
          </a:prstGeom>
          <a:solidFill>
            <a:srgbClr val="3C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icture Placeholder 51"/>
          <p:cNvSpPr>
            <a:spLocks noGrp="1"/>
          </p:cNvSpPr>
          <p:nvPr>
            <p:ph type="pic" sz="quarter" idx="11"/>
          </p:nvPr>
        </p:nvSpPr>
        <p:spPr>
          <a:xfrm>
            <a:off x="0" y="-1591"/>
            <a:ext cx="18288000" cy="6858000"/>
          </a:xfrm>
        </p:spPr>
        <p:txBody>
          <a:bodyPr/>
          <a:lstStyle/>
          <a:p>
            <a:r>
              <a:rPr lang="en-US" dirty="0"/>
              <a:t>Click icon to add picture</a:t>
            </a:r>
          </a:p>
        </p:txBody>
      </p:sp>
      <p:sp>
        <p:nvSpPr>
          <p:cNvPr id="2" name="Title 1"/>
          <p:cNvSpPr>
            <a:spLocks noGrp="1"/>
          </p:cNvSpPr>
          <p:nvPr>
            <p:ph type="ctrTitle"/>
          </p:nvPr>
        </p:nvSpPr>
        <p:spPr>
          <a:xfrm>
            <a:off x="1539857" y="22499770"/>
            <a:ext cx="14462144" cy="3581400"/>
          </a:xfrm>
        </p:spPr>
        <p:txBody>
          <a:bodyPr anchor="b"/>
          <a:lstStyle>
            <a:lvl1pPr algn="l">
              <a:defRPr sz="9000">
                <a:solidFill>
                  <a:srgbClr val="3C90FF"/>
                </a:solidFill>
              </a:defRPr>
            </a:lvl1pPr>
          </a:lstStyle>
          <a:p>
            <a:r>
              <a:rPr lang="en-US"/>
              <a:t>Click to edit Master title style</a:t>
            </a:r>
            <a:endParaRPr lang="en-US" dirty="0"/>
          </a:p>
        </p:txBody>
      </p:sp>
      <p:sp>
        <p:nvSpPr>
          <p:cNvPr id="3" name="Subtitle 2"/>
          <p:cNvSpPr>
            <a:spLocks noGrp="1"/>
          </p:cNvSpPr>
          <p:nvPr>
            <p:ph type="subTitle" idx="1"/>
          </p:nvPr>
        </p:nvSpPr>
        <p:spPr>
          <a:xfrm>
            <a:off x="1539856" y="22396219"/>
            <a:ext cx="14473867" cy="858818"/>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25" name="Title 1"/>
          <p:cNvSpPr txBox="1">
            <a:spLocks/>
          </p:cNvSpPr>
          <p:nvPr userDrawn="1"/>
        </p:nvSpPr>
        <p:spPr>
          <a:xfrm>
            <a:off x="1559853" y="7591290"/>
            <a:ext cx="14916904" cy="1234482"/>
          </a:xfrm>
          <a:prstGeom prst="rect">
            <a:avLst/>
          </a:prstGeom>
        </p:spPr>
        <p:txBody>
          <a:bodyPr vert="horz" lIns="0" tIns="0" rIns="0" bIns="0" rtlCol="0" anchor="ctr" anchorCtr="0">
            <a:normAutofit fontScale="70000" lnSpcReduction="20000"/>
          </a:bodyPr>
          <a:lstStyle>
            <a:lvl1pPr algn="l" defTabSz="1371600" rtl="0" eaLnBrk="1" latinLnBrk="0" hangingPunct="1">
              <a:lnSpc>
                <a:spcPct val="90000"/>
              </a:lnSpc>
              <a:spcBef>
                <a:spcPct val="0"/>
              </a:spcBef>
              <a:buNone/>
              <a:defRPr sz="8000" kern="1200">
                <a:solidFill>
                  <a:srgbClr val="357DDB"/>
                </a:solidFill>
                <a:latin typeface="Source Sans Pro Semibold" panose="020B0603030403020204" pitchFamily="34" charset="0"/>
                <a:ea typeface="+mj-ea"/>
                <a:cs typeface="+mj-cs"/>
              </a:defRPr>
            </a:lvl1pPr>
          </a:lstStyle>
          <a:p>
            <a:r>
              <a:rPr lang="en-US" sz="8800" dirty="0">
                <a:latin typeface="Source Sans Pro" panose="020B0503030403020204" pitchFamily="34" charset="0"/>
              </a:rPr>
              <a:t>Rustic Roads Functional Master Plan Update</a:t>
            </a:r>
          </a:p>
        </p:txBody>
      </p:sp>
      <p:sp>
        <p:nvSpPr>
          <p:cNvPr id="26" name="Subtitle 2"/>
          <p:cNvSpPr txBox="1">
            <a:spLocks/>
          </p:cNvSpPr>
          <p:nvPr userDrawn="1"/>
        </p:nvSpPr>
        <p:spPr>
          <a:xfrm>
            <a:off x="1601145" y="8778240"/>
            <a:ext cx="11041142" cy="1374221"/>
          </a:xfrm>
          <a:prstGeom prst="rect">
            <a:avLst/>
          </a:prstGeom>
        </p:spPr>
        <p:txBody>
          <a:bodyPr vert="horz" lIns="18288" tIns="45720" rIns="91440" bIns="45720" rtlCol="0" anchor="t">
            <a:normAutofit/>
          </a:bodyPr>
          <a:lstStyle>
            <a:lvl1pPr marL="0" indent="0" algn="l" defTabSz="1371600" rtl="0" eaLnBrk="1" latinLnBrk="0" hangingPunct="1">
              <a:lnSpc>
                <a:spcPct val="90000"/>
              </a:lnSpc>
              <a:spcBef>
                <a:spcPts val="1500"/>
              </a:spcBef>
              <a:buFont typeface="Arial" panose="020B0604020202020204" pitchFamily="34" charset="0"/>
              <a:buNone/>
              <a:defRPr sz="3800" kern="1200">
                <a:solidFill>
                  <a:srgbClr val="777777"/>
                </a:solidFill>
                <a:latin typeface="Source Sans Pro" panose="020B0503030403020204" pitchFamily="34" charset="0"/>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rgbClr val="222222"/>
                </a:solidFill>
                <a:latin typeface="Source Sans Pro" panose="020B0503030403020204" pitchFamily="34" charset="0"/>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rgbClr val="222222"/>
                </a:solidFill>
                <a:latin typeface="Source Sans Pro" panose="020B0503030403020204" pitchFamily="34" charset="0"/>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rgbClr val="222222"/>
                </a:solidFill>
                <a:latin typeface="Source Sans Pro" panose="020B0503030403020204" pitchFamily="34" charset="0"/>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kern="1200">
                <a:solidFill>
                  <a:srgbClr val="222222"/>
                </a:solidFill>
                <a:latin typeface="Source Sans Pro" panose="020B0503030403020204" pitchFamily="34" charset="0"/>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US" sz="4000" dirty="0" err="1">
                <a:solidFill>
                  <a:srgbClr val="666666"/>
                </a:solidFill>
              </a:rPr>
              <a:t>Upcounty</a:t>
            </a:r>
            <a:r>
              <a:rPr lang="en-US" sz="4000" dirty="0">
                <a:solidFill>
                  <a:srgbClr val="666666"/>
                </a:solidFill>
              </a:rPr>
              <a:t> Citizens Advisory Board Meeting</a:t>
            </a:r>
          </a:p>
        </p:txBody>
      </p:sp>
      <p:sp>
        <p:nvSpPr>
          <p:cNvPr id="28" name="TextBox 27"/>
          <p:cNvSpPr txBox="1"/>
          <p:nvPr userDrawn="1"/>
        </p:nvSpPr>
        <p:spPr>
          <a:xfrm>
            <a:off x="1606657" y="7164313"/>
            <a:ext cx="2834640" cy="415498"/>
          </a:xfrm>
          <a:prstGeom prst="rect">
            <a:avLst/>
          </a:prstGeom>
          <a:noFill/>
        </p:spPr>
        <p:txBody>
          <a:bodyPr wrap="square" lIns="27432" rIns="0" rtlCol="0">
            <a:normAutofit/>
          </a:bodyPr>
          <a:lstStyle/>
          <a:p>
            <a:r>
              <a:rPr lang="en-US" sz="2100" b="1" dirty="0">
                <a:solidFill>
                  <a:srgbClr val="666666"/>
                </a:solidFill>
                <a:latin typeface="Source Sans Pro" panose="020B0503030403020204" pitchFamily="34" charset="0"/>
              </a:rPr>
              <a:t>Montgomery Planning </a:t>
            </a:r>
          </a:p>
        </p:txBody>
      </p:sp>
      <p:sp>
        <p:nvSpPr>
          <p:cNvPr id="29" name="TextBox 28"/>
          <p:cNvSpPr txBox="1"/>
          <p:nvPr userDrawn="1"/>
        </p:nvSpPr>
        <p:spPr>
          <a:xfrm>
            <a:off x="4711591" y="7164313"/>
            <a:ext cx="11434396" cy="415498"/>
          </a:xfrm>
          <a:prstGeom prst="rect">
            <a:avLst/>
          </a:prstGeom>
          <a:noFill/>
        </p:spPr>
        <p:txBody>
          <a:bodyPr wrap="square" lIns="0" rIns="0" rtlCol="0" anchor="t">
            <a:normAutofit/>
          </a:bodyPr>
          <a:lstStyle/>
          <a:p>
            <a:r>
              <a:rPr lang="en-US" sz="2100" b="0" dirty="0" err="1">
                <a:solidFill>
                  <a:srgbClr val="666666"/>
                </a:solidFill>
                <a:latin typeface="Source Sans Pro" panose="020B0503030403020204" pitchFamily="34" charset="0"/>
              </a:rPr>
              <a:t>Upcounty</a:t>
            </a:r>
            <a:r>
              <a:rPr lang="en-US" sz="2100" b="0" dirty="0">
                <a:solidFill>
                  <a:srgbClr val="666666"/>
                </a:solidFill>
                <a:latin typeface="Source Sans Pro" panose="020B0503030403020204" pitchFamily="34" charset="0"/>
              </a:rPr>
              <a:t> Division</a:t>
            </a:r>
          </a:p>
        </p:txBody>
      </p:sp>
      <p:pic>
        <p:nvPicPr>
          <p:cNvPr id="38" name="Picture 3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554121" y="8674544"/>
            <a:ext cx="5431449" cy="1512032"/>
          </a:xfrm>
          <a:prstGeom prst="rect">
            <a:avLst/>
          </a:prstGeom>
        </p:spPr>
      </p:pic>
      <p:sp>
        <p:nvSpPr>
          <p:cNvPr id="17" name="Date Placeholder 3"/>
          <p:cNvSpPr txBox="1">
            <a:spLocks/>
          </p:cNvSpPr>
          <p:nvPr userDrawn="1"/>
        </p:nvSpPr>
        <p:spPr>
          <a:xfrm>
            <a:off x="16174562" y="7241483"/>
            <a:ext cx="1829975" cy="228600"/>
          </a:xfrm>
          <a:prstGeom prst="rect">
            <a:avLst/>
          </a:prstGeom>
        </p:spPr>
        <p:txBody>
          <a:bodyPr vert="horz" lIns="91440" tIns="0" rIns="0" bIns="0" rtlCol="0" anchor="t" anchorCtr="0"/>
          <a:lstStyle>
            <a:defPPr>
              <a:defRPr lang="en-US"/>
            </a:defPPr>
            <a:lvl1pPr marL="0" algn="r" defTabSz="457200" rtl="0" eaLnBrk="1" latinLnBrk="0" hangingPunct="1">
              <a:defRPr sz="1800" kern="1200">
                <a:solidFill>
                  <a:srgbClr val="666666"/>
                </a:solidFill>
                <a:latin typeface="Source Sans Pro" panose="020B05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04/21/2022</a:t>
            </a:r>
          </a:p>
        </p:txBody>
      </p:sp>
      <p:sp>
        <p:nvSpPr>
          <p:cNvPr id="20" name="Date Placeholder 3"/>
          <p:cNvSpPr txBox="1">
            <a:spLocks/>
          </p:cNvSpPr>
          <p:nvPr userDrawn="1"/>
        </p:nvSpPr>
        <p:spPr>
          <a:xfrm>
            <a:off x="16002000" y="7573321"/>
            <a:ext cx="2002537" cy="948887"/>
          </a:xfrm>
          <a:prstGeom prst="rect">
            <a:avLst/>
          </a:prstGeom>
        </p:spPr>
        <p:txBody>
          <a:bodyPr vert="horz" lIns="91440" tIns="0" rIns="0" bIns="0" rtlCol="0" anchor="t" anchorCtr="0"/>
          <a:lstStyle>
            <a:defPPr>
              <a:defRPr lang="en-US"/>
            </a:defPPr>
            <a:lvl1pPr marL="0" algn="r" defTabSz="457200" rtl="0" eaLnBrk="1" latinLnBrk="0" hangingPunct="1">
              <a:defRPr sz="1800" kern="1200">
                <a:solidFill>
                  <a:srgbClr val="666666"/>
                </a:solidFill>
                <a:latin typeface="Source Sans Pro" panose="020B05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t>Agenda item 11</a:t>
            </a:r>
          </a:p>
          <a:p>
            <a:endParaRPr lang="en-US" sz="1200" dirty="0"/>
          </a:p>
          <a:p>
            <a:endParaRPr lang="en-US" sz="1200" dirty="0"/>
          </a:p>
        </p:txBody>
      </p:sp>
    </p:spTree>
    <p:extLst>
      <p:ext uri="{BB962C8B-B14F-4D97-AF65-F5344CB8AC3E}">
        <p14:creationId xmlns:p14="http://schemas.microsoft.com/office/powerpoint/2010/main" val="4099528549"/>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0" y="457200"/>
            <a:ext cx="7388352" cy="1638300"/>
          </a:xfrm>
        </p:spPr>
        <p:txBody>
          <a:bodyPr anchor="b">
            <a:normAutofit/>
          </a:bodyPr>
          <a:lstStyle>
            <a:lvl1pPr>
              <a:defRPr sz="6600"/>
            </a:lvl1pPr>
          </a:lstStyle>
          <a:p>
            <a:r>
              <a:rPr lang="en-US"/>
              <a:t>Click to edit Master title style</a:t>
            </a:r>
            <a:endParaRPr lang="en-US" dirty="0"/>
          </a:p>
        </p:txBody>
      </p:sp>
      <p:sp>
        <p:nvSpPr>
          <p:cNvPr id="3" name="Content Placeholder 2"/>
          <p:cNvSpPr>
            <a:spLocks noGrp="1"/>
          </p:cNvSpPr>
          <p:nvPr>
            <p:ph idx="1"/>
          </p:nvPr>
        </p:nvSpPr>
        <p:spPr>
          <a:xfrm>
            <a:off x="9262873" y="457200"/>
            <a:ext cx="7386828" cy="8816340"/>
          </a:xfrm>
        </p:spPr>
        <p:txBody>
          <a:bodyPr/>
          <a:lstStyle>
            <a:lvl1pPr>
              <a:lnSpc>
                <a:spcPct val="140000"/>
              </a:lnSpc>
              <a:spcAft>
                <a:spcPts val="1200"/>
              </a:spcAft>
              <a:defRPr sz="4800"/>
            </a:lvl1pPr>
            <a:lvl2pPr>
              <a:lnSpc>
                <a:spcPct val="140000"/>
              </a:lnSpc>
              <a:spcAft>
                <a:spcPts val="1200"/>
              </a:spcAft>
              <a:defRPr sz="4200"/>
            </a:lvl2pPr>
            <a:lvl3pPr>
              <a:lnSpc>
                <a:spcPct val="140000"/>
              </a:lnSpc>
              <a:spcAft>
                <a:spcPts val="1200"/>
              </a:spcAft>
              <a:defRPr sz="3600"/>
            </a:lvl3pPr>
            <a:lvl4pPr>
              <a:lnSpc>
                <a:spcPct val="140000"/>
              </a:lnSpc>
              <a:spcAft>
                <a:spcPts val="1200"/>
              </a:spcAft>
              <a:defRPr sz="3000"/>
            </a:lvl4pPr>
            <a:lvl5pPr>
              <a:lnSpc>
                <a:spcPct val="140000"/>
              </a:lnSpc>
              <a:spcAft>
                <a:spcPts val="1200"/>
              </a:spcAft>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45918" y="2324100"/>
            <a:ext cx="7388352" cy="6949440"/>
          </a:xfrm>
        </p:spPr>
        <p:txBody>
          <a:bodyPr>
            <a:normAutofit/>
          </a:bodyPr>
          <a:lstStyle>
            <a:lvl1pPr marL="0" indent="0">
              <a:lnSpc>
                <a:spcPct val="140000"/>
              </a:lnSpc>
              <a:spcBef>
                <a:spcPts val="0"/>
              </a:spcBef>
              <a:spcAft>
                <a:spcPts val="1200"/>
              </a:spcAft>
              <a:buNone/>
              <a:defRPr sz="32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312561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right with text">
    <p:spTree>
      <p:nvGrpSpPr>
        <p:cNvPr id="1" name=""/>
        <p:cNvGrpSpPr/>
        <p:nvPr/>
      </p:nvGrpSpPr>
      <p:grpSpPr>
        <a:xfrm>
          <a:off x="0" y="0"/>
          <a:ext cx="0" cy="0"/>
          <a:chOff x="0" y="0"/>
          <a:chExt cx="0" cy="0"/>
        </a:xfrm>
      </p:grpSpPr>
      <p:sp>
        <p:nvSpPr>
          <p:cNvPr id="2" name="Title 1"/>
          <p:cNvSpPr>
            <a:spLocks noGrp="1"/>
          </p:cNvSpPr>
          <p:nvPr>
            <p:ph type="title"/>
          </p:nvPr>
        </p:nvSpPr>
        <p:spPr>
          <a:xfrm>
            <a:off x="1645920" y="457200"/>
            <a:ext cx="7278624" cy="1638300"/>
          </a:xfrm>
        </p:spPr>
        <p:txBody>
          <a:bodyPr anchor="b">
            <a:normAutofit/>
          </a:bodyPr>
          <a:lstStyle>
            <a:lvl1pPr>
              <a:defRPr sz="6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72600" y="0"/>
            <a:ext cx="8915400" cy="950595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45920" y="2324099"/>
            <a:ext cx="7278624" cy="6949440"/>
          </a:xfrm>
        </p:spPr>
        <p:txBody>
          <a:bodyPr>
            <a:normAutofit/>
          </a:bodyPr>
          <a:lstStyle>
            <a:lvl1pPr marL="0" indent="0">
              <a:lnSpc>
                <a:spcPct val="140000"/>
              </a:lnSpc>
              <a:spcBef>
                <a:spcPts val="0"/>
              </a:spcBef>
              <a:spcAft>
                <a:spcPts val="1200"/>
              </a:spcAft>
              <a:buNone/>
              <a:defRPr sz="32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1303693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left with text">
    <p:spTree>
      <p:nvGrpSpPr>
        <p:cNvPr id="1" name=""/>
        <p:cNvGrpSpPr/>
        <p:nvPr/>
      </p:nvGrpSpPr>
      <p:grpSpPr>
        <a:xfrm>
          <a:off x="0" y="0"/>
          <a:ext cx="0" cy="0"/>
          <a:chOff x="0" y="0"/>
          <a:chExt cx="0" cy="0"/>
        </a:xfrm>
      </p:grpSpPr>
      <p:sp>
        <p:nvSpPr>
          <p:cNvPr id="2" name="Title 1"/>
          <p:cNvSpPr>
            <a:spLocks noGrp="1"/>
          </p:cNvSpPr>
          <p:nvPr>
            <p:ph type="title"/>
          </p:nvPr>
        </p:nvSpPr>
        <p:spPr>
          <a:xfrm>
            <a:off x="9372600" y="457200"/>
            <a:ext cx="7277100" cy="1638300"/>
          </a:xfrm>
        </p:spPr>
        <p:txBody>
          <a:bodyPr anchor="b">
            <a:normAutofit/>
          </a:bodyPr>
          <a:lstStyle>
            <a:lvl1pPr>
              <a:defRPr sz="6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915400" cy="9509760"/>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9372600" y="2324099"/>
            <a:ext cx="7277100" cy="6949440"/>
          </a:xfrm>
        </p:spPr>
        <p:txBody>
          <a:bodyPr>
            <a:normAutofit/>
          </a:bodyPr>
          <a:lstStyle>
            <a:lvl1pPr marL="0" indent="0">
              <a:lnSpc>
                <a:spcPct val="140000"/>
              </a:lnSpc>
              <a:spcBef>
                <a:spcPts val="0"/>
              </a:spcBef>
              <a:spcAft>
                <a:spcPts val="1200"/>
              </a:spcAft>
              <a:buNone/>
              <a:defRPr sz="32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192787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full screen w text">
    <p:spTree>
      <p:nvGrpSpPr>
        <p:cNvPr id="1" name=""/>
        <p:cNvGrpSpPr/>
        <p:nvPr/>
      </p:nvGrpSpPr>
      <p:grpSpPr>
        <a:xfrm>
          <a:off x="0" y="0"/>
          <a:ext cx="0" cy="0"/>
          <a:chOff x="0" y="0"/>
          <a:chExt cx="0" cy="0"/>
        </a:xfrm>
      </p:grpSpPr>
      <p:sp>
        <p:nvSpPr>
          <p:cNvPr id="4" name="Picture Placeholder 2"/>
          <p:cNvSpPr>
            <a:spLocks noGrp="1"/>
          </p:cNvSpPr>
          <p:nvPr>
            <p:ph type="pic" idx="10"/>
          </p:nvPr>
        </p:nvSpPr>
        <p:spPr>
          <a:xfrm>
            <a:off x="0" y="0"/>
            <a:ext cx="18288000" cy="9509760"/>
          </a:xfrm>
          <a:solidFill>
            <a:srgbClr val="E6E6E6"/>
          </a:solidFill>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2" name="Title 1"/>
          <p:cNvSpPr>
            <a:spLocks noGrp="1"/>
          </p:cNvSpPr>
          <p:nvPr>
            <p:ph type="title"/>
          </p:nvPr>
        </p:nvSpPr>
        <p:spPr>
          <a:effectLst>
            <a:outerShdw blurRad="63500" sx="102000" sy="102000" algn="ctr" rotWithShape="0">
              <a:prstClr val="black">
                <a:alpha val="40000"/>
              </a:prstClr>
            </a:outerShdw>
          </a:effectLst>
        </p:spPr>
        <p:txBody>
          <a:bodyPr>
            <a:normAutofit/>
          </a:bodyPr>
          <a:lstStyle>
            <a:lvl1pPr>
              <a:defRPr sz="7200" b="0">
                <a:solidFill>
                  <a:schemeClr val="bg1"/>
                </a:solidFill>
                <a:effectLst/>
                <a:latin typeface="Source Sans Pro Light" panose="020B0403030403020204" pitchFamily="34" charset="0"/>
              </a:defRPr>
            </a:lvl1pPr>
          </a:lstStyle>
          <a:p>
            <a:r>
              <a:rPr lang="en-US"/>
              <a:t>Click to edit Master title style</a:t>
            </a:r>
            <a:endParaRPr lang="en-US" dirty="0"/>
          </a:p>
        </p:txBody>
      </p:sp>
      <p:sp>
        <p:nvSpPr>
          <p:cNvPr id="5" name="Text Placeholder 3"/>
          <p:cNvSpPr>
            <a:spLocks noGrp="1"/>
          </p:cNvSpPr>
          <p:nvPr>
            <p:ph type="body" sz="half" idx="2"/>
          </p:nvPr>
        </p:nvSpPr>
        <p:spPr>
          <a:xfrm>
            <a:off x="1645919" y="2324099"/>
            <a:ext cx="14996161" cy="2106387"/>
          </a:xfrm>
        </p:spPr>
        <p:txBody>
          <a:bodyPr>
            <a:normAutofit/>
          </a:bodyPr>
          <a:lstStyle>
            <a:lvl1pPr marL="0" indent="0">
              <a:buNone/>
              <a:defRPr sz="3200">
                <a:solidFill>
                  <a:srgbClr val="F5F5F5"/>
                </a:solidFill>
                <a:effectLst/>
                <a:latin typeface="Source Sans Pro Semibold" panose="020B0603030403020204" pitchFamily="34" charset="0"/>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316923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0">
                <a:solidFill>
                  <a:srgbClr val="3C90FF"/>
                </a:solidFill>
                <a:latin typeface="Source Sans Pro Light" panose="020B0403030403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645920" y="2331720"/>
            <a:ext cx="14996160" cy="6949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2342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0">
                <a:solidFill>
                  <a:srgbClr val="3C90FF"/>
                </a:solidFill>
                <a:latin typeface="Source Sans Pro Light" panose="020B0403030403020204" pitchFamily="34" charset="0"/>
              </a:defRPr>
            </a:lvl1pPr>
          </a:lstStyle>
          <a:p>
            <a:r>
              <a:rPr lang="en-US"/>
              <a:t>Click to edit Master title style</a:t>
            </a:r>
            <a:endParaRPr lang="en-US" dirty="0"/>
          </a:p>
        </p:txBody>
      </p:sp>
      <p:sp>
        <p:nvSpPr>
          <p:cNvPr id="4" name="Rectangle 3"/>
          <p:cNvSpPr/>
          <p:nvPr userDrawn="1"/>
        </p:nvSpPr>
        <p:spPr>
          <a:xfrm>
            <a:off x="0" y="9098280"/>
            <a:ext cx="18288000" cy="118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45920" y="2331720"/>
            <a:ext cx="14996160" cy="7525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txBox="1">
            <a:spLocks/>
          </p:cNvSpPr>
          <p:nvPr userDrawn="1"/>
        </p:nvSpPr>
        <p:spPr>
          <a:xfrm>
            <a:off x="17119511" y="9893808"/>
            <a:ext cx="886326" cy="228600"/>
          </a:xfrm>
          <a:prstGeom prst="rect">
            <a:avLst/>
          </a:prstGeom>
        </p:spPr>
        <p:txBody>
          <a:bodyPr vert="horz" lIns="0" tIns="0" rIns="0" bIns="0" rtlCol="0" anchor="b" anchorCtr="0"/>
          <a:lstStyle>
            <a:defPPr>
              <a:defRPr lang="en-US"/>
            </a:defPPr>
            <a:lvl1pPr marL="0" algn="r" defTabSz="457200" rtl="0" eaLnBrk="1" latinLnBrk="0" hangingPunct="1">
              <a:defRPr sz="1800" kern="1200">
                <a:solidFill>
                  <a:schemeClr val="tx2">
                    <a:lumMod val="60000"/>
                    <a:lumOff val="40000"/>
                  </a:schemeClr>
                </a:solidFill>
                <a:latin typeface="Myriad Pro"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A7DEE8-1CF1-4B5F-9588-BF8D59EA4E06}" type="slidenum">
              <a:rPr lang="en-US" smtClean="0">
                <a:solidFill>
                  <a:srgbClr val="666666"/>
                </a:solidFill>
                <a:latin typeface="Source Sans Pro" panose="020B0503030403020204" pitchFamily="34" charset="0"/>
              </a:rPr>
              <a:pPr/>
              <a:t>‹#›</a:t>
            </a:fld>
            <a:endParaRPr lang="en-US" dirty="0">
              <a:solidFill>
                <a:srgbClr val="666666"/>
              </a:solidFill>
              <a:latin typeface="Source Sans Pro" panose="020B0503030403020204" pitchFamily="34" charset="0"/>
            </a:endParaRPr>
          </a:p>
        </p:txBody>
      </p:sp>
    </p:spTree>
    <p:extLst>
      <p:ext uri="{BB962C8B-B14F-4D97-AF65-F5344CB8AC3E}">
        <p14:creationId xmlns:p14="http://schemas.microsoft.com/office/powerpoint/2010/main" val="340154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45920" y="914400"/>
            <a:ext cx="14996160" cy="8229600"/>
          </a:xfrm>
        </p:spPr>
        <p:txBody>
          <a:bodyPr anchor="ctr" anchorCtr="1">
            <a:normAutofit/>
          </a:bodyPr>
          <a:lstStyle>
            <a:lvl1pPr algn="ctr">
              <a:defRPr sz="11800"/>
            </a:lvl1pPr>
          </a:lstStyle>
          <a:p>
            <a:r>
              <a:rPr lang="en-US"/>
              <a:t>Click to edit Master title style</a:t>
            </a:r>
            <a:endParaRPr lang="en-US" dirty="0"/>
          </a:p>
        </p:txBody>
      </p:sp>
    </p:spTree>
    <p:extLst>
      <p:ext uri="{BB962C8B-B14F-4D97-AF65-F5344CB8AC3E}">
        <p14:creationId xmlns:p14="http://schemas.microsoft.com/office/powerpoint/2010/main" val="631108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2361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43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no bar">
    <p:spTree>
      <p:nvGrpSpPr>
        <p:cNvPr id="1" name=""/>
        <p:cNvGrpSpPr/>
        <p:nvPr/>
      </p:nvGrpSpPr>
      <p:grpSpPr>
        <a:xfrm>
          <a:off x="0" y="0"/>
          <a:ext cx="0" cy="0"/>
          <a:chOff x="0" y="0"/>
          <a:chExt cx="0" cy="0"/>
        </a:xfrm>
      </p:grpSpPr>
      <p:sp>
        <p:nvSpPr>
          <p:cNvPr id="2" name="Rectangle 1"/>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5"/>
          <p:cNvSpPr txBox="1">
            <a:spLocks/>
          </p:cNvSpPr>
          <p:nvPr userDrawn="1"/>
        </p:nvSpPr>
        <p:spPr>
          <a:xfrm>
            <a:off x="17119511" y="9893808"/>
            <a:ext cx="886326" cy="228600"/>
          </a:xfrm>
          <a:prstGeom prst="rect">
            <a:avLst/>
          </a:prstGeom>
        </p:spPr>
        <p:txBody>
          <a:bodyPr vert="horz" lIns="0" tIns="0" rIns="0" bIns="0" rtlCol="0" anchor="b" anchorCtr="0"/>
          <a:lstStyle>
            <a:defPPr>
              <a:defRPr lang="en-US"/>
            </a:defPPr>
            <a:lvl1pPr marL="0" algn="r" defTabSz="457200" rtl="0" eaLnBrk="1" latinLnBrk="0" hangingPunct="1">
              <a:defRPr sz="1800" kern="1200">
                <a:solidFill>
                  <a:schemeClr val="tx2">
                    <a:lumMod val="60000"/>
                    <a:lumOff val="40000"/>
                  </a:schemeClr>
                </a:solidFill>
                <a:latin typeface="Myriad Pro"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A7DEE8-1CF1-4B5F-9588-BF8D59EA4E06}" type="slidenum">
              <a:rPr lang="en-US" smtClean="0">
                <a:solidFill>
                  <a:srgbClr val="666666"/>
                </a:solidFill>
                <a:latin typeface="Source Sans Pro" panose="020B0503030403020204" pitchFamily="34" charset="0"/>
              </a:rPr>
              <a:pPr/>
              <a:t>‹#›</a:t>
            </a:fld>
            <a:endParaRPr lang="en-US" dirty="0">
              <a:solidFill>
                <a:srgbClr val="666666"/>
              </a:solidFill>
              <a:latin typeface="Source Sans Pro" panose="020B0503030403020204" pitchFamily="34" charset="0"/>
            </a:endParaRPr>
          </a:p>
        </p:txBody>
      </p:sp>
    </p:spTree>
    <p:extLst>
      <p:ext uri="{BB962C8B-B14F-4D97-AF65-F5344CB8AC3E}">
        <p14:creationId xmlns:p14="http://schemas.microsoft.com/office/powerpoint/2010/main" val="1218201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45920" y="2331720"/>
            <a:ext cx="7383780" cy="6949440"/>
          </a:xfrm>
        </p:spPr>
        <p:txBody>
          <a:bodyPr/>
          <a:lstStyle>
            <a:lvl1pPr>
              <a:lnSpc>
                <a:spcPct val="140000"/>
              </a:lnSpc>
              <a:spcAft>
                <a:spcPts val="1200"/>
              </a:spcAft>
              <a:defRPr/>
            </a:lvl1pPr>
            <a:lvl2pPr>
              <a:lnSpc>
                <a:spcPct val="140000"/>
              </a:lnSpc>
              <a:spcAft>
                <a:spcPts val="1200"/>
              </a:spcAft>
              <a:defRPr/>
            </a:lvl2pPr>
            <a:lvl3pPr>
              <a:lnSpc>
                <a:spcPct val="140000"/>
              </a:lnSpc>
              <a:spcAft>
                <a:spcPts val="1200"/>
              </a:spcAft>
              <a:defRPr/>
            </a:lvl3pPr>
            <a:lvl4pPr>
              <a:lnSpc>
                <a:spcPct val="140000"/>
              </a:lnSpc>
              <a:spcAft>
                <a:spcPts val="1200"/>
              </a:spcAft>
              <a:defRPr/>
            </a:lvl4pPr>
            <a:lvl5pPr>
              <a:lnSpc>
                <a:spcPct val="14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331720"/>
            <a:ext cx="7383780" cy="6949440"/>
          </a:xfrm>
        </p:spPr>
        <p:txBody>
          <a:bodyPr/>
          <a:lstStyle>
            <a:lvl1pPr>
              <a:lnSpc>
                <a:spcPct val="140000"/>
              </a:lnSpc>
              <a:spcAft>
                <a:spcPts val="1200"/>
              </a:spcAft>
              <a:defRPr/>
            </a:lvl1pPr>
            <a:lvl2pPr>
              <a:lnSpc>
                <a:spcPct val="140000"/>
              </a:lnSpc>
              <a:spcAft>
                <a:spcPts val="1200"/>
              </a:spcAft>
              <a:defRPr/>
            </a:lvl2pPr>
            <a:lvl3pPr>
              <a:lnSpc>
                <a:spcPct val="140000"/>
              </a:lnSpc>
              <a:spcAft>
                <a:spcPts val="1200"/>
              </a:spcAft>
              <a:defRPr/>
            </a:lvl3pPr>
            <a:lvl4pPr>
              <a:lnSpc>
                <a:spcPct val="140000"/>
              </a:lnSpc>
              <a:spcAft>
                <a:spcPts val="1200"/>
              </a:spcAft>
              <a:defRPr/>
            </a:lvl4pPr>
            <a:lvl5pPr>
              <a:lnSpc>
                <a:spcPct val="14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6610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457200"/>
            <a:ext cx="14996160" cy="1645920"/>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645920" y="2331721"/>
            <a:ext cx="7388352" cy="803366"/>
          </a:xfrm>
        </p:spPr>
        <p:txBody>
          <a:bodyPr anchor="t" anchorCtr="0">
            <a:normAutofit/>
          </a:bodyPr>
          <a:lstStyle>
            <a:lvl1pPr marL="0" indent="0">
              <a:buNone/>
              <a:defRPr sz="3200" b="0">
                <a:solidFill>
                  <a:schemeClr val="accent1"/>
                </a:solidFill>
                <a:latin typeface="Source Sans Pro" panose="020B0503030403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EDIT MASTER TEXT STYLES</a:t>
            </a:r>
          </a:p>
        </p:txBody>
      </p:sp>
      <p:sp>
        <p:nvSpPr>
          <p:cNvPr id="4" name="Content Placeholder 3"/>
          <p:cNvSpPr>
            <a:spLocks noGrp="1"/>
          </p:cNvSpPr>
          <p:nvPr>
            <p:ph sz="half" idx="2"/>
          </p:nvPr>
        </p:nvSpPr>
        <p:spPr>
          <a:xfrm>
            <a:off x="1645920" y="3135087"/>
            <a:ext cx="7388352" cy="6138452"/>
          </a:xfrm>
        </p:spPr>
        <p:txBody>
          <a:bodyPr/>
          <a:lstStyle>
            <a:lvl1pPr>
              <a:lnSpc>
                <a:spcPct val="140000"/>
              </a:lnSpc>
              <a:spcAft>
                <a:spcPts val="1200"/>
              </a:spcAft>
              <a:defRPr/>
            </a:lvl1pPr>
            <a:lvl2pPr>
              <a:lnSpc>
                <a:spcPct val="140000"/>
              </a:lnSpc>
              <a:spcAft>
                <a:spcPts val="1200"/>
              </a:spcAft>
              <a:defRPr/>
            </a:lvl2pPr>
            <a:lvl3pPr>
              <a:lnSpc>
                <a:spcPct val="140000"/>
              </a:lnSpc>
              <a:spcAft>
                <a:spcPts val="1200"/>
              </a:spcAft>
              <a:defRPr/>
            </a:lvl3pPr>
            <a:lvl4pPr>
              <a:lnSpc>
                <a:spcPct val="140000"/>
              </a:lnSpc>
              <a:spcAft>
                <a:spcPts val="1200"/>
              </a:spcAft>
              <a:defRPr/>
            </a:lvl4pPr>
            <a:lvl5pPr>
              <a:lnSpc>
                <a:spcPct val="14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9258300" y="2331721"/>
            <a:ext cx="7383780" cy="803366"/>
          </a:xfrm>
        </p:spPr>
        <p:txBody>
          <a:bodyPr anchor="t" anchorCtr="0">
            <a:normAutofit/>
          </a:bodyPr>
          <a:lstStyle>
            <a:lvl1pPr marL="0" indent="0">
              <a:buNone/>
              <a:defRPr sz="3200" b="0">
                <a:solidFill>
                  <a:schemeClr val="accent1"/>
                </a:solidFill>
                <a:latin typeface="Source Sans Pro" panose="020B0503030403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EDIT MASTER TEXT STYLES</a:t>
            </a:r>
          </a:p>
        </p:txBody>
      </p:sp>
      <p:sp>
        <p:nvSpPr>
          <p:cNvPr id="6" name="Content Placeholder 5"/>
          <p:cNvSpPr>
            <a:spLocks noGrp="1"/>
          </p:cNvSpPr>
          <p:nvPr>
            <p:ph sz="quarter" idx="4"/>
          </p:nvPr>
        </p:nvSpPr>
        <p:spPr>
          <a:xfrm>
            <a:off x="9258300" y="3135087"/>
            <a:ext cx="7383780" cy="6138451"/>
          </a:xfrm>
        </p:spPr>
        <p:txBody>
          <a:bodyPr/>
          <a:lstStyle>
            <a:lvl1pPr>
              <a:lnSpc>
                <a:spcPct val="140000"/>
              </a:lnSpc>
              <a:spcAft>
                <a:spcPts val="1200"/>
              </a:spcAft>
              <a:defRPr/>
            </a:lvl1pPr>
            <a:lvl2pPr>
              <a:lnSpc>
                <a:spcPct val="140000"/>
              </a:lnSpc>
              <a:spcAft>
                <a:spcPts val="1200"/>
              </a:spcAft>
              <a:defRPr/>
            </a:lvl2pPr>
            <a:lvl3pPr>
              <a:lnSpc>
                <a:spcPct val="140000"/>
              </a:lnSpc>
              <a:spcAft>
                <a:spcPts val="1200"/>
              </a:spcAft>
              <a:defRPr/>
            </a:lvl3pPr>
            <a:lvl4pPr>
              <a:lnSpc>
                <a:spcPct val="140000"/>
              </a:lnSpc>
              <a:spcAft>
                <a:spcPts val="1200"/>
              </a:spcAft>
              <a:defRPr/>
            </a:lvl4pPr>
            <a:lvl5pPr>
              <a:lnSpc>
                <a:spcPct val="14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381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9509760"/>
            <a:ext cx="18288000" cy="77724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9509760"/>
            <a:ext cx="365760" cy="777240"/>
          </a:xfrm>
          <a:prstGeom prst="rect">
            <a:avLst/>
          </a:prstGeom>
          <a:solidFill>
            <a:srgbClr val="3C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645920" y="457200"/>
            <a:ext cx="14996160" cy="1645920"/>
          </a:xfrm>
          <a:prstGeom prst="rect">
            <a:avLst/>
          </a:prstGeom>
        </p:spPr>
        <p:txBody>
          <a:bodyPr vert="horz" lIns="0" tIns="45720" rIns="91440" bIns="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331720"/>
            <a:ext cx="14996160" cy="6949440"/>
          </a:xfrm>
          <a:prstGeom prst="rect">
            <a:avLst/>
          </a:prstGeom>
        </p:spPr>
        <p:txBody>
          <a:bodyPr vert="horz" lIns="18288"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Box 16"/>
          <p:cNvSpPr txBox="1"/>
          <p:nvPr userDrawn="1"/>
        </p:nvSpPr>
        <p:spPr>
          <a:xfrm>
            <a:off x="1612384" y="9594723"/>
            <a:ext cx="14996160" cy="54864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200" b="0" dirty="0">
                <a:solidFill>
                  <a:srgbClr val="666666"/>
                </a:solidFill>
                <a:latin typeface="Source Sans Pro" panose="020B0503030403020204" pitchFamily="34" charset="0"/>
              </a:rPr>
              <a:t>Rustic Roads Functional Master Plan Update</a:t>
            </a:r>
          </a:p>
        </p:txBody>
      </p:sp>
      <p:sp>
        <p:nvSpPr>
          <p:cNvPr id="18" name="Slide Number Placeholder 5"/>
          <p:cNvSpPr txBox="1">
            <a:spLocks/>
          </p:cNvSpPr>
          <p:nvPr userDrawn="1"/>
        </p:nvSpPr>
        <p:spPr>
          <a:xfrm>
            <a:off x="17119511" y="9893808"/>
            <a:ext cx="886326" cy="228600"/>
          </a:xfrm>
          <a:prstGeom prst="rect">
            <a:avLst/>
          </a:prstGeom>
        </p:spPr>
        <p:txBody>
          <a:bodyPr vert="horz" lIns="0" tIns="0" rIns="0" bIns="0" rtlCol="0" anchor="b" anchorCtr="0"/>
          <a:lstStyle>
            <a:defPPr>
              <a:defRPr lang="en-US"/>
            </a:defPPr>
            <a:lvl1pPr marL="0" algn="r" defTabSz="457200" rtl="0" eaLnBrk="1" latinLnBrk="0" hangingPunct="1">
              <a:defRPr sz="1800" kern="1200">
                <a:solidFill>
                  <a:schemeClr val="tx2">
                    <a:lumMod val="60000"/>
                    <a:lumOff val="40000"/>
                  </a:schemeClr>
                </a:solidFill>
                <a:latin typeface="Myriad Pro"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8A7DEE8-1CF1-4B5F-9588-BF8D59EA4E06}" type="slidenum">
              <a:rPr lang="en-US" smtClean="0">
                <a:solidFill>
                  <a:srgbClr val="666666"/>
                </a:solidFill>
                <a:latin typeface="Source Sans Pro" panose="020B0503030403020204" pitchFamily="34" charset="0"/>
              </a:rPr>
              <a:pPr/>
              <a:t>‹#›</a:t>
            </a:fld>
            <a:endParaRPr lang="en-US" dirty="0">
              <a:solidFill>
                <a:srgbClr val="666666"/>
              </a:solidFill>
              <a:latin typeface="Source Sans Pro" panose="020B0503030403020204" pitchFamily="34" charset="0"/>
            </a:endParaRPr>
          </a:p>
        </p:txBody>
      </p:sp>
      <p:pic>
        <p:nvPicPr>
          <p:cNvPr id="14" name="Picture 1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27918" y="9702165"/>
            <a:ext cx="360827" cy="365760"/>
          </a:xfrm>
          <a:prstGeom prst="rect">
            <a:avLst/>
          </a:prstGeom>
        </p:spPr>
      </p:pic>
      <p:sp>
        <p:nvSpPr>
          <p:cNvPr id="13" name="Date Placeholder 3"/>
          <p:cNvSpPr txBox="1">
            <a:spLocks/>
          </p:cNvSpPr>
          <p:nvPr userDrawn="1"/>
        </p:nvSpPr>
        <p:spPr>
          <a:xfrm>
            <a:off x="14992349" y="9891719"/>
            <a:ext cx="2573275" cy="231089"/>
          </a:xfrm>
          <a:prstGeom prst="rect">
            <a:avLst/>
          </a:prstGeom>
        </p:spPr>
        <p:txBody>
          <a:bodyPr vert="horz" lIns="0" tIns="0" rIns="0" bIns="0" rtlCol="0" anchor="b" anchorCtr="0"/>
          <a:lstStyle>
            <a:defPPr>
              <a:defRPr lang="en-US"/>
            </a:defPPr>
            <a:lvl1pPr marL="0" algn="r" defTabSz="457200" rtl="0" eaLnBrk="1" latinLnBrk="0" hangingPunct="1">
              <a:defRPr sz="1800" kern="1200">
                <a:solidFill>
                  <a:srgbClr val="666666"/>
                </a:solidFill>
                <a:latin typeface="Source Sans Pro" panose="020B05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06/06/2022</a:t>
            </a:r>
          </a:p>
        </p:txBody>
      </p:sp>
    </p:spTree>
    <p:extLst>
      <p:ext uri="{BB962C8B-B14F-4D97-AF65-F5344CB8AC3E}">
        <p14:creationId xmlns:p14="http://schemas.microsoft.com/office/powerpoint/2010/main" val="4816704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6" r:id="rId5"/>
    <p:sldLayoutId id="2147483667" r:id="rId6"/>
    <p:sldLayoutId id="2147483672" r:id="rId7"/>
    <p:sldLayoutId id="2147483664" r:id="rId8"/>
    <p:sldLayoutId id="2147483665" r:id="rId9"/>
    <p:sldLayoutId id="2147483668" r:id="rId10"/>
    <p:sldLayoutId id="2147483676" r:id="rId11"/>
    <p:sldLayoutId id="2147483677" r:id="rId12"/>
    <p:sldLayoutId id="2147483675" r:id="rId13"/>
  </p:sldLayoutIdLst>
  <p:txStyles>
    <p:titleStyle>
      <a:lvl1pPr algn="l" defTabSz="1371600" rtl="0" eaLnBrk="1" latinLnBrk="0" hangingPunct="1">
        <a:lnSpc>
          <a:spcPct val="80000"/>
        </a:lnSpc>
        <a:spcBef>
          <a:spcPct val="0"/>
        </a:spcBef>
        <a:buNone/>
        <a:defRPr sz="7200" kern="1200">
          <a:solidFill>
            <a:srgbClr val="3C90FF"/>
          </a:solidFill>
          <a:latin typeface="Source Sans Pro Light" panose="020B0403030403020204" pitchFamily="34" charset="0"/>
          <a:ea typeface="+mj-ea"/>
          <a:cs typeface="+mj-cs"/>
        </a:defRPr>
      </a:lvl1pPr>
    </p:titleStyle>
    <p:bodyStyle>
      <a:lvl1pPr marL="342900" indent="-342900" algn="l" defTabSz="1371600" rtl="0" eaLnBrk="1" latinLnBrk="0" hangingPunct="1">
        <a:lnSpc>
          <a:spcPct val="120000"/>
        </a:lnSpc>
        <a:spcBef>
          <a:spcPts val="0"/>
        </a:spcBef>
        <a:spcAft>
          <a:spcPts val="1600"/>
        </a:spcAft>
        <a:buFont typeface="Arial" panose="020B0604020202020204" pitchFamily="34" charset="0"/>
        <a:buChar char="•"/>
        <a:defRPr sz="4200" kern="1200">
          <a:solidFill>
            <a:srgbClr val="333333"/>
          </a:solidFill>
          <a:latin typeface="Source Sans Pro" panose="020B0503030403020204" pitchFamily="34" charset="0"/>
          <a:ea typeface="+mn-ea"/>
          <a:cs typeface="+mn-cs"/>
        </a:defRPr>
      </a:lvl1pPr>
      <a:lvl2pPr marL="1028700" indent="-342900" algn="l" defTabSz="1371600" rtl="0" eaLnBrk="1" latinLnBrk="0" hangingPunct="1">
        <a:lnSpc>
          <a:spcPct val="120000"/>
        </a:lnSpc>
        <a:spcBef>
          <a:spcPts val="0"/>
        </a:spcBef>
        <a:spcAft>
          <a:spcPts val="1600"/>
        </a:spcAft>
        <a:buFont typeface="Arial" panose="020B0604020202020204" pitchFamily="34" charset="0"/>
        <a:buChar char="•"/>
        <a:defRPr sz="3600" kern="1200">
          <a:solidFill>
            <a:srgbClr val="333333"/>
          </a:solidFill>
          <a:latin typeface="Source Sans Pro" panose="020B0503030403020204" pitchFamily="34" charset="0"/>
          <a:ea typeface="+mn-ea"/>
          <a:cs typeface="+mn-cs"/>
        </a:defRPr>
      </a:lvl2pPr>
      <a:lvl3pPr marL="1714500" indent="-342900" algn="l" defTabSz="1371600" rtl="0" eaLnBrk="1" latinLnBrk="0" hangingPunct="1">
        <a:lnSpc>
          <a:spcPct val="120000"/>
        </a:lnSpc>
        <a:spcBef>
          <a:spcPts val="0"/>
        </a:spcBef>
        <a:spcAft>
          <a:spcPts val="1600"/>
        </a:spcAft>
        <a:buFont typeface="Arial" panose="020B0604020202020204" pitchFamily="34" charset="0"/>
        <a:buChar char="•"/>
        <a:defRPr sz="3000" kern="1200">
          <a:solidFill>
            <a:srgbClr val="333333"/>
          </a:solidFill>
          <a:latin typeface="Source Sans Pro" panose="020B0503030403020204" pitchFamily="34" charset="0"/>
          <a:ea typeface="+mn-ea"/>
          <a:cs typeface="+mn-cs"/>
        </a:defRPr>
      </a:lvl3pPr>
      <a:lvl4pPr marL="2400300" indent="-342900" algn="l" defTabSz="1371600" rtl="0" eaLnBrk="1" latinLnBrk="0" hangingPunct="1">
        <a:lnSpc>
          <a:spcPct val="120000"/>
        </a:lnSpc>
        <a:spcBef>
          <a:spcPts val="0"/>
        </a:spcBef>
        <a:spcAft>
          <a:spcPts val="1600"/>
        </a:spcAft>
        <a:buFont typeface="Arial" panose="020B0604020202020204" pitchFamily="34" charset="0"/>
        <a:buChar char="•"/>
        <a:defRPr sz="2700" kern="1200">
          <a:solidFill>
            <a:srgbClr val="333333"/>
          </a:solidFill>
          <a:latin typeface="Source Sans Pro" panose="020B0503030403020204" pitchFamily="34" charset="0"/>
          <a:ea typeface="+mn-ea"/>
          <a:cs typeface="+mn-cs"/>
        </a:defRPr>
      </a:lvl4pPr>
      <a:lvl5pPr marL="3086100" indent="-342900" algn="l" defTabSz="1371600" rtl="0" eaLnBrk="1" latinLnBrk="0" hangingPunct="1">
        <a:lnSpc>
          <a:spcPct val="120000"/>
        </a:lnSpc>
        <a:spcBef>
          <a:spcPts val="0"/>
        </a:spcBef>
        <a:spcAft>
          <a:spcPts val="1600"/>
        </a:spcAft>
        <a:buFont typeface="Arial" panose="020B0604020202020204" pitchFamily="34" charset="0"/>
        <a:buChar char="•"/>
        <a:defRPr sz="2700" kern="1200">
          <a:solidFill>
            <a:srgbClr val="333333"/>
          </a:solidFill>
          <a:latin typeface="Source Sans Pro" panose="020B0503030403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032" userDrawn="1">
          <p15:clr>
            <a:srgbClr val="F26B43"/>
          </p15:clr>
        </p15:guide>
        <p15:guide id="2" pos="10488" userDrawn="1">
          <p15:clr>
            <a:srgbClr val="F26B43"/>
          </p15:clr>
        </p15:guide>
        <p15:guide id="3" orient="horz" pos="1320" userDrawn="1">
          <p15:clr>
            <a:srgbClr val="F26B43"/>
          </p15:clr>
        </p15:guide>
        <p15:guide id="4" orient="horz" pos="1464" userDrawn="1">
          <p15:clr>
            <a:srgbClr val="F26B43"/>
          </p15:clr>
        </p15:guide>
        <p15:guide id="5" orient="horz" pos="288" userDrawn="1">
          <p15:clr>
            <a:srgbClr val="F26B43"/>
          </p15:clr>
        </p15:guide>
        <p15:guide id="6" orient="horz" pos="5988" userDrawn="1">
          <p15:clr>
            <a:srgbClr val="F26B43"/>
          </p15:clr>
        </p15:guide>
        <p15:guide id="7" orient="horz" pos="6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montgomeryplanning.org/planning/transportation/highway-planning/rustic-road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odelibrary.amlegal.com/codes/montgomerycounty/latest/montgomeryco_md/0-0-0-6808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One-lane gravel road winding through trees and fallen leaves in winter.">
            <a:extLst>
              <a:ext uri="{FF2B5EF4-FFF2-40B4-BE49-F238E27FC236}">
                <a16:creationId xmlns:a16="http://schemas.microsoft.com/office/drawing/2014/main" id="{F79B806E-B4DE-4C2C-9368-E8CA4DA4728F}"/>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7500" r="37500"/>
          <a:stretch>
            <a:fillRect/>
          </a:stretch>
        </p:blipFill>
        <p:spPr>
          <a:xfrm rot="16200000">
            <a:off x="5715000" y="-5729288"/>
            <a:ext cx="6858000" cy="18288001"/>
          </a:xfrm>
        </p:spPr>
      </p:pic>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endParaRPr lang="en-US"/>
          </a:p>
        </p:txBody>
      </p:sp>
      <p:pic>
        <p:nvPicPr>
          <p:cNvPr id="1026" name="Picture 2" descr="Text Box">
            <a:extLst>
              <a:ext uri="{FF2B5EF4-FFF2-40B4-BE49-F238E27FC236}">
                <a16:creationId xmlns:a16="http://schemas.microsoft.com/office/drawing/2014/main" id="{822D6FA9-6747-4F93-8200-A11E338C24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4585063"/>
            <a:ext cx="62579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ext Box">
            <a:extLst>
              <a:ext uri="{FF2B5EF4-FFF2-40B4-BE49-F238E27FC236}">
                <a16:creationId xmlns:a16="http://schemas.microsoft.com/office/drawing/2014/main" id="{0B2B6A6F-B51D-48E1-AD39-E51EA97A6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13263" y="-4585063"/>
            <a:ext cx="1800225" cy="3524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A6D9AE-D3ED-4F95-87EB-B424E8133143}"/>
              </a:ext>
            </a:extLst>
          </p:cNvPr>
          <p:cNvSpPr txBox="1"/>
          <p:nvPr/>
        </p:nvSpPr>
        <p:spPr>
          <a:xfrm>
            <a:off x="11947358" y="6474381"/>
            <a:ext cx="6340642" cy="369332"/>
          </a:xfrm>
          <a:prstGeom prst="rect">
            <a:avLst/>
          </a:prstGeom>
          <a:noFill/>
        </p:spPr>
        <p:txBody>
          <a:bodyPr wrap="square" rtlCol="0">
            <a:spAutoFit/>
          </a:bodyPr>
          <a:lstStyle/>
          <a:p>
            <a:r>
              <a:rPr lang="en-US" dirty="0">
                <a:solidFill>
                  <a:schemeClr val="bg1"/>
                </a:solidFill>
              </a:rPr>
              <a:t>Elton Farm Road, a rustic road recommended as exceptional rustic</a:t>
            </a:r>
          </a:p>
        </p:txBody>
      </p:sp>
    </p:spTree>
    <p:extLst>
      <p:ext uri="{BB962C8B-B14F-4D97-AF65-F5344CB8AC3E}">
        <p14:creationId xmlns:p14="http://schemas.microsoft.com/office/powerpoint/2010/main" val="620881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0372-678D-402E-A2BD-63016FE2ABCD}"/>
              </a:ext>
            </a:extLst>
          </p:cNvPr>
          <p:cNvSpPr>
            <a:spLocks noGrp="1"/>
          </p:cNvSpPr>
          <p:nvPr>
            <p:ph type="title"/>
          </p:nvPr>
        </p:nvSpPr>
        <p:spPr/>
        <p:txBody>
          <a:bodyPr>
            <a:normAutofit fontScale="90000"/>
          </a:bodyPr>
          <a:lstStyle/>
          <a:p>
            <a:r>
              <a:rPr lang="en-US" dirty="0"/>
              <a:t>1996 and Updated Rustic Road Description</a:t>
            </a:r>
          </a:p>
        </p:txBody>
      </p:sp>
      <p:pic>
        <p:nvPicPr>
          <p:cNvPr id="7" name="Content Placeholder 6" descr="Page 114 from the 1996 showing the profile for Moore Road.">
            <a:extLst>
              <a:ext uri="{FF2B5EF4-FFF2-40B4-BE49-F238E27FC236}">
                <a16:creationId xmlns:a16="http://schemas.microsoft.com/office/drawing/2014/main" id="{13E641AC-251F-4F4D-B2B1-6409F2AB774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952" b="4938"/>
          <a:stretch/>
        </p:blipFill>
        <p:spPr>
          <a:xfrm>
            <a:off x="2424153" y="2110012"/>
            <a:ext cx="6095861" cy="7267374"/>
          </a:xfrm>
        </p:spPr>
      </p:pic>
      <p:pic>
        <p:nvPicPr>
          <p:cNvPr id="5" name="Picture 4" descr="The Moore Road profile from the current plan update.">
            <a:extLst>
              <a:ext uri="{FF2B5EF4-FFF2-40B4-BE49-F238E27FC236}">
                <a16:creationId xmlns:a16="http://schemas.microsoft.com/office/drawing/2014/main" id="{4D2A617D-05A9-4DC4-8EAD-1E4BB1560388}"/>
              </a:ext>
            </a:extLst>
          </p:cNvPr>
          <p:cNvPicPr>
            <a:picLocks noChangeAspect="1"/>
          </p:cNvPicPr>
          <p:nvPr/>
        </p:nvPicPr>
        <p:blipFill rotWithShape="1">
          <a:blip r:embed="rId4">
            <a:extLst>
              <a:ext uri="{28A0092B-C50C-407E-A947-70E740481C1C}">
                <a14:useLocalDpi xmlns:a14="http://schemas.microsoft.com/office/drawing/2010/main" val="0"/>
              </a:ext>
            </a:extLst>
          </a:blip>
          <a:srcRect l="7796" t="8532" r="8356" b="15133"/>
          <a:stretch/>
        </p:blipFill>
        <p:spPr>
          <a:xfrm>
            <a:off x="10250919" y="2324100"/>
            <a:ext cx="5509289" cy="6490831"/>
          </a:xfrm>
          <a:prstGeom prst="rect">
            <a:avLst/>
          </a:prstGeom>
        </p:spPr>
      </p:pic>
    </p:spTree>
    <p:extLst>
      <p:ext uri="{BB962C8B-B14F-4D97-AF65-F5344CB8AC3E}">
        <p14:creationId xmlns:p14="http://schemas.microsoft.com/office/powerpoint/2010/main" val="4059975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0372-678D-402E-A2BD-63016FE2ABCD}"/>
              </a:ext>
            </a:extLst>
          </p:cNvPr>
          <p:cNvSpPr>
            <a:spLocks noGrp="1"/>
          </p:cNvSpPr>
          <p:nvPr>
            <p:ph type="title"/>
          </p:nvPr>
        </p:nvSpPr>
        <p:spPr/>
        <p:txBody>
          <a:bodyPr/>
          <a:lstStyle/>
          <a:p>
            <a:r>
              <a:rPr lang="en-US" dirty="0"/>
              <a:t>1996 and Updated Rustic Road Map</a:t>
            </a:r>
          </a:p>
        </p:txBody>
      </p:sp>
      <p:pic>
        <p:nvPicPr>
          <p:cNvPr id="12" name="Picture 11">
            <a:extLst>
              <a:ext uri="{FF2B5EF4-FFF2-40B4-BE49-F238E27FC236}">
                <a16:creationId xmlns:a16="http://schemas.microsoft.com/office/drawing/2014/main" id="{ED922A74-C411-439B-94CC-B6AF5454146B}"/>
              </a:ext>
            </a:extLst>
          </p:cNvPr>
          <p:cNvPicPr>
            <a:picLocks noChangeAspect="1"/>
          </p:cNvPicPr>
          <p:nvPr/>
        </p:nvPicPr>
        <p:blipFill rotWithShape="1">
          <a:blip r:embed="rId3">
            <a:extLst>
              <a:ext uri="{28A0092B-C50C-407E-A947-70E740481C1C}">
                <a14:useLocalDpi xmlns:a14="http://schemas.microsoft.com/office/drawing/2010/main" val="0"/>
              </a:ext>
            </a:extLst>
          </a:blip>
          <a:srcRect l="9695" t="6338" r="4883" b="8526"/>
          <a:stretch/>
        </p:blipFill>
        <p:spPr>
          <a:xfrm>
            <a:off x="9786943" y="2495226"/>
            <a:ext cx="5002754" cy="6447295"/>
          </a:xfrm>
          <a:prstGeom prst="rect">
            <a:avLst/>
          </a:prstGeom>
        </p:spPr>
      </p:pic>
      <p:pic>
        <p:nvPicPr>
          <p:cNvPr id="5" name="Picture 4" descr="The map of Moore Road from the 1996 master plan.">
            <a:extLst>
              <a:ext uri="{FF2B5EF4-FFF2-40B4-BE49-F238E27FC236}">
                <a16:creationId xmlns:a16="http://schemas.microsoft.com/office/drawing/2014/main" id="{97F53423-D40A-4298-85C2-D328798C4871}"/>
              </a:ext>
            </a:extLst>
          </p:cNvPr>
          <p:cNvPicPr>
            <a:picLocks noChangeAspect="1"/>
          </p:cNvPicPr>
          <p:nvPr/>
        </p:nvPicPr>
        <p:blipFill rotWithShape="1">
          <a:blip r:embed="rId4">
            <a:extLst>
              <a:ext uri="{28A0092B-C50C-407E-A947-70E740481C1C}">
                <a14:useLocalDpi xmlns:a14="http://schemas.microsoft.com/office/drawing/2010/main" val="0"/>
              </a:ext>
            </a:extLst>
          </a:blip>
          <a:srcRect t="2701" b="3588"/>
          <a:stretch/>
        </p:blipFill>
        <p:spPr>
          <a:xfrm>
            <a:off x="2668501" y="2007609"/>
            <a:ext cx="6095861" cy="7390705"/>
          </a:xfrm>
          <a:prstGeom prst="rect">
            <a:avLst/>
          </a:prstGeom>
        </p:spPr>
      </p:pic>
    </p:spTree>
    <p:extLst>
      <p:ext uri="{BB962C8B-B14F-4D97-AF65-F5344CB8AC3E}">
        <p14:creationId xmlns:p14="http://schemas.microsoft.com/office/powerpoint/2010/main" val="197175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03097-25E6-47BB-8277-AE9599994BD3}"/>
              </a:ext>
            </a:extLst>
          </p:cNvPr>
          <p:cNvSpPr>
            <a:spLocks noGrp="1"/>
          </p:cNvSpPr>
          <p:nvPr>
            <p:ph type="title"/>
          </p:nvPr>
        </p:nvSpPr>
        <p:spPr/>
        <p:txBody>
          <a:bodyPr/>
          <a:lstStyle/>
          <a:p>
            <a:r>
              <a:rPr lang="en-US" dirty="0"/>
              <a:t>Planning Board Decisions</a:t>
            </a:r>
          </a:p>
        </p:txBody>
      </p:sp>
      <p:sp>
        <p:nvSpPr>
          <p:cNvPr id="3" name="Content Placeholder 2">
            <a:extLst>
              <a:ext uri="{FF2B5EF4-FFF2-40B4-BE49-F238E27FC236}">
                <a16:creationId xmlns:a16="http://schemas.microsoft.com/office/drawing/2014/main" id="{C7DE16B8-E6C4-4402-B5F0-6644D3918210}"/>
              </a:ext>
            </a:extLst>
          </p:cNvPr>
          <p:cNvSpPr>
            <a:spLocks noGrp="1"/>
          </p:cNvSpPr>
          <p:nvPr>
            <p:ph idx="1"/>
          </p:nvPr>
        </p:nvSpPr>
        <p:spPr/>
        <p:txBody>
          <a:bodyPr/>
          <a:lstStyle/>
          <a:p>
            <a:r>
              <a:rPr lang="en-US" dirty="0"/>
              <a:t>Designate nominated road rustic or exceptional rustic</a:t>
            </a:r>
          </a:p>
          <a:p>
            <a:r>
              <a:rPr lang="en-US" dirty="0"/>
              <a:t>Approve changes to existing road descriptions</a:t>
            </a:r>
          </a:p>
          <a:p>
            <a:pPr lvl="1"/>
            <a:r>
              <a:rPr lang="en-US" dirty="0"/>
              <a:t>Changes to extents</a:t>
            </a:r>
          </a:p>
          <a:p>
            <a:pPr lvl="1"/>
            <a:r>
              <a:rPr lang="en-US" dirty="0"/>
              <a:t>Approve significant features</a:t>
            </a:r>
          </a:p>
          <a:p>
            <a:pPr lvl="1"/>
            <a:r>
              <a:rPr lang="en-US" dirty="0"/>
              <a:t>Change classification from rustic to exceptional rustic</a:t>
            </a:r>
          </a:p>
          <a:p>
            <a:pPr lvl="1"/>
            <a:r>
              <a:rPr lang="en-US" dirty="0"/>
              <a:t>Other text changes</a:t>
            </a:r>
          </a:p>
          <a:p>
            <a:r>
              <a:rPr lang="en-US" dirty="0"/>
              <a:t>Remove road from program</a:t>
            </a:r>
          </a:p>
        </p:txBody>
      </p:sp>
    </p:spTree>
    <p:extLst>
      <p:ext uri="{BB962C8B-B14F-4D97-AF65-F5344CB8AC3E}">
        <p14:creationId xmlns:p14="http://schemas.microsoft.com/office/powerpoint/2010/main" val="2151786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Emory Church Road</a:t>
            </a:r>
          </a:p>
        </p:txBody>
      </p:sp>
      <p:sp>
        <p:nvSpPr>
          <p:cNvPr id="3" name="Content Placeholder 2"/>
          <p:cNvSpPr>
            <a:spLocks noGrp="1"/>
          </p:cNvSpPr>
          <p:nvPr>
            <p:ph idx="1"/>
          </p:nvPr>
        </p:nvSpPr>
        <p:spPr>
          <a:xfrm>
            <a:off x="1645920" y="2331720"/>
            <a:ext cx="8359726" cy="6949440"/>
          </a:xfrm>
        </p:spPr>
        <p:txBody>
          <a:bodyPr>
            <a:normAutofit/>
          </a:bodyPr>
          <a:lstStyle/>
          <a:p>
            <a:r>
              <a:rPr lang="en-US" sz="3600" dirty="0"/>
              <a:t>We recommend designating the road as a rustic road</a:t>
            </a:r>
            <a:r>
              <a:rPr lang="en-US" sz="3600" i="1" dirty="0"/>
              <a:t>.</a:t>
            </a:r>
          </a:p>
        </p:txBody>
      </p:sp>
      <p:pic>
        <p:nvPicPr>
          <p:cNvPr id="7" name="Picture 6">
            <a:extLst>
              <a:ext uri="{FF2B5EF4-FFF2-40B4-BE49-F238E27FC236}">
                <a16:creationId xmlns:a16="http://schemas.microsoft.com/office/drawing/2014/main" id="{F48F8A43-70A8-4DF4-8A99-1FE3196E25EB}"/>
              </a:ext>
            </a:extLst>
          </p:cNvPr>
          <p:cNvPicPr>
            <a:picLocks noChangeAspect="1"/>
          </p:cNvPicPr>
          <p:nvPr/>
        </p:nvPicPr>
        <p:blipFill rotWithShape="1">
          <a:blip r:embed="rId3">
            <a:extLst>
              <a:ext uri="{28A0092B-C50C-407E-A947-70E740481C1C}">
                <a14:useLocalDpi xmlns:a14="http://schemas.microsoft.com/office/drawing/2010/main" val="0"/>
              </a:ext>
            </a:extLst>
          </a:blip>
          <a:srcRect l="8529" t="6573" r="5480" b="8730"/>
          <a:stretch/>
        </p:blipFill>
        <p:spPr>
          <a:xfrm>
            <a:off x="10214778" y="143443"/>
            <a:ext cx="7300693" cy="9304898"/>
          </a:xfrm>
          <a:prstGeom prst="rect">
            <a:avLst/>
          </a:prstGeom>
        </p:spPr>
      </p:pic>
      <p:pic>
        <p:nvPicPr>
          <p:cNvPr id="9" name="Picture 8" descr="A narrow, straight, paved road with trees growing close to the pavement. ">
            <a:extLst>
              <a:ext uri="{FF2B5EF4-FFF2-40B4-BE49-F238E27FC236}">
                <a16:creationId xmlns:a16="http://schemas.microsoft.com/office/drawing/2014/main" id="{BD31D62B-9B1F-48E4-95E9-A45D890DD30F}"/>
              </a:ext>
            </a:extLst>
          </p:cNvPr>
          <p:cNvPicPr>
            <a:picLocks noChangeAspect="1"/>
          </p:cNvPicPr>
          <p:nvPr/>
        </p:nvPicPr>
        <p:blipFill rotWithShape="1">
          <a:blip r:embed="rId4">
            <a:extLst>
              <a:ext uri="{28A0092B-C50C-407E-A947-70E740481C1C}">
                <a14:useLocalDpi xmlns:a14="http://schemas.microsoft.com/office/drawing/2010/main" val="0"/>
              </a:ext>
            </a:extLst>
          </a:blip>
          <a:srcRect l="14811" t="16957" r="17852"/>
          <a:stretch/>
        </p:blipFill>
        <p:spPr>
          <a:xfrm>
            <a:off x="633047" y="5143500"/>
            <a:ext cx="4473526" cy="4137660"/>
          </a:xfrm>
          <a:prstGeom prst="rect">
            <a:avLst/>
          </a:prstGeom>
        </p:spPr>
      </p:pic>
      <p:pic>
        <p:nvPicPr>
          <p:cNvPr id="35" name="Picture 34" descr="A view from the road of a fence, trees, and the fields beyond.">
            <a:extLst>
              <a:ext uri="{FF2B5EF4-FFF2-40B4-BE49-F238E27FC236}">
                <a16:creationId xmlns:a16="http://schemas.microsoft.com/office/drawing/2014/main" id="{882280D7-2349-4D4A-9E90-AE043E43D85E}"/>
              </a:ext>
            </a:extLst>
          </p:cNvPr>
          <p:cNvPicPr>
            <a:picLocks noChangeAspect="1"/>
          </p:cNvPicPr>
          <p:nvPr/>
        </p:nvPicPr>
        <p:blipFill rotWithShape="1">
          <a:blip r:embed="rId5">
            <a:extLst>
              <a:ext uri="{28A0092B-C50C-407E-A947-70E740481C1C}">
                <a14:useLocalDpi xmlns:a14="http://schemas.microsoft.com/office/drawing/2010/main" val="0"/>
              </a:ext>
            </a:extLst>
          </a:blip>
          <a:srcRect l="6742" r="11742"/>
          <a:stretch/>
        </p:blipFill>
        <p:spPr>
          <a:xfrm>
            <a:off x="5372100" y="5143500"/>
            <a:ext cx="4472353" cy="4114800"/>
          </a:xfrm>
          <a:prstGeom prst="rect">
            <a:avLst/>
          </a:prstGeom>
        </p:spPr>
      </p:pic>
    </p:spTree>
    <p:extLst>
      <p:ext uri="{BB962C8B-B14F-4D97-AF65-F5344CB8AC3E}">
        <p14:creationId xmlns:p14="http://schemas.microsoft.com/office/powerpoint/2010/main" val="364174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showing the 25 roads that have been nominated to be added to the program.">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81281" y="1"/>
            <a:ext cx="14691010" cy="9505948"/>
          </a:xfrm>
        </p:spPr>
      </p:pic>
      <p:sp>
        <p:nvSpPr>
          <p:cNvPr id="6" name="TextBox 5">
            <a:extLst>
              <a:ext uri="{FF2B5EF4-FFF2-40B4-BE49-F238E27FC236}">
                <a16:creationId xmlns:a16="http://schemas.microsoft.com/office/drawing/2014/main" id="{6E4760FE-AF76-4E89-BAE2-5353779CA1DB}"/>
              </a:ext>
            </a:extLst>
          </p:cNvPr>
          <p:cNvSpPr txBox="1"/>
          <p:nvPr/>
        </p:nvSpPr>
        <p:spPr>
          <a:xfrm>
            <a:off x="15013405" y="0"/>
            <a:ext cx="3272589" cy="9661235"/>
          </a:xfrm>
          <a:prstGeom prst="rect">
            <a:avLst/>
          </a:prstGeom>
          <a:noFill/>
        </p:spPr>
        <p:txBody>
          <a:bodyPr wrap="square" rtlCol="0">
            <a:spAutoFit/>
          </a:bodyPr>
          <a:lstStyle/>
          <a:p>
            <a:pPr marR="0" lvl="0">
              <a:lnSpc>
                <a:spcPct val="115000"/>
              </a:lnSpc>
              <a:spcBef>
                <a:spcPts val="400"/>
              </a:spcBef>
              <a:spcAft>
                <a:spcPts val="0"/>
              </a:spcAft>
            </a:pPr>
            <a:r>
              <a:rPr lang="en-US" sz="2400" dirty="0">
                <a:effectLst/>
                <a:latin typeface="Source Sans Pro" panose="020B0503030403020204" pitchFamily="34" charset="0"/>
                <a:ea typeface="Yu Gothic" panose="020B0400000000000000" pitchFamily="34" charset="-128"/>
                <a:cs typeface="Arial" panose="020B0604020202020204" pitchFamily="34" charset="0"/>
              </a:rPr>
              <a:t>25 Roads</a:t>
            </a:r>
          </a:p>
          <a:p>
            <a:pPr marR="0" lvl="0">
              <a:lnSpc>
                <a:spcPct val="115000"/>
              </a:lnSpc>
              <a:spcBef>
                <a:spcPts val="400"/>
              </a:spcBef>
              <a:spcAft>
                <a:spcPts val="0"/>
              </a:spcAft>
            </a:pPr>
            <a:r>
              <a:rPr lang="en-US" sz="1600" dirty="0">
                <a:effectLst/>
                <a:latin typeface="Source Sans Pro" panose="020B0503030403020204" pitchFamily="34" charset="0"/>
                <a:ea typeface="Yu Gothic" panose="020B0400000000000000" pitchFamily="34" charset="-128"/>
                <a:cs typeface="Arial" panose="020B0604020202020204" pitchFamily="34" charset="0"/>
              </a:rPr>
              <a:t>Recommended Rustic</a:t>
            </a:r>
          </a:p>
          <a:p>
            <a:pPr marL="342900" marR="0" lvl="0" indent="-342900">
              <a:lnSpc>
                <a:spcPct val="115000"/>
              </a:lnSpc>
              <a:spcBef>
                <a:spcPts val="40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Aitcheson Lane</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Brighton Dam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Brown Church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Bucklodge Road (MD 117)</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Dickerson Church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Dickerson School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Emory Church Road</a:t>
            </a:r>
          </a:p>
          <a:p>
            <a:pPr marL="342900" marR="0" lvl="0" indent="-342900">
              <a:lnSpc>
                <a:spcPct val="115000"/>
              </a:lnSpc>
              <a:spcBef>
                <a:spcPts val="0"/>
              </a:spcBef>
              <a:spcAft>
                <a:spcPts val="0"/>
              </a:spcAft>
              <a:buFont typeface="Symbol" panose="05050102010706020507" pitchFamily="18" charset="2"/>
              <a:buChar char=""/>
            </a:pPr>
            <a:r>
              <a:rPr lang="en-US" sz="1600" dirty="0" err="1">
                <a:effectLst/>
                <a:latin typeface="Source Sans Pro" panose="020B0503030403020204" pitchFamily="34" charset="0"/>
                <a:ea typeface="Yu Gothic" panose="020B0400000000000000" pitchFamily="34" charset="-128"/>
                <a:cs typeface="Arial" panose="020B0604020202020204" pitchFamily="34" charset="0"/>
              </a:rPr>
              <a:t>Halterman</a:t>
            </a:r>
            <a:r>
              <a:rPr lang="en-US" sz="1600" dirty="0">
                <a:effectLst/>
                <a:latin typeface="Source Sans Pro" panose="020B0503030403020204" pitchFamily="34" charset="0"/>
                <a:ea typeface="Yu Gothic" panose="020B0400000000000000" pitchFamily="34" charset="-128"/>
                <a:cs typeface="Arial" panose="020B0604020202020204" pitchFamily="34" charset="0"/>
              </a:rPr>
              <a:t>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Holly Grove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Kings Valley Road (part)</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Lewisdale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Mullinix Mill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Nicholson Farm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Seneca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Sugarloaf Mountain Road</a:t>
            </a:r>
          </a:p>
          <a:p>
            <a:pPr marL="342900" marR="0" lvl="0" indent="-342900">
              <a:lnSpc>
                <a:spcPct val="115000"/>
              </a:lnSpc>
              <a:spcBef>
                <a:spcPts val="0"/>
              </a:spcBef>
              <a:spcAft>
                <a:spcPts val="40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Thurston Road</a:t>
            </a:r>
          </a:p>
          <a:p>
            <a:pPr marR="0" lvl="0">
              <a:lnSpc>
                <a:spcPct val="115000"/>
              </a:lnSpc>
              <a:spcBef>
                <a:spcPts val="0"/>
              </a:spcBef>
              <a:spcAft>
                <a:spcPts val="400"/>
              </a:spcAft>
            </a:pPr>
            <a:r>
              <a:rPr lang="en-US" sz="1600" dirty="0">
                <a:latin typeface="Source Sans Pro" panose="020B0503030403020204" pitchFamily="34" charset="0"/>
                <a:ea typeface="Yu Gothic" panose="020B0400000000000000" pitchFamily="34" charset="-128"/>
                <a:cs typeface="Arial" panose="020B0604020202020204" pitchFamily="34" charset="0"/>
              </a:rPr>
              <a:t>Recommended Exceptional Rustic</a:t>
            </a:r>
          </a:p>
          <a:p>
            <a:pPr marL="342900" marR="0" lvl="0" indent="-342900">
              <a:lnSpc>
                <a:spcPct val="115000"/>
              </a:lnSpc>
              <a:spcBef>
                <a:spcPts val="40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Greenbridge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Holsey Road</a:t>
            </a:r>
          </a:p>
          <a:p>
            <a:pPr marL="342900" marR="0" lvl="0" indent="-342900">
              <a:lnSpc>
                <a:spcPct val="115000"/>
              </a:lnSpc>
              <a:spcBef>
                <a:spcPts val="0"/>
              </a:spcBef>
              <a:spcAft>
                <a:spcPts val="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Kings Valley Road (part)</a:t>
            </a:r>
          </a:p>
          <a:p>
            <a:pPr marL="342900" marR="0" lvl="0" indent="-342900">
              <a:lnSpc>
                <a:spcPct val="115000"/>
              </a:lnSpc>
              <a:spcBef>
                <a:spcPts val="0"/>
              </a:spcBef>
              <a:spcAft>
                <a:spcPts val="400"/>
              </a:spcAft>
              <a:buFont typeface="Symbol" panose="05050102010706020507" pitchFamily="18" charset="2"/>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Mount Carmel Cemetery Road</a:t>
            </a:r>
            <a:endParaRPr lang="en-US" sz="1600" dirty="0">
              <a:latin typeface="Source Sans Pro" panose="020B0503030403020204" pitchFamily="34" charset="0"/>
              <a:ea typeface="Yu Gothic" panose="020B0400000000000000" pitchFamily="34" charset="-128"/>
              <a:cs typeface="Arial" panose="020B0604020202020204" pitchFamily="34" charset="0"/>
            </a:endParaRPr>
          </a:p>
          <a:p>
            <a:pPr marR="0" lvl="0">
              <a:lnSpc>
                <a:spcPct val="115000"/>
              </a:lnSpc>
              <a:spcBef>
                <a:spcPts val="0"/>
              </a:spcBef>
              <a:spcAft>
                <a:spcPts val="400"/>
              </a:spcAft>
            </a:pPr>
            <a:r>
              <a:rPr lang="en-US" sz="1600" dirty="0">
                <a:latin typeface="Source Sans Pro" panose="020B0503030403020204" pitchFamily="34" charset="0"/>
                <a:ea typeface="Yu Gothic" panose="020B0400000000000000" pitchFamily="34" charset="-128"/>
                <a:cs typeface="Arial" panose="020B0604020202020204" pitchFamily="34" charset="0"/>
              </a:rPr>
              <a:t>Not Recommended</a:t>
            </a:r>
          </a:p>
          <a:p>
            <a:pPr marL="285750" marR="0" lvl="0" indent="-285750">
              <a:lnSpc>
                <a:spcPct val="115000"/>
              </a:lnSpc>
              <a:spcBef>
                <a:spcPts val="0"/>
              </a:spcBef>
              <a:spcAft>
                <a:spcPts val="400"/>
              </a:spcAft>
              <a:buFont typeface="Arial" panose="020B0604020202020204" pitchFamily="34" charset="0"/>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Allnutt Road</a:t>
            </a:r>
          </a:p>
          <a:p>
            <a:pPr marL="285750" marR="0" lvl="0" indent="-285750">
              <a:lnSpc>
                <a:spcPct val="115000"/>
              </a:lnSpc>
              <a:spcBef>
                <a:spcPts val="0"/>
              </a:spcBef>
              <a:spcAft>
                <a:spcPts val="400"/>
              </a:spcAft>
              <a:buFont typeface="Arial" panose="020B0604020202020204" pitchFamily="34" charset="0"/>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Awkard Lane</a:t>
            </a:r>
          </a:p>
          <a:p>
            <a:pPr marL="285750" marR="0" lvl="0" indent="-285750">
              <a:lnSpc>
                <a:spcPct val="115000"/>
              </a:lnSpc>
              <a:spcBef>
                <a:spcPts val="0"/>
              </a:spcBef>
              <a:spcAft>
                <a:spcPts val="400"/>
              </a:spcAft>
              <a:buFont typeface="Arial" panose="020B0604020202020204" pitchFamily="34" charset="0"/>
              <a:buChar char="•"/>
            </a:pPr>
            <a:r>
              <a:rPr lang="en-US" sz="1600" dirty="0">
                <a:latin typeface="Source Sans Pro" panose="020B0503030403020204" pitchFamily="34" charset="0"/>
                <a:ea typeface="Yu Gothic" panose="020B0400000000000000" pitchFamily="34" charset="-128"/>
                <a:cs typeface="Arial" panose="020B0604020202020204" pitchFamily="34" charset="0"/>
              </a:rPr>
              <a:t>Barnesville Road</a:t>
            </a:r>
          </a:p>
          <a:p>
            <a:pPr marL="285750" marR="0" lvl="0" indent="-285750">
              <a:lnSpc>
                <a:spcPct val="115000"/>
              </a:lnSpc>
              <a:spcBef>
                <a:spcPts val="0"/>
              </a:spcBef>
              <a:spcAft>
                <a:spcPts val="400"/>
              </a:spcAft>
              <a:buFont typeface="Arial" panose="020B0604020202020204" pitchFamily="34" charset="0"/>
              <a:buChar char="•"/>
            </a:pPr>
            <a:r>
              <a:rPr lang="en-US" sz="1600" dirty="0">
                <a:latin typeface="Source Sans Pro" panose="020B0503030403020204" pitchFamily="34" charset="0"/>
                <a:ea typeface="Yu Gothic" panose="020B0400000000000000" pitchFamily="34" charset="-128"/>
                <a:cs typeface="Arial" panose="020B0604020202020204" pitchFamily="34" charset="0"/>
              </a:rPr>
              <a:t>C</a:t>
            </a:r>
            <a:r>
              <a:rPr lang="en-US" sz="1600" dirty="0">
                <a:effectLst/>
                <a:latin typeface="Source Sans Pro" panose="020B0503030403020204" pitchFamily="34" charset="0"/>
                <a:ea typeface="Yu Gothic" panose="020B0400000000000000" pitchFamily="34" charset="-128"/>
                <a:cs typeface="Arial" panose="020B0604020202020204" pitchFamily="34" charset="0"/>
              </a:rPr>
              <a:t>onoy Road</a:t>
            </a:r>
          </a:p>
          <a:p>
            <a:pPr marL="285750" indent="-285750">
              <a:lnSpc>
                <a:spcPct val="115000"/>
              </a:lnSpc>
              <a:spcAft>
                <a:spcPts val="400"/>
              </a:spcAft>
              <a:buFont typeface="Arial" panose="020B0604020202020204" pitchFamily="34" charset="0"/>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Georgia Avenue</a:t>
            </a:r>
          </a:p>
          <a:p>
            <a:pPr marL="285750" indent="-285750">
              <a:lnSpc>
                <a:spcPct val="115000"/>
              </a:lnSpc>
              <a:spcAft>
                <a:spcPts val="400"/>
              </a:spcAft>
              <a:buFont typeface="Arial" panose="020B0604020202020204" pitchFamily="34" charset="0"/>
              <a:buChar char="•"/>
            </a:pPr>
            <a:r>
              <a:rPr lang="en-US" sz="1600" dirty="0">
                <a:effectLst/>
                <a:latin typeface="Source Sans Pro" panose="020B0503030403020204" pitchFamily="34" charset="0"/>
                <a:ea typeface="Yu Gothic" panose="020B0400000000000000" pitchFamily="34" charset="-128"/>
                <a:cs typeface="Arial" panose="020B0604020202020204" pitchFamily="34" charset="0"/>
              </a:rPr>
              <a:t>Kings Valley Road  (part)</a:t>
            </a:r>
          </a:p>
          <a:p>
            <a:pPr marL="285750" marR="0" lvl="0" indent="-285750">
              <a:lnSpc>
                <a:spcPct val="115000"/>
              </a:lnSpc>
              <a:spcBef>
                <a:spcPts val="0"/>
              </a:spcBef>
              <a:spcAft>
                <a:spcPts val="400"/>
              </a:spcAft>
              <a:buFont typeface="Arial" panose="020B0604020202020204" pitchFamily="34" charset="0"/>
              <a:buChar char="•"/>
            </a:pPr>
            <a:r>
              <a:rPr lang="en-US" sz="1600" dirty="0">
                <a:latin typeface="Source Sans Pro" panose="020B0503030403020204" pitchFamily="34" charset="0"/>
                <a:ea typeface="Yu Gothic" panose="020B0400000000000000" pitchFamily="34" charset="-128"/>
                <a:cs typeface="Arial" panose="020B0604020202020204" pitchFamily="34" charset="0"/>
              </a:rPr>
              <a:t>The farm road</a:t>
            </a:r>
          </a:p>
        </p:txBody>
      </p:sp>
    </p:spTree>
    <p:extLst>
      <p:ext uri="{BB962C8B-B14F-4D97-AF65-F5344CB8AC3E}">
        <p14:creationId xmlns:p14="http://schemas.microsoft.com/office/powerpoint/2010/main" val="2853394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Moore Road</a:t>
            </a:r>
          </a:p>
        </p:txBody>
      </p:sp>
      <p:sp>
        <p:nvSpPr>
          <p:cNvPr id="3" name="Content Placeholder 2"/>
          <p:cNvSpPr>
            <a:spLocks noGrp="1"/>
          </p:cNvSpPr>
          <p:nvPr>
            <p:ph idx="1"/>
          </p:nvPr>
        </p:nvSpPr>
        <p:spPr>
          <a:xfrm>
            <a:off x="1645920" y="2331720"/>
            <a:ext cx="8359726" cy="2811780"/>
          </a:xfrm>
        </p:spPr>
        <p:txBody>
          <a:bodyPr>
            <a:normAutofit fontScale="92500" lnSpcReduction="20000"/>
          </a:bodyPr>
          <a:lstStyle/>
          <a:p>
            <a:r>
              <a:rPr lang="en-US" sz="3600" dirty="0"/>
              <a:t>Designated rustic in the 1996 </a:t>
            </a:r>
            <a:r>
              <a:rPr lang="en-US" sz="3600" i="1" dirty="0"/>
              <a:t>Rustic Roads Functional Master Plan.</a:t>
            </a:r>
          </a:p>
          <a:p>
            <a:r>
              <a:rPr lang="en-US" sz="3600" dirty="0"/>
              <a:t>No change to designation, significant features, or extents… only minor text updates</a:t>
            </a:r>
          </a:p>
        </p:txBody>
      </p:sp>
      <p:pic>
        <p:nvPicPr>
          <p:cNvPr id="6" name="Picture 5" descr="A paved, straight road running through trees.">
            <a:extLst>
              <a:ext uri="{FF2B5EF4-FFF2-40B4-BE49-F238E27FC236}">
                <a16:creationId xmlns:a16="http://schemas.microsoft.com/office/drawing/2014/main" id="{7C819256-F842-4453-B002-98FC77D25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5143500"/>
            <a:ext cx="6738846" cy="4137660"/>
          </a:xfrm>
          <a:prstGeom prst="rect">
            <a:avLst/>
          </a:prstGeom>
        </p:spPr>
      </p:pic>
      <p:pic>
        <p:nvPicPr>
          <p:cNvPr id="8" name="Picture 7">
            <a:extLst>
              <a:ext uri="{FF2B5EF4-FFF2-40B4-BE49-F238E27FC236}">
                <a16:creationId xmlns:a16="http://schemas.microsoft.com/office/drawing/2014/main" id="{86ED838E-8FB7-40BB-9C73-7C1EF51F8112}"/>
              </a:ext>
            </a:extLst>
          </p:cNvPr>
          <p:cNvPicPr>
            <a:picLocks noChangeAspect="1"/>
          </p:cNvPicPr>
          <p:nvPr/>
        </p:nvPicPr>
        <p:blipFill rotWithShape="1">
          <a:blip r:embed="rId4">
            <a:extLst>
              <a:ext uri="{28A0092B-C50C-407E-A947-70E740481C1C}">
                <a14:useLocalDpi xmlns:a14="http://schemas.microsoft.com/office/drawing/2010/main" val="0"/>
              </a:ext>
            </a:extLst>
          </a:blip>
          <a:srcRect l="8358" t="6319" r="5127" b="8821"/>
          <a:stretch/>
        </p:blipFill>
        <p:spPr>
          <a:xfrm>
            <a:off x="10191622" y="134389"/>
            <a:ext cx="7345181" cy="9322805"/>
          </a:xfrm>
          <a:prstGeom prst="rect">
            <a:avLst/>
          </a:prstGeom>
        </p:spPr>
      </p:pic>
    </p:spTree>
    <p:extLst>
      <p:ext uri="{BB962C8B-B14F-4D97-AF65-F5344CB8AC3E}">
        <p14:creationId xmlns:p14="http://schemas.microsoft.com/office/powerpoint/2010/main" val="1904395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 showing the 34 roads which currently do not have major changes included in this plan.">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81281" y="1"/>
            <a:ext cx="14691010" cy="9505948"/>
          </a:xfrm>
        </p:spPr>
      </p:pic>
      <p:sp>
        <p:nvSpPr>
          <p:cNvPr id="6" name="TextBox 5">
            <a:extLst>
              <a:ext uri="{FF2B5EF4-FFF2-40B4-BE49-F238E27FC236}">
                <a16:creationId xmlns:a16="http://schemas.microsoft.com/office/drawing/2014/main" id="{6E4760FE-AF76-4E89-BAE2-5353779CA1DB}"/>
              </a:ext>
            </a:extLst>
          </p:cNvPr>
          <p:cNvSpPr txBox="1"/>
          <p:nvPr/>
        </p:nvSpPr>
        <p:spPr>
          <a:xfrm>
            <a:off x="15316200" y="266700"/>
            <a:ext cx="2971800" cy="9047798"/>
          </a:xfrm>
          <a:prstGeom prst="rect">
            <a:avLst/>
          </a:prstGeom>
          <a:noFill/>
        </p:spPr>
        <p:txBody>
          <a:bodyPr wrap="square" rtlCol="0">
            <a:spAutoFit/>
          </a:bodyPr>
          <a:lstStyle/>
          <a:p>
            <a:pPr marR="0" lvl="0">
              <a:lnSpc>
                <a:spcPct val="115000"/>
              </a:lnSpc>
              <a:spcBef>
                <a:spcPts val="400"/>
              </a:spcBef>
              <a:spcAft>
                <a:spcPts val="0"/>
              </a:spcAft>
            </a:pPr>
            <a:r>
              <a:rPr lang="en-US" sz="2800" dirty="0">
                <a:effectLst/>
                <a:latin typeface="Source Sans Pro" panose="020B0503030403020204" pitchFamily="34" charset="0"/>
                <a:ea typeface="Yu Gothic" panose="020B0400000000000000" pitchFamily="34" charset="-128"/>
                <a:cs typeface="Arial" panose="020B0604020202020204" pitchFamily="34" charset="0"/>
              </a:rPr>
              <a:t>34 Roads</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Bentley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Big Woods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Black Rock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Budd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Burdette Lane</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Cattail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Clopper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Club Hollow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Comus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Edwards Ferry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Elmer School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Haines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Hawkes Road</a:t>
            </a: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Source Sans Pro" panose="020B0503030403020204" pitchFamily="34" charset="0"/>
                <a:ea typeface="Yu Gothic" panose="020B0400000000000000" pitchFamily="34" charset="-128"/>
                <a:cs typeface="Arial" panose="020B0604020202020204" pitchFamily="34" charset="0"/>
              </a:rPr>
              <a:t>Hipsley</a:t>
            </a:r>
            <a:r>
              <a:rPr lang="en-US" sz="1400" dirty="0">
                <a:effectLst/>
                <a:latin typeface="Source Sans Pro" panose="020B0503030403020204" pitchFamily="34" charset="0"/>
                <a:ea typeface="Yu Gothic" panose="020B0400000000000000" pitchFamily="34" charset="-128"/>
                <a:cs typeface="Arial" panose="020B0604020202020204" pitchFamily="34" charset="0"/>
              </a:rPr>
              <a:t> Mill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Jerusalem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Jonesville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Kingsley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Kingstead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Meeting House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Montevideo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Moore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Mount Nebo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Mountain View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Prices Distillery Road</a:t>
            </a: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Source Sans Pro" panose="020B0503030403020204" pitchFamily="34" charset="0"/>
                <a:ea typeface="Yu Gothic" panose="020B0400000000000000" pitchFamily="34" charset="-128"/>
                <a:cs typeface="Arial" panose="020B0604020202020204" pitchFamily="34" charset="0"/>
              </a:rPr>
              <a:t>Purdum</a:t>
            </a:r>
            <a:r>
              <a:rPr lang="en-US" sz="1400" dirty="0">
                <a:effectLst/>
                <a:latin typeface="Source Sans Pro" panose="020B0503030403020204" pitchFamily="34" charset="0"/>
                <a:ea typeface="Yu Gothic" panose="020B0400000000000000" pitchFamily="34" charset="-128"/>
                <a:cs typeface="Arial" panose="020B0604020202020204" pitchFamily="34" charset="0"/>
              </a:rPr>
              <a:t> Road</a:t>
            </a: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Source Sans Pro" panose="020B0503030403020204" pitchFamily="34" charset="0"/>
                <a:ea typeface="Yu Gothic" panose="020B0400000000000000" pitchFamily="34" charset="-128"/>
                <a:cs typeface="Arial" panose="020B0604020202020204" pitchFamily="34" charset="0"/>
              </a:rPr>
              <a:t>Rileys</a:t>
            </a:r>
            <a:r>
              <a:rPr lang="en-US" sz="1400" dirty="0">
                <a:effectLst/>
                <a:latin typeface="Source Sans Pro" panose="020B0503030403020204" pitchFamily="34" charset="0"/>
                <a:ea typeface="Yu Gothic" panose="020B0400000000000000" pitchFamily="34" charset="-128"/>
                <a:cs typeface="Arial" panose="020B0604020202020204" pitchFamily="34" charset="0"/>
              </a:rPr>
              <a:t> Lock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Sugarland Lane</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Trundle Road</a:t>
            </a: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Source Sans Pro" panose="020B0503030403020204" pitchFamily="34" charset="0"/>
                <a:ea typeface="Yu Gothic" panose="020B0400000000000000" pitchFamily="34" charset="-128"/>
                <a:cs typeface="Arial" panose="020B0604020202020204" pitchFamily="34" charset="0"/>
              </a:rPr>
              <a:t>Violettes</a:t>
            </a:r>
            <a:r>
              <a:rPr lang="en-US" sz="1400" dirty="0">
                <a:effectLst/>
                <a:latin typeface="Source Sans Pro" panose="020B0503030403020204" pitchFamily="34" charset="0"/>
                <a:ea typeface="Yu Gothic" panose="020B0400000000000000" pitchFamily="34" charset="-128"/>
                <a:cs typeface="Arial" panose="020B0604020202020204" pitchFamily="34" charset="0"/>
              </a:rPr>
              <a:t> Lock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West Offutt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West Willard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Whites Ferry Road</a:t>
            </a:r>
          </a:p>
          <a:p>
            <a:pPr marL="342900" marR="0" lvl="0" indent="-342900">
              <a:lnSpc>
                <a:spcPct val="115000"/>
              </a:lnSpc>
              <a:spcBef>
                <a:spcPts val="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Whites Store Road</a:t>
            </a:r>
          </a:p>
          <a:p>
            <a:pPr marL="342900" marR="0" lvl="0" indent="-342900">
              <a:lnSpc>
                <a:spcPct val="115000"/>
              </a:lnSpc>
              <a:spcBef>
                <a:spcPts val="0"/>
              </a:spcBef>
              <a:spcAft>
                <a:spcPts val="40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Zion Road</a:t>
            </a:r>
          </a:p>
        </p:txBody>
      </p:sp>
    </p:spTree>
    <p:extLst>
      <p:ext uri="{BB962C8B-B14F-4D97-AF65-F5344CB8AC3E}">
        <p14:creationId xmlns:p14="http://schemas.microsoft.com/office/powerpoint/2010/main" val="3553184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Hoyles</a:t>
            </a:r>
            <a:r>
              <a:rPr lang="en-US" dirty="0"/>
              <a:t> Mill Road</a:t>
            </a:r>
          </a:p>
        </p:txBody>
      </p:sp>
      <p:sp>
        <p:nvSpPr>
          <p:cNvPr id="3" name="Content Placeholder 2"/>
          <p:cNvSpPr>
            <a:spLocks noGrp="1"/>
          </p:cNvSpPr>
          <p:nvPr>
            <p:ph idx="1"/>
          </p:nvPr>
        </p:nvSpPr>
        <p:spPr>
          <a:xfrm>
            <a:off x="1645920" y="2331720"/>
            <a:ext cx="8359726" cy="6949440"/>
          </a:xfrm>
        </p:spPr>
        <p:txBody>
          <a:bodyPr>
            <a:normAutofit/>
          </a:bodyPr>
          <a:lstStyle/>
          <a:p>
            <a:r>
              <a:rPr lang="en-US" sz="3600" dirty="0"/>
              <a:t>Designated exceptional rustic in the 1996 </a:t>
            </a:r>
            <a:r>
              <a:rPr lang="en-US" sz="3600" i="1" dirty="0"/>
              <a:t>Rustic Roads Functional Master Plan.</a:t>
            </a:r>
          </a:p>
          <a:p>
            <a:r>
              <a:rPr lang="en-US" sz="3600" dirty="0"/>
              <a:t>Update eastern extent of the road.</a:t>
            </a:r>
          </a:p>
        </p:txBody>
      </p:sp>
      <p:pic>
        <p:nvPicPr>
          <p:cNvPr id="10" name="Picture 9" descr="The gate separating the pedestrian-only part of the road from the paved part where vehicles are still allowed.">
            <a:extLst>
              <a:ext uri="{FF2B5EF4-FFF2-40B4-BE49-F238E27FC236}">
                <a16:creationId xmlns:a16="http://schemas.microsoft.com/office/drawing/2014/main" id="{0FBD3BFA-4C55-4DE1-A9A1-CE8E039963F3}"/>
              </a:ext>
            </a:extLst>
          </p:cNvPr>
          <p:cNvPicPr>
            <a:picLocks noChangeAspect="1"/>
          </p:cNvPicPr>
          <p:nvPr/>
        </p:nvPicPr>
        <p:blipFill rotWithShape="1">
          <a:blip r:embed="rId3">
            <a:extLst>
              <a:ext uri="{28A0092B-C50C-407E-A947-70E740481C1C}">
                <a14:useLocalDpi xmlns:a14="http://schemas.microsoft.com/office/drawing/2010/main" val="0"/>
              </a:ext>
            </a:extLst>
          </a:blip>
          <a:srcRect l="20157" b="1186"/>
          <a:stretch/>
        </p:blipFill>
        <p:spPr>
          <a:xfrm>
            <a:off x="5372100" y="5143500"/>
            <a:ext cx="4457700" cy="4137660"/>
          </a:xfrm>
          <a:prstGeom prst="rect">
            <a:avLst/>
          </a:prstGeom>
        </p:spPr>
      </p:pic>
      <p:pic>
        <p:nvPicPr>
          <p:cNvPr id="12" name="Picture 11" descr="A one-lane gravel road running through the trees in early spring.">
            <a:extLst>
              <a:ext uri="{FF2B5EF4-FFF2-40B4-BE49-F238E27FC236}">
                <a16:creationId xmlns:a16="http://schemas.microsoft.com/office/drawing/2014/main" id="{A29327C7-4ABA-4EFF-ADA0-88D8C17ED65C}"/>
              </a:ext>
            </a:extLst>
          </p:cNvPr>
          <p:cNvPicPr>
            <a:picLocks noChangeAspect="1"/>
          </p:cNvPicPr>
          <p:nvPr/>
        </p:nvPicPr>
        <p:blipFill rotWithShape="1">
          <a:blip r:embed="rId4">
            <a:extLst>
              <a:ext uri="{28A0092B-C50C-407E-A947-70E740481C1C}">
                <a14:useLocalDpi xmlns:a14="http://schemas.microsoft.com/office/drawing/2010/main" val="0"/>
              </a:ext>
            </a:extLst>
          </a:blip>
          <a:srcRect r="19199"/>
          <a:stretch/>
        </p:blipFill>
        <p:spPr>
          <a:xfrm>
            <a:off x="647700" y="5120640"/>
            <a:ext cx="4457700" cy="4137660"/>
          </a:xfrm>
          <a:prstGeom prst="rect">
            <a:avLst/>
          </a:prstGeom>
        </p:spPr>
      </p:pic>
      <p:pic>
        <p:nvPicPr>
          <p:cNvPr id="7" name="Picture 6">
            <a:extLst>
              <a:ext uri="{FF2B5EF4-FFF2-40B4-BE49-F238E27FC236}">
                <a16:creationId xmlns:a16="http://schemas.microsoft.com/office/drawing/2014/main" id="{FAAC5748-CD16-4A4C-9122-6D7146018764}"/>
              </a:ext>
            </a:extLst>
          </p:cNvPr>
          <p:cNvPicPr>
            <a:picLocks noChangeAspect="1"/>
          </p:cNvPicPr>
          <p:nvPr/>
        </p:nvPicPr>
        <p:blipFill rotWithShape="1">
          <a:blip r:embed="rId5">
            <a:extLst>
              <a:ext uri="{28A0092B-C50C-407E-A947-70E740481C1C}">
                <a14:useLocalDpi xmlns:a14="http://schemas.microsoft.com/office/drawing/2010/main" val="0"/>
              </a:ext>
            </a:extLst>
          </a:blip>
          <a:srcRect l="8343" t="6331" r="5027" b="8375"/>
          <a:stretch/>
        </p:blipFill>
        <p:spPr>
          <a:xfrm>
            <a:off x="10199099" y="197604"/>
            <a:ext cx="7361260" cy="9280341"/>
          </a:xfrm>
          <a:prstGeom prst="rect">
            <a:avLst/>
          </a:prstGeom>
        </p:spPr>
      </p:pic>
      <p:sp>
        <p:nvSpPr>
          <p:cNvPr id="4" name="Oval 3">
            <a:extLst>
              <a:ext uri="{FF2B5EF4-FFF2-40B4-BE49-F238E27FC236}">
                <a16:creationId xmlns:a16="http://schemas.microsoft.com/office/drawing/2014/main" id="{08D37F4A-B526-4053-A45B-7B473E000A40}"/>
              </a:ext>
            </a:extLst>
          </p:cNvPr>
          <p:cNvSpPr/>
          <p:nvPr/>
        </p:nvSpPr>
        <p:spPr>
          <a:xfrm rot="972226">
            <a:off x="14644850" y="7164837"/>
            <a:ext cx="2280304" cy="7851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llout: Line 4">
            <a:extLst>
              <a:ext uri="{FF2B5EF4-FFF2-40B4-BE49-F238E27FC236}">
                <a16:creationId xmlns:a16="http://schemas.microsoft.com/office/drawing/2014/main" id="{F7B6EE88-0EF6-4964-B9DA-798A1AFCF996}"/>
              </a:ext>
            </a:extLst>
          </p:cNvPr>
          <p:cNvSpPr/>
          <p:nvPr/>
        </p:nvSpPr>
        <p:spPr>
          <a:xfrm>
            <a:off x="15785002" y="5927271"/>
            <a:ext cx="2294208" cy="950495"/>
          </a:xfrm>
          <a:prstGeom prst="borderCallout1">
            <a:avLst>
              <a:gd name="adj1" fmla="val 98460"/>
              <a:gd name="adj2" fmla="val 152"/>
              <a:gd name="adj3" fmla="val 122645"/>
              <a:gd name="adj4" fmla="val -742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Exceptional Rustic Designation Extended</a:t>
            </a:r>
          </a:p>
        </p:txBody>
      </p:sp>
    </p:spTree>
    <p:extLst>
      <p:ext uri="{BB962C8B-B14F-4D97-AF65-F5344CB8AC3E}">
        <p14:creationId xmlns:p14="http://schemas.microsoft.com/office/powerpoint/2010/main" val="3656665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showing the 14 roads with recommended changes to their extents.">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81281" y="1"/>
            <a:ext cx="14691010" cy="9505948"/>
          </a:xfrm>
        </p:spPr>
      </p:pic>
      <p:sp>
        <p:nvSpPr>
          <p:cNvPr id="6" name="TextBox 5">
            <a:extLst>
              <a:ext uri="{FF2B5EF4-FFF2-40B4-BE49-F238E27FC236}">
                <a16:creationId xmlns:a16="http://schemas.microsoft.com/office/drawing/2014/main" id="{6E4760FE-AF76-4E89-BAE2-5353779CA1DB}"/>
              </a:ext>
            </a:extLst>
          </p:cNvPr>
          <p:cNvSpPr txBox="1"/>
          <p:nvPr/>
        </p:nvSpPr>
        <p:spPr>
          <a:xfrm>
            <a:off x="15316200" y="266700"/>
            <a:ext cx="2803358" cy="5998245"/>
          </a:xfrm>
          <a:prstGeom prst="rect">
            <a:avLst/>
          </a:prstGeom>
          <a:noFill/>
        </p:spPr>
        <p:txBody>
          <a:bodyPr wrap="square" rtlCol="0">
            <a:spAutoFit/>
          </a:bodyPr>
          <a:lstStyle/>
          <a:p>
            <a:pPr marR="0" lvl="0">
              <a:lnSpc>
                <a:spcPct val="115000"/>
              </a:lnSpc>
              <a:spcBef>
                <a:spcPts val="400"/>
              </a:spcBef>
              <a:spcAft>
                <a:spcPts val="0"/>
              </a:spcAft>
            </a:pPr>
            <a:r>
              <a:rPr lang="en-US" sz="2800" dirty="0">
                <a:solidFill>
                  <a:srgbClr val="222222"/>
                </a:solidFill>
                <a:latin typeface="Source Sans Pro" panose="020B0503030403020204" pitchFamily="34" charset="0"/>
                <a:ea typeface="Yu Gothic" panose="020B0400000000000000" pitchFamily="34" charset="-128"/>
                <a:cs typeface="Arial" panose="020B0604020202020204" pitchFamily="34" charset="0"/>
              </a:rPr>
              <a:t>1</a:t>
            </a:r>
            <a:r>
              <a:rPr lang="en-US" sz="28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4 Roads</a:t>
            </a:r>
          </a:p>
          <a:p>
            <a:pPr marL="342900" marR="0" lvl="0" indent="-342900">
              <a:lnSpc>
                <a:spcPct val="115000"/>
              </a:lnSpc>
              <a:spcBef>
                <a:spcPts val="400"/>
              </a:spcBef>
              <a:spcAft>
                <a:spcPts val="0"/>
              </a:spcAft>
              <a:buFont typeface="Symbol" panose="05050102010706020507" pitchFamily="18" charset="2"/>
              <a:buChar char=""/>
            </a:pPr>
            <a:r>
              <a:rPr lang="en-US" sz="1400" dirty="0" err="1">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Batchellors</a:t>
            </a: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 Forest Road (shorter)</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Brookeville Road (shorter)</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Dustin Road (shorter)</a:t>
            </a:r>
          </a:p>
          <a:p>
            <a:pPr marL="342900" marR="0" lvl="0" indent="-342900">
              <a:lnSpc>
                <a:spcPct val="115000"/>
              </a:lnSpc>
              <a:spcBef>
                <a:spcPts val="400"/>
              </a:spcBef>
              <a:spcAft>
                <a:spcPts val="0"/>
              </a:spcAft>
              <a:buFont typeface="Symbol" panose="05050102010706020507" pitchFamily="18" charset="2"/>
              <a:buChar char=""/>
            </a:pPr>
            <a:r>
              <a:rPr lang="en-US" sz="1400" dirty="0" err="1">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Hoyles</a:t>
            </a: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 Mill Road (longer)</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Hughes Road (clarification)</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Johnson Road (clarification)</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Mount Ephraim Road (clarification)</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Mouth of Monocacy Road (longer)</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Schaeffer Road (shorter)</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Slidell Road (shorter)</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Stringtown Road (shorter)</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Sugarloaf Mountain Road (clarification)</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Turkey Foot Road (shorter)</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West Harris Road (clarification)</a:t>
            </a:r>
          </a:p>
        </p:txBody>
      </p:sp>
      <p:grpSp>
        <p:nvGrpSpPr>
          <p:cNvPr id="7" name="Group 6" descr="Map showing intersection of Mount Ephraim, West Harris, and Sugarloaf Mountain Roads near the Frederick County line. Mount Ephraim comes in from the southwest and head northwest at the intersection, while Sugarloaf Mountain heads northeast as a continuation of Mount Ephraim Road. West Harris does not continue through the intersection.">
            <a:extLst>
              <a:ext uri="{FF2B5EF4-FFF2-40B4-BE49-F238E27FC236}">
                <a16:creationId xmlns:a16="http://schemas.microsoft.com/office/drawing/2014/main" id="{25C17F3E-0C52-4A24-BB54-9B186C9DFF34}"/>
              </a:ext>
            </a:extLst>
          </p:cNvPr>
          <p:cNvGrpSpPr/>
          <p:nvPr/>
        </p:nvGrpSpPr>
        <p:grpSpPr>
          <a:xfrm>
            <a:off x="15172292" y="6620626"/>
            <a:ext cx="2916722" cy="2818494"/>
            <a:chOff x="0" y="0"/>
            <a:chExt cx="4124960" cy="3986511"/>
          </a:xfrm>
        </p:grpSpPr>
        <p:pic>
          <p:nvPicPr>
            <p:cNvPr id="9" name="Picture 8">
              <a:extLst>
                <a:ext uri="{FF2B5EF4-FFF2-40B4-BE49-F238E27FC236}">
                  <a16:creationId xmlns:a16="http://schemas.microsoft.com/office/drawing/2014/main" id="{678F4BCF-AE14-412F-AC10-66D119289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124960" cy="3848100"/>
            </a:xfrm>
            <a:prstGeom prst="rect">
              <a:avLst/>
            </a:prstGeom>
          </p:spPr>
        </p:pic>
        <p:sp>
          <p:nvSpPr>
            <p:cNvPr id="10" name="Freeform: Shape 9">
              <a:extLst>
                <a:ext uri="{FF2B5EF4-FFF2-40B4-BE49-F238E27FC236}">
                  <a16:creationId xmlns:a16="http://schemas.microsoft.com/office/drawing/2014/main" id="{52D196ED-F164-45DB-93A6-12FA5FB64991}"/>
                </a:ext>
              </a:extLst>
            </p:cNvPr>
            <p:cNvSpPr/>
            <p:nvPr/>
          </p:nvSpPr>
          <p:spPr>
            <a:xfrm>
              <a:off x="95367" y="67317"/>
              <a:ext cx="3933829" cy="3781104"/>
            </a:xfrm>
            <a:custGeom>
              <a:avLst/>
              <a:gdLst>
                <a:gd name="connsiteX0" fmla="*/ 176212 w 3900487"/>
                <a:gd name="connsiteY0" fmla="*/ 3762375 h 3762375"/>
                <a:gd name="connsiteX1" fmla="*/ 1795462 w 3900487"/>
                <a:gd name="connsiteY1" fmla="*/ 2266950 h 3762375"/>
                <a:gd name="connsiteX2" fmla="*/ 2266950 w 3900487"/>
                <a:gd name="connsiteY2" fmla="*/ 1919287 h 3762375"/>
                <a:gd name="connsiteX3" fmla="*/ 2724150 w 3900487"/>
                <a:gd name="connsiteY3" fmla="*/ 1462087 h 3762375"/>
                <a:gd name="connsiteX4" fmla="*/ 3195637 w 3900487"/>
                <a:gd name="connsiteY4" fmla="*/ 985837 h 3762375"/>
                <a:gd name="connsiteX5" fmla="*/ 3505200 w 3900487"/>
                <a:gd name="connsiteY5" fmla="*/ 600075 h 3762375"/>
                <a:gd name="connsiteX6" fmla="*/ 3776662 w 3900487"/>
                <a:gd name="connsiteY6" fmla="*/ 185737 h 3762375"/>
                <a:gd name="connsiteX7" fmla="*/ 3900487 w 3900487"/>
                <a:gd name="connsiteY7" fmla="*/ 0 h 3762375"/>
                <a:gd name="connsiteX8" fmla="*/ 3648075 w 3900487"/>
                <a:gd name="connsiteY8" fmla="*/ 142875 h 3762375"/>
                <a:gd name="connsiteX9" fmla="*/ 3343275 w 3900487"/>
                <a:gd name="connsiteY9" fmla="*/ 590550 h 3762375"/>
                <a:gd name="connsiteX10" fmla="*/ 3081337 w 3900487"/>
                <a:gd name="connsiteY10" fmla="*/ 933450 h 3762375"/>
                <a:gd name="connsiteX11" fmla="*/ 2767012 w 3900487"/>
                <a:gd name="connsiteY11" fmla="*/ 1262062 h 3762375"/>
                <a:gd name="connsiteX12" fmla="*/ 2319337 w 3900487"/>
                <a:gd name="connsiteY12" fmla="*/ 1647825 h 3762375"/>
                <a:gd name="connsiteX13" fmla="*/ 1624012 w 3900487"/>
                <a:gd name="connsiteY13" fmla="*/ 2262187 h 3762375"/>
                <a:gd name="connsiteX14" fmla="*/ 447675 w 3900487"/>
                <a:gd name="connsiteY14" fmla="*/ 3376612 h 3762375"/>
                <a:gd name="connsiteX15" fmla="*/ 0 w 3900487"/>
                <a:gd name="connsiteY15" fmla="*/ 3752850 h 3762375"/>
                <a:gd name="connsiteX16" fmla="*/ 176212 w 3900487"/>
                <a:gd name="connsiteY16" fmla="*/ 3762375 h 3762375"/>
                <a:gd name="connsiteX0" fmla="*/ 176212 w 3900487"/>
                <a:gd name="connsiteY0" fmla="*/ 3762375 h 3762375"/>
                <a:gd name="connsiteX1" fmla="*/ 1795462 w 3900487"/>
                <a:gd name="connsiteY1" fmla="*/ 2266950 h 3762375"/>
                <a:gd name="connsiteX2" fmla="*/ 2243135 w 3900487"/>
                <a:gd name="connsiteY2" fmla="*/ 1881187 h 3762375"/>
                <a:gd name="connsiteX3" fmla="*/ 2724150 w 3900487"/>
                <a:gd name="connsiteY3" fmla="*/ 1462087 h 3762375"/>
                <a:gd name="connsiteX4" fmla="*/ 3195637 w 3900487"/>
                <a:gd name="connsiteY4" fmla="*/ 985837 h 3762375"/>
                <a:gd name="connsiteX5" fmla="*/ 3505200 w 3900487"/>
                <a:gd name="connsiteY5" fmla="*/ 600075 h 3762375"/>
                <a:gd name="connsiteX6" fmla="*/ 3776662 w 3900487"/>
                <a:gd name="connsiteY6" fmla="*/ 185737 h 3762375"/>
                <a:gd name="connsiteX7" fmla="*/ 3900487 w 3900487"/>
                <a:gd name="connsiteY7" fmla="*/ 0 h 3762375"/>
                <a:gd name="connsiteX8" fmla="*/ 3648075 w 3900487"/>
                <a:gd name="connsiteY8" fmla="*/ 142875 h 3762375"/>
                <a:gd name="connsiteX9" fmla="*/ 3343275 w 3900487"/>
                <a:gd name="connsiteY9" fmla="*/ 590550 h 3762375"/>
                <a:gd name="connsiteX10" fmla="*/ 3081337 w 3900487"/>
                <a:gd name="connsiteY10" fmla="*/ 933450 h 3762375"/>
                <a:gd name="connsiteX11" fmla="*/ 2767012 w 3900487"/>
                <a:gd name="connsiteY11" fmla="*/ 1262062 h 3762375"/>
                <a:gd name="connsiteX12" fmla="*/ 2319337 w 3900487"/>
                <a:gd name="connsiteY12" fmla="*/ 1647825 h 3762375"/>
                <a:gd name="connsiteX13" fmla="*/ 1624012 w 3900487"/>
                <a:gd name="connsiteY13" fmla="*/ 2262187 h 3762375"/>
                <a:gd name="connsiteX14" fmla="*/ 447675 w 3900487"/>
                <a:gd name="connsiteY14" fmla="*/ 3376612 h 3762375"/>
                <a:gd name="connsiteX15" fmla="*/ 0 w 3900487"/>
                <a:gd name="connsiteY15" fmla="*/ 3752850 h 3762375"/>
                <a:gd name="connsiteX16" fmla="*/ 176212 w 3900487"/>
                <a:gd name="connsiteY16" fmla="*/ 3762375 h 3762375"/>
                <a:gd name="connsiteX0" fmla="*/ 176212 w 3900487"/>
                <a:gd name="connsiteY0" fmla="*/ 3762375 h 3762375"/>
                <a:gd name="connsiteX1" fmla="*/ 1795462 w 3900487"/>
                <a:gd name="connsiteY1" fmla="*/ 2266950 h 3762375"/>
                <a:gd name="connsiteX2" fmla="*/ 2243135 w 3900487"/>
                <a:gd name="connsiteY2" fmla="*/ 1881187 h 3762375"/>
                <a:gd name="connsiteX3" fmla="*/ 2724150 w 3900487"/>
                <a:gd name="connsiteY3" fmla="*/ 1462087 h 3762375"/>
                <a:gd name="connsiteX4" fmla="*/ 3195637 w 3900487"/>
                <a:gd name="connsiteY4" fmla="*/ 985837 h 3762375"/>
                <a:gd name="connsiteX5" fmla="*/ 3505200 w 3900487"/>
                <a:gd name="connsiteY5" fmla="*/ 600075 h 3762375"/>
                <a:gd name="connsiteX6" fmla="*/ 3776662 w 3900487"/>
                <a:gd name="connsiteY6" fmla="*/ 185737 h 3762375"/>
                <a:gd name="connsiteX7" fmla="*/ 3900487 w 3900487"/>
                <a:gd name="connsiteY7" fmla="*/ 0 h 3762375"/>
                <a:gd name="connsiteX8" fmla="*/ 3659295 w 3900487"/>
                <a:gd name="connsiteY8" fmla="*/ 154094 h 3762375"/>
                <a:gd name="connsiteX9" fmla="*/ 3343275 w 3900487"/>
                <a:gd name="connsiteY9" fmla="*/ 590550 h 3762375"/>
                <a:gd name="connsiteX10" fmla="*/ 3081337 w 3900487"/>
                <a:gd name="connsiteY10" fmla="*/ 933450 h 3762375"/>
                <a:gd name="connsiteX11" fmla="*/ 2767012 w 3900487"/>
                <a:gd name="connsiteY11" fmla="*/ 1262062 h 3762375"/>
                <a:gd name="connsiteX12" fmla="*/ 2319337 w 3900487"/>
                <a:gd name="connsiteY12" fmla="*/ 1647825 h 3762375"/>
                <a:gd name="connsiteX13" fmla="*/ 1624012 w 3900487"/>
                <a:gd name="connsiteY13" fmla="*/ 2262187 h 3762375"/>
                <a:gd name="connsiteX14" fmla="*/ 447675 w 3900487"/>
                <a:gd name="connsiteY14" fmla="*/ 3376612 h 3762375"/>
                <a:gd name="connsiteX15" fmla="*/ 0 w 3900487"/>
                <a:gd name="connsiteY15" fmla="*/ 3752850 h 3762375"/>
                <a:gd name="connsiteX16" fmla="*/ 176212 w 3900487"/>
                <a:gd name="connsiteY16" fmla="*/ 3762375 h 3762375"/>
                <a:gd name="connsiteX0" fmla="*/ 176212 w 3900487"/>
                <a:gd name="connsiteY0" fmla="*/ 3762375 h 3762375"/>
                <a:gd name="connsiteX1" fmla="*/ 1795462 w 3900487"/>
                <a:gd name="connsiteY1" fmla="*/ 2266950 h 3762375"/>
                <a:gd name="connsiteX2" fmla="*/ 2243135 w 3900487"/>
                <a:gd name="connsiteY2" fmla="*/ 1881187 h 3762375"/>
                <a:gd name="connsiteX3" fmla="*/ 2724150 w 3900487"/>
                <a:gd name="connsiteY3" fmla="*/ 1462087 h 3762375"/>
                <a:gd name="connsiteX4" fmla="*/ 3195637 w 3900487"/>
                <a:gd name="connsiteY4" fmla="*/ 985837 h 3762375"/>
                <a:gd name="connsiteX5" fmla="*/ 3443487 w 3900487"/>
                <a:gd name="connsiteY5" fmla="*/ 650563 h 3762375"/>
                <a:gd name="connsiteX6" fmla="*/ 3776662 w 3900487"/>
                <a:gd name="connsiteY6" fmla="*/ 185737 h 3762375"/>
                <a:gd name="connsiteX7" fmla="*/ 3900487 w 3900487"/>
                <a:gd name="connsiteY7" fmla="*/ 0 h 3762375"/>
                <a:gd name="connsiteX8" fmla="*/ 3659295 w 3900487"/>
                <a:gd name="connsiteY8" fmla="*/ 154094 h 3762375"/>
                <a:gd name="connsiteX9" fmla="*/ 3343275 w 3900487"/>
                <a:gd name="connsiteY9" fmla="*/ 590550 h 3762375"/>
                <a:gd name="connsiteX10" fmla="*/ 3081337 w 3900487"/>
                <a:gd name="connsiteY10" fmla="*/ 933450 h 3762375"/>
                <a:gd name="connsiteX11" fmla="*/ 2767012 w 3900487"/>
                <a:gd name="connsiteY11" fmla="*/ 1262062 h 3762375"/>
                <a:gd name="connsiteX12" fmla="*/ 2319337 w 3900487"/>
                <a:gd name="connsiteY12" fmla="*/ 1647825 h 3762375"/>
                <a:gd name="connsiteX13" fmla="*/ 1624012 w 3900487"/>
                <a:gd name="connsiteY13" fmla="*/ 2262187 h 3762375"/>
                <a:gd name="connsiteX14" fmla="*/ 447675 w 3900487"/>
                <a:gd name="connsiteY14" fmla="*/ 3376612 h 3762375"/>
                <a:gd name="connsiteX15" fmla="*/ 0 w 3900487"/>
                <a:gd name="connsiteY15" fmla="*/ 3752850 h 3762375"/>
                <a:gd name="connsiteX16" fmla="*/ 176212 w 3900487"/>
                <a:gd name="connsiteY16" fmla="*/ 3762375 h 3762375"/>
                <a:gd name="connsiteX0" fmla="*/ 176212 w 3900487"/>
                <a:gd name="connsiteY0" fmla="*/ 3762375 h 3762375"/>
                <a:gd name="connsiteX1" fmla="*/ 1795462 w 3900487"/>
                <a:gd name="connsiteY1" fmla="*/ 2266950 h 3762375"/>
                <a:gd name="connsiteX2" fmla="*/ 2243135 w 3900487"/>
                <a:gd name="connsiteY2" fmla="*/ 1881187 h 3762375"/>
                <a:gd name="connsiteX3" fmla="*/ 2724150 w 3900487"/>
                <a:gd name="connsiteY3" fmla="*/ 1462087 h 3762375"/>
                <a:gd name="connsiteX4" fmla="*/ 3195637 w 3900487"/>
                <a:gd name="connsiteY4" fmla="*/ 985837 h 3762375"/>
                <a:gd name="connsiteX5" fmla="*/ 3443487 w 3900487"/>
                <a:gd name="connsiteY5" fmla="*/ 650563 h 3762375"/>
                <a:gd name="connsiteX6" fmla="*/ 3776662 w 3900487"/>
                <a:gd name="connsiteY6" fmla="*/ 185737 h 3762375"/>
                <a:gd name="connsiteX7" fmla="*/ 3900487 w 3900487"/>
                <a:gd name="connsiteY7" fmla="*/ 0 h 3762375"/>
                <a:gd name="connsiteX8" fmla="*/ 3659295 w 3900487"/>
                <a:gd name="connsiteY8" fmla="*/ 154094 h 3762375"/>
                <a:gd name="connsiteX9" fmla="*/ 3343275 w 3900487"/>
                <a:gd name="connsiteY9" fmla="*/ 590550 h 3762375"/>
                <a:gd name="connsiteX10" fmla="*/ 3058897 w 3900487"/>
                <a:gd name="connsiteY10" fmla="*/ 933450 h 3762375"/>
                <a:gd name="connsiteX11" fmla="*/ 2767012 w 3900487"/>
                <a:gd name="connsiteY11" fmla="*/ 1262062 h 3762375"/>
                <a:gd name="connsiteX12" fmla="*/ 2319337 w 3900487"/>
                <a:gd name="connsiteY12" fmla="*/ 1647825 h 3762375"/>
                <a:gd name="connsiteX13" fmla="*/ 1624012 w 3900487"/>
                <a:gd name="connsiteY13" fmla="*/ 2262187 h 3762375"/>
                <a:gd name="connsiteX14" fmla="*/ 447675 w 3900487"/>
                <a:gd name="connsiteY14" fmla="*/ 3376612 h 3762375"/>
                <a:gd name="connsiteX15" fmla="*/ 0 w 3900487"/>
                <a:gd name="connsiteY15" fmla="*/ 3752850 h 3762375"/>
                <a:gd name="connsiteX16" fmla="*/ 176212 w 3900487"/>
                <a:gd name="connsiteY16" fmla="*/ 3762375 h 3762375"/>
                <a:gd name="connsiteX0" fmla="*/ 176212 w 3900487"/>
                <a:gd name="connsiteY0" fmla="*/ 3762375 h 3762375"/>
                <a:gd name="connsiteX1" fmla="*/ 1795462 w 3900487"/>
                <a:gd name="connsiteY1" fmla="*/ 2266950 h 3762375"/>
                <a:gd name="connsiteX2" fmla="*/ 2243135 w 3900487"/>
                <a:gd name="connsiteY2" fmla="*/ 1881187 h 3762375"/>
                <a:gd name="connsiteX3" fmla="*/ 2724150 w 3900487"/>
                <a:gd name="connsiteY3" fmla="*/ 1462087 h 3762375"/>
                <a:gd name="connsiteX4" fmla="*/ 3195637 w 3900487"/>
                <a:gd name="connsiteY4" fmla="*/ 985837 h 3762375"/>
                <a:gd name="connsiteX5" fmla="*/ 3443487 w 3900487"/>
                <a:gd name="connsiteY5" fmla="*/ 650563 h 3762375"/>
                <a:gd name="connsiteX6" fmla="*/ 3776662 w 3900487"/>
                <a:gd name="connsiteY6" fmla="*/ 185737 h 3762375"/>
                <a:gd name="connsiteX7" fmla="*/ 3900487 w 3900487"/>
                <a:gd name="connsiteY7" fmla="*/ 0 h 3762375"/>
                <a:gd name="connsiteX8" fmla="*/ 3659295 w 3900487"/>
                <a:gd name="connsiteY8" fmla="*/ 154094 h 3762375"/>
                <a:gd name="connsiteX9" fmla="*/ 3343275 w 3900487"/>
                <a:gd name="connsiteY9" fmla="*/ 590550 h 3762375"/>
                <a:gd name="connsiteX10" fmla="*/ 3058897 w 3900487"/>
                <a:gd name="connsiteY10" fmla="*/ 933450 h 3762375"/>
                <a:gd name="connsiteX11" fmla="*/ 2727740 w 3900487"/>
                <a:gd name="connsiteY11" fmla="*/ 1290111 h 3762375"/>
                <a:gd name="connsiteX12" fmla="*/ 2319337 w 3900487"/>
                <a:gd name="connsiteY12" fmla="*/ 1647825 h 3762375"/>
                <a:gd name="connsiteX13" fmla="*/ 1624012 w 3900487"/>
                <a:gd name="connsiteY13" fmla="*/ 2262187 h 3762375"/>
                <a:gd name="connsiteX14" fmla="*/ 447675 w 3900487"/>
                <a:gd name="connsiteY14" fmla="*/ 3376612 h 3762375"/>
                <a:gd name="connsiteX15" fmla="*/ 0 w 3900487"/>
                <a:gd name="connsiteY15" fmla="*/ 3752850 h 3762375"/>
                <a:gd name="connsiteX16" fmla="*/ 176212 w 3900487"/>
                <a:gd name="connsiteY16" fmla="*/ 3762375 h 3762375"/>
                <a:gd name="connsiteX0" fmla="*/ 176212 w 3900487"/>
                <a:gd name="connsiteY0" fmla="*/ 3762375 h 3762375"/>
                <a:gd name="connsiteX1" fmla="*/ 1795462 w 3900487"/>
                <a:gd name="connsiteY1" fmla="*/ 2266950 h 3762375"/>
                <a:gd name="connsiteX2" fmla="*/ 2243135 w 3900487"/>
                <a:gd name="connsiteY2" fmla="*/ 1881187 h 3762375"/>
                <a:gd name="connsiteX3" fmla="*/ 2724150 w 3900487"/>
                <a:gd name="connsiteY3" fmla="*/ 1462087 h 3762375"/>
                <a:gd name="connsiteX4" fmla="*/ 3195637 w 3900487"/>
                <a:gd name="connsiteY4" fmla="*/ 985837 h 3762375"/>
                <a:gd name="connsiteX5" fmla="*/ 3454708 w 3900487"/>
                <a:gd name="connsiteY5" fmla="*/ 650563 h 3762375"/>
                <a:gd name="connsiteX6" fmla="*/ 3776662 w 3900487"/>
                <a:gd name="connsiteY6" fmla="*/ 185737 h 3762375"/>
                <a:gd name="connsiteX7" fmla="*/ 3900487 w 3900487"/>
                <a:gd name="connsiteY7" fmla="*/ 0 h 3762375"/>
                <a:gd name="connsiteX8" fmla="*/ 3659295 w 3900487"/>
                <a:gd name="connsiteY8" fmla="*/ 154094 h 3762375"/>
                <a:gd name="connsiteX9" fmla="*/ 3343275 w 3900487"/>
                <a:gd name="connsiteY9" fmla="*/ 590550 h 3762375"/>
                <a:gd name="connsiteX10" fmla="*/ 3058897 w 3900487"/>
                <a:gd name="connsiteY10" fmla="*/ 933450 h 3762375"/>
                <a:gd name="connsiteX11" fmla="*/ 2727740 w 3900487"/>
                <a:gd name="connsiteY11" fmla="*/ 1290111 h 3762375"/>
                <a:gd name="connsiteX12" fmla="*/ 2319337 w 3900487"/>
                <a:gd name="connsiteY12" fmla="*/ 1647825 h 3762375"/>
                <a:gd name="connsiteX13" fmla="*/ 1624012 w 3900487"/>
                <a:gd name="connsiteY13" fmla="*/ 2262187 h 3762375"/>
                <a:gd name="connsiteX14" fmla="*/ 447675 w 3900487"/>
                <a:gd name="connsiteY14" fmla="*/ 3376612 h 3762375"/>
                <a:gd name="connsiteX15" fmla="*/ 0 w 3900487"/>
                <a:gd name="connsiteY15" fmla="*/ 3752850 h 3762375"/>
                <a:gd name="connsiteX16" fmla="*/ 176212 w 3900487"/>
                <a:gd name="connsiteY16" fmla="*/ 3762375 h 3762375"/>
                <a:gd name="connsiteX0" fmla="*/ 176212 w 3900487"/>
                <a:gd name="connsiteY0" fmla="*/ 3762375 h 3762375"/>
                <a:gd name="connsiteX1" fmla="*/ 1778631 w 3900487"/>
                <a:gd name="connsiteY1" fmla="*/ 2311828 h 3762375"/>
                <a:gd name="connsiteX2" fmla="*/ 2243135 w 3900487"/>
                <a:gd name="connsiteY2" fmla="*/ 1881187 h 3762375"/>
                <a:gd name="connsiteX3" fmla="*/ 2724150 w 3900487"/>
                <a:gd name="connsiteY3" fmla="*/ 1462087 h 3762375"/>
                <a:gd name="connsiteX4" fmla="*/ 3195637 w 3900487"/>
                <a:gd name="connsiteY4" fmla="*/ 985837 h 3762375"/>
                <a:gd name="connsiteX5" fmla="*/ 3454708 w 3900487"/>
                <a:gd name="connsiteY5" fmla="*/ 650563 h 3762375"/>
                <a:gd name="connsiteX6" fmla="*/ 3776662 w 3900487"/>
                <a:gd name="connsiteY6" fmla="*/ 185737 h 3762375"/>
                <a:gd name="connsiteX7" fmla="*/ 3900487 w 3900487"/>
                <a:gd name="connsiteY7" fmla="*/ 0 h 3762375"/>
                <a:gd name="connsiteX8" fmla="*/ 3659295 w 3900487"/>
                <a:gd name="connsiteY8" fmla="*/ 154094 h 3762375"/>
                <a:gd name="connsiteX9" fmla="*/ 3343275 w 3900487"/>
                <a:gd name="connsiteY9" fmla="*/ 590550 h 3762375"/>
                <a:gd name="connsiteX10" fmla="*/ 3058897 w 3900487"/>
                <a:gd name="connsiteY10" fmla="*/ 933450 h 3762375"/>
                <a:gd name="connsiteX11" fmla="*/ 2727740 w 3900487"/>
                <a:gd name="connsiteY11" fmla="*/ 1290111 h 3762375"/>
                <a:gd name="connsiteX12" fmla="*/ 2319337 w 3900487"/>
                <a:gd name="connsiteY12" fmla="*/ 1647825 h 3762375"/>
                <a:gd name="connsiteX13" fmla="*/ 1624012 w 3900487"/>
                <a:gd name="connsiteY13" fmla="*/ 2262187 h 3762375"/>
                <a:gd name="connsiteX14" fmla="*/ 447675 w 3900487"/>
                <a:gd name="connsiteY14" fmla="*/ 3376612 h 3762375"/>
                <a:gd name="connsiteX15" fmla="*/ 0 w 3900487"/>
                <a:gd name="connsiteY15" fmla="*/ 3752850 h 3762375"/>
                <a:gd name="connsiteX16" fmla="*/ 176212 w 3900487"/>
                <a:gd name="connsiteY16" fmla="*/ 3762375 h 3762375"/>
                <a:gd name="connsiteX0" fmla="*/ 209874 w 3934149"/>
                <a:gd name="connsiteY0" fmla="*/ 3762375 h 3769680"/>
                <a:gd name="connsiteX1" fmla="*/ 1812293 w 3934149"/>
                <a:gd name="connsiteY1" fmla="*/ 2311828 h 3769680"/>
                <a:gd name="connsiteX2" fmla="*/ 2276797 w 3934149"/>
                <a:gd name="connsiteY2" fmla="*/ 1881187 h 3769680"/>
                <a:gd name="connsiteX3" fmla="*/ 2757812 w 3934149"/>
                <a:gd name="connsiteY3" fmla="*/ 1462087 h 3769680"/>
                <a:gd name="connsiteX4" fmla="*/ 3229299 w 3934149"/>
                <a:gd name="connsiteY4" fmla="*/ 985837 h 3769680"/>
                <a:gd name="connsiteX5" fmla="*/ 3488370 w 3934149"/>
                <a:gd name="connsiteY5" fmla="*/ 650563 h 3769680"/>
                <a:gd name="connsiteX6" fmla="*/ 3810324 w 3934149"/>
                <a:gd name="connsiteY6" fmla="*/ 185737 h 3769680"/>
                <a:gd name="connsiteX7" fmla="*/ 3934149 w 3934149"/>
                <a:gd name="connsiteY7" fmla="*/ 0 h 3769680"/>
                <a:gd name="connsiteX8" fmla="*/ 3692957 w 3934149"/>
                <a:gd name="connsiteY8" fmla="*/ 154094 h 3769680"/>
                <a:gd name="connsiteX9" fmla="*/ 3376937 w 3934149"/>
                <a:gd name="connsiteY9" fmla="*/ 590550 h 3769680"/>
                <a:gd name="connsiteX10" fmla="*/ 3092559 w 3934149"/>
                <a:gd name="connsiteY10" fmla="*/ 933450 h 3769680"/>
                <a:gd name="connsiteX11" fmla="*/ 2761402 w 3934149"/>
                <a:gd name="connsiteY11" fmla="*/ 1290111 h 3769680"/>
                <a:gd name="connsiteX12" fmla="*/ 2352999 w 3934149"/>
                <a:gd name="connsiteY12" fmla="*/ 1647825 h 3769680"/>
                <a:gd name="connsiteX13" fmla="*/ 1657674 w 3934149"/>
                <a:gd name="connsiteY13" fmla="*/ 2262187 h 3769680"/>
                <a:gd name="connsiteX14" fmla="*/ 481337 w 3934149"/>
                <a:gd name="connsiteY14" fmla="*/ 3376612 h 3769680"/>
                <a:gd name="connsiteX15" fmla="*/ 0 w 3934149"/>
                <a:gd name="connsiteY15" fmla="*/ 3769680 h 3769680"/>
                <a:gd name="connsiteX16" fmla="*/ 209874 w 3934149"/>
                <a:gd name="connsiteY16" fmla="*/ 3762375 h 3769680"/>
                <a:gd name="connsiteX0" fmla="*/ 209874 w 3934149"/>
                <a:gd name="connsiteY0" fmla="*/ 3781104 h 3781104"/>
                <a:gd name="connsiteX1" fmla="*/ 1812293 w 3934149"/>
                <a:gd name="connsiteY1" fmla="*/ 2311828 h 3781104"/>
                <a:gd name="connsiteX2" fmla="*/ 2276797 w 3934149"/>
                <a:gd name="connsiteY2" fmla="*/ 1881187 h 3781104"/>
                <a:gd name="connsiteX3" fmla="*/ 2757812 w 3934149"/>
                <a:gd name="connsiteY3" fmla="*/ 1462087 h 3781104"/>
                <a:gd name="connsiteX4" fmla="*/ 3229299 w 3934149"/>
                <a:gd name="connsiteY4" fmla="*/ 985837 h 3781104"/>
                <a:gd name="connsiteX5" fmla="*/ 3488370 w 3934149"/>
                <a:gd name="connsiteY5" fmla="*/ 650563 h 3781104"/>
                <a:gd name="connsiteX6" fmla="*/ 3810324 w 3934149"/>
                <a:gd name="connsiteY6" fmla="*/ 185737 h 3781104"/>
                <a:gd name="connsiteX7" fmla="*/ 3934149 w 3934149"/>
                <a:gd name="connsiteY7" fmla="*/ 0 h 3781104"/>
                <a:gd name="connsiteX8" fmla="*/ 3692957 w 3934149"/>
                <a:gd name="connsiteY8" fmla="*/ 154094 h 3781104"/>
                <a:gd name="connsiteX9" fmla="*/ 3376937 w 3934149"/>
                <a:gd name="connsiteY9" fmla="*/ 590550 h 3781104"/>
                <a:gd name="connsiteX10" fmla="*/ 3092559 w 3934149"/>
                <a:gd name="connsiteY10" fmla="*/ 933450 h 3781104"/>
                <a:gd name="connsiteX11" fmla="*/ 2761402 w 3934149"/>
                <a:gd name="connsiteY11" fmla="*/ 1290111 h 3781104"/>
                <a:gd name="connsiteX12" fmla="*/ 2352999 w 3934149"/>
                <a:gd name="connsiteY12" fmla="*/ 1647825 h 3781104"/>
                <a:gd name="connsiteX13" fmla="*/ 1657674 w 3934149"/>
                <a:gd name="connsiteY13" fmla="*/ 2262187 h 3781104"/>
                <a:gd name="connsiteX14" fmla="*/ 481337 w 3934149"/>
                <a:gd name="connsiteY14" fmla="*/ 3376612 h 3781104"/>
                <a:gd name="connsiteX15" fmla="*/ 0 w 3934149"/>
                <a:gd name="connsiteY15" fmla="*/ 3769680 h 3781104"/>
                <a:gd name="connsiteX16" fmla="*/ 209874 w 3934149"/>
                <a:gd name="connsiteY16" fmla="*/ 3781104 h 3781104"/>
                <a:gd name="connsiteX0" fmla="*/ 209874 w 3934149"/>
                <a:gd name="connsiteY0" fmla="*/ 3781104 h 3781104"/>
                <a:gd name="connsiteX1" fmla="*/ 1812293 w 3934149"/>
                <a:gd name="connsiteY1" fmla="*/ 2311828 h 3781104"/>
                <a:gd name="connsiteX2" fmla="*/ 2276797 w 3934149"/>
                <a:gd name="connsiteY2" fmla="*/ 1881187 h 3781104"/>
                <a:gd name="connsiteX3" fmla="*/ 2757812 w 3934149"/>
                <a:gd name="connsiteY3" fmla="*/ 1462087 h 3781104"/>
                <a:gd name="connsiteX4" fmla="*/ 3229299 w 3934149"/>
                <a:gd name="connsiteY4" fmla="*/ 985837 h 3781104"/>
                <a:gd name="connsiteX5" fmla="*/ 3488370 w 3934149"/>
                <a:gd name="connsiteY5" fmla="*/ 650563 h 3781104"/>
                <a:gd name="connsiteX6" fmla="*/ 3810324 w 3934149"/>
                <a:gd name="connsiteY6" fmla="*/ 185737 h 3781104"/>
                <a:gd name="connsiteX7" fmla="*/ 3934149 w 3934149"/>
                <a:gd name="connsiteY7" fmla="*/ 0 h 3781104"/>
                <a:gd name="connsiteX8" fmla="*/ 3692957 w 3934149"/>
                <a:gd name="connsiteY8" fmla="*/ 154094 h 3781104"/>
                <a:gd name="connsiteX9" fmla="*/ 3376937 w 3934149"/>
                <a:gd name="connsiteY9" fmla="*/ 590550 h 3781104"/>
                <a:gd name="connsiteX10" fmla="*/ 3092559 w 3934149"/>
                <a:gd name="connsiteY10" fmla="*/ 933450 h 3781104"/>
                <a:gd name="connsiteX11" fmla="*/ 2761402 w 3934149"/>
                <a:gd name="connsiteY11" fmla="*/ 1290111 h 3781104"/>
                <a:gd name="connsiteX12" fmla="*/ 2352999 w 3934149"/>
                <a:gd name="connsiteY12" fmla="*/ 1647825 h 3781104"/>
                <a:gd name="connsiteX13" fmla="*/ 1657674 w 3934149"/>
                <a:gd name="connsiteY13" fmla="*/ 2262187 h 3781104"/>
                <a:gd name="connsiteX14" fmla="*/ 698187 w 3934149"/>
                <a:gd name="connsiteY14" fmla="*/ 3180252 h 3781104"/>
                <a:gd name="connsiteX15" fmla="*/ 0 w 3934149"/>
                <a:gd name="connsiteY15" fmla="*/ 3769680 h 3781104"/>
                <a:gd name="connsiteX16" fmla="*/ 209874 w 3934149"/>
                <a:gd name="connsiteY16" fmla="*/ 3781104 h 3781104"/>
                <a:gd name="connsiteX0" fmla="*/ 209874 w 3934149"/>
                <a:gd name="connsiteY0" fmla="*/ 3781104 h 3781104"/>
                <a:gd name="connsiteX1" fmla="*/ 1812293 w 3934149"/>
                <a:gd name="connsiteY1" fmla="*/ 2311828 h 3781104"/>
                <a:gd name="connsiteX2" fmla="*/ 2276797 w 3934149"/>
                <a:gd name="connsiteY2" fmla="*/ 1881187 h 3781104"/>
                <a:gd name="connsiteX3" fmla="*/ 2757812 w 3934149"/>
                <a:gd name="connsiteY3" fmla="*/ 1462087 h 3781104"/>
                <a:gd name="connsiteX4" fmla="*/ 3229299 w 3934149"/>
                <a:gd name="connsiteY4" fmla="*/ 985837 h 3781104"/>
                <a:gd name="connsiteX5" fmla="*/ 3488370 w 3934149"/>
                <a:gd name="connsiteY5" fmla="*/ 650563 h 3781104"/>
                <a:gd name="connsiteX6" fmla="*/ 3810324 w 3934149"/>
                <a:gd name="connsiteY6" fmla="*/ 185737 h 3781104"/>
                <a:gd name="connsiteX7" fmla="*/ 3934149 w 3934149"/>
                <a:gd name="connsiteY7" fmla="*/ 0 h 3781104"/>
                <a:gd name="connsiteX8" fmla="*/ 3692957 w 3934149"/>
                <a:gd name="connsiteY8" fmla="*/ 154094 h 3781104"/>
                <a:gd name="connsiteX9" fmla="*/ 3376937 w 3934149"/>
                <a:gd name="connsiteY9" fmla="*/ 590550 h 3781104"/>
                <a:gd name="connsiteX10" fmla="*/ 3092559 w 3934149"/>
                <a:gd name="connsiteY10" fmla="*/ 933450 h 3781104"/>
                <a:gd name="connsiteX11" fmla="*/ 2761402 w 3934149"/>
                <a:gd name="connsiteY11" fmla="*/ 1290111 h 3781104"/>
                <a:gd name="connsiteX12" fmla="*/ 2352999 w 3934149"/>
                <a:gd name="connsiteY12" fmla="*/ 1647825 h 3781104"/>
                <a:gd name="connsiteX13" fmla="*/ 1657674 w 3934149"/>
                <a:gd name="connsiteY13" fmla="*/ 2262187 h 3781104"/>
                <a:gd name="connsiteX14" fmla="*/ 731849 w 3934149"/>
                <a:gd name="connsiteY14" fmla="*/ 3135369 h 3781104"/>
                <a:gd name="connsiteX15" fmla="*/ 0 w 3934149"/>
                <a:gd name="connsiteY15" fmla="*/ 3769680 h 3781104"/>
                <a:gd name="connsiteX16" fmla="*/ 209874 w 3934149"/>
                <a:gd name="connsiteY16" fmla="*/ 3781104 h 378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34149" h="3781104">
                  <a:moveTo>
                    <a:pt x="209874" y="3781104"/>
                  </a:moveTo>
                  <a:lnTo>
                    <a:pt x="1812293" y="2311828"/>
                  </a:lnTo>
                  <a:lnTo>
                    <a:pt x="2276797" y="1881187"/>
                  </a:lnTo>
                  <a:cubicBezTo>
                    <a:pt x="2437135" y="1741487"/>
                    <a:pt x="2599062" y="1611312"/>
                    <a:pt x="2757812" y="1462087"/>
                  </a:cubicBezTo>
                  <a:cubicBezTo>
                    <a:pt x="2916562" y="1312862"/>
                    <a:pt x="3072137" y="1144587"/>
                    <a:pt x="3229299" y="985837"/>
                  </a:cubicBezTo>
                  <a:lnTo>
                    <a:pt x="3488370" y="650563"/>
                  </a:lnTo>
                  <a:lnTo>
                    <a:pt x="3810324" y="185737"/>
                  </a:lnTo>
                  <a:lnTo>
                    <a:pt x="3934149" y="0"/>
                  </a:lnTo>
                  <a:lnTo>
                    <a:pt x="3692957" y="154094"/>
                  </a:lnTo>
                  <a:lnTo>
                    <a:pt x="3376937" y="590550"/>
                  </a:lnTo>
                  <a:lnTo>
                    <a:pt x="3092559" y="933450"/>
                  </a:lnTo>
                  <a:lnTo>
                    <a:pt x="2761402" y="1290111"/>
                  </a:lnTo>
                  <a:lnTo>
                    <a:pt x="2352999" y="1647825"/>
                  </a:lnTo>
                  <a:lnTo>
                    <a:pt x="1657674" y="2262187"/>
                  </a:lnTo>
                  <a:lnTo>
                    <a:pt x="731849" y="3135369"/>
                  </a:lnTo>
                  <a:lnTo>
                    <a:pt x="0" y="3769680"/>
                  </a:lnTo>
                  <a:lnTo>
                    <a:pt x="209874" y="3781104"/>
                  </a:lnTo>
                  <a:close/>
                </a:path>
              </a:pathLst>
            </a:cu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Shape 10">
              <a:extLst>
                <a:ext uri="{FF2B5EF4-FFF2-40B4-BE49-F238E27FC236}">
                  <a16:creationId xmlns:a16="http://schemas.microsoft.com/office/drawing/2014/main" id="{C66A9819-FE43-4F07-8D50-6EFCA35ECD9E}"/>
                </a:ext>
              </a:extLst>
            </p:cNvPr>
            <p:cNvSpPr/>
            <p:nvPr/>
          </p:nvSpPr>
          <p:spPr>
            <a:xfrm>
              <a:off x="1150013" y="1559528"/>
              <a:ext cx="751715" cy="2288805"/>
            </a:xfrm>
            <a:custGeom>
              <a:avLst/>
              <a:gdLst>
                <a:gd name="connsiteX0" fmla="*/ 0 w 751715"/>
                <a:gd name="connsiteY0" fmla="*/ 50489 h 2288805"/>
                <a:gd name="connsiteX1" fmla="*/ 286100 w 751715"/>
                <a:gd name="connsiteY1" fmla="*/ 650739 h 2288805"/>
                <a:gd name="connsiteX2" fmla="*/ 347808 w 751715"/>
                <a:gd name="connsiteY2" fmla="*/ 779765 h 2288805"/>
                <a:gd name="connsiteX3" fmla="*/ 370247 w 751715"/>
                <a:gd name="connsiteY3" fmla="*/ 908791 h 2288805"/>
                <a:gd name="connsiteX4" fmla="*/ 431955 w 751715"/>
                <a:gd name="connsiteY4" fmla="*/ 1318307 h 2288805"/>
                <a:gd name="connsiteX5" fmla="*/ 661958 w 751715"/>
                <a:gd name="connsiteY5" fmla="*/ 2288805 h 2288805"/>
                <a:gd name="connsiteX6" fmla="*/ 751715 w 751715"/>
                <a:gd name="connsiteY6" fmla="*/ 2288805 h 2288805"/>
                <a:gd name="connsiteX7" fmla="*/ 504883 w 751715"/>
                <a:gd name="connsiteY7" fmla="*/ 1239770 h 2288805"/>
                <a:gd name="connsiteX8" fmla="*/ 443175 w 751715"/>
                <a:gd name="connsiteY8" fmla="*/ 802204 h 2288805"/>
                <a:gd name="connsiteX9" fmla="*/ 246832 w 751715"/>
                <a:gd name="connsiteY9" fmla="*/ 353419 h 2288805"/>
                <a:gd name="connsiteX10" fmla="*/ 84147 w 751715"/>
                <a:gd name="connsiteY10" fmla="*/ 0 h 2288805"/>
                <a:gd name="connsiteX11" fmla="*/ 0 w 751715"/>
                <a:gd name="connsiteY11" fmla="*/ 50489 h 228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1715" h="2288805">
                  <a:moveTo>
                    <a:pt x="0" y="50489"/>
                  </a:moveTo>
                  <a:lnTo>
                    <a:pt x="286100" y="650739"/>
                  </a:lnTo>
                  <a:lnTo>
                    <a:pt x="347808" y="779765"/>
                  </a:lnTo>
                  <a:lnTo>
                    <a:pt x="370247" y="908791"/>
                  </a:lnTo>
                  <a:lnTo>
                    <a:pt x="431955" y="1318307"/>
                  </a:lnTo>
                  <a:lnTo>
                    <a:pt x="661958" y="2288805"/>
                  </a:lnTo>
                  <a:lnTo>
                    <a:pt x="751715" y="2288805"/>
                  </a:lnTo>
                  <a:lnTo>
                    <a:pt x="504883" y="1239770"/>
                  </a:lnTo>
                  <a:lnTo>
                    <a:pt x="443175" y="802204"/>
                  </a:lnTo>
                  <a:lnTo>
                    <a:pt x="246832" y="353419"/>
                  </a:lnTo>
                  <a:lnTo>
                    <a:pt x="84147" y="0"/>
                  </a:lnTo>
                  <a:lnTo>
                    <a:pt x="0" y="50489"/>
                  </a:lnTo>
                  <a:close/>
                </a:path>
              </a:pathLst>
            </a:cu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5">
              <a:extLst>
                <a:ext uri="{FF2B5EF4-FFF2-40B4-BE49-F238E27FC236}">
                  <a16:creationId xmlns:a16="http://schemas.microsoft.com/office/drawing/2014/main" id="{A61DA9A9-F965-4CC4-93A6-83CA32B19369}"/>
                </a:ext>
              </a:extLst>
            </p:cNvPr>
            <p:cNvSpPr txBox="1"/>
            <p:nvPr/>
          </p:nvSpPr>
          <p:spPr>
            <a:xfrm rot="19069225">
              <a:off x="1275792" y="1519047"/>
              <a:ext cx="2536579" cy="244349"/>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050" b="1" dirty="0">
                  <a:solidFill>
                    <a:srgbClr val="FFFFFF"/>
                  </a:solidFill>
                  <a:effectLst/>
                  <a:latin typeface="Cambria" panose="02040503050406030204" pitchFamily="18" charset="0"/>
                  <a:ea typeface="Calibri" panose="020F0502020204030204" pitchFamily="34" charset="0"/>
                  <a:cs typeface="Times New Roman" panose="02020603050405020304" pitchFamily="18" charset="0"/>
                </a:rPr>
                <a:t>Sugarloaf Mountain Road</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13" name="Text Box 6">
              <a:extLst>
                <a:ext uri="{FF2B5EF4-FFF2-40B4-BE49-F238E27FC236}">
                  <a16:creationId xmlns:a16="http://schemas.microsoft.com/office/drawing/2014/main" id="{1FC769F8-BAC0-40B6-8A80-17694DC07CD2}"/>
                </a:ext>
              </a:extLst>
            </p:cNvPr>
            <p:cNvSpPr txBox="1"/>
            <p:nvPr/>
          </p:nvSpPr>
          <p:spPr>
            <a:xfrm rot="4648731">
              <a:off x="1034619" y="2958475"/>
              <a:ext cx="1451514" cy="604557"/>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050" b="1" dirty="0">
                  <a:solidFill>
                    <a:srgbClr val="FFFFFF"/>
                  </a:solidFill>
                  <a:effectLst/>
                  <a:latin typeface="Cambria" panose="02040503050406030204" pitchFamily="18" charset="0"/>
                  <a:ea typeface="Calibri" panose="020F0502020204030204" pitchFamily="34" charset="0"/>
                  <a:cs typeface="Times New Roman" panose="02020603050405020304" pitchFamily="18" charset="0"/>
                </a:rPr>
                <a:t>West Harris Road</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14" name="Text Box 7">
              <a:extLst>
                <a:ext uri="{FF2B5EF4-FFF2-40B4-BE49-F238E27FC236}">
                  <a16:creationId xmlns:a16="http://schemas.microsoft.com/office/drawing/2014/main" id="{7007F453-8DAC-443A-8D1B-3BCB149289E1}"/>
                </a:ext>
              </a:extLst>
            </p:cNvPr>
            <p:cNvSpPr txBox="1"/>
            <p:nvPr/>
          </p:nvSpPr>
          <p:spPr>
            <a:xfrm rot="19971587">
              <a:off x="1330486" y="457012"/>
              <a:ext cx="2530283" cy="358368"/>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b="1" dirty="0">
                  <a:solidFill>
                    <a:srgbClr val="FFFFFF"/>
                  </a:solidFill>
                  <a:effectLst/>
                  <a:latin typeface="Cambria" panose="02040503050406030204" pitchFamily="18" charset="0"/>
                  <a:ea typeface="Calibri" panose="020F0502020204030204" pitchFamily="34" charset="0"/>
                  <a:cs typeface="Times New Roman" panose="02020603050405020304" pitchFamily="18" charset="0"/>
                </a:rPr>
                <a:t>Frederick County Line</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15" name="Text Box 11">
              <a:extLst>
                <a:ext uri="{FF2B5EF4-FFF2-40B4-BE49-F238E27FC236}">
                  <a16:creationId xmlns:a16="http://schemas.microsoft.com/office/drawing/2014/main" id="{01A96311-575D-4872-B4AC-2637EDE91A99}"/>
                </a:ext>
              </a:extLst>
            </p:cNvPr>
            <p:cNvSpPr txBox="1"/>
            <p:nvPr/>
          </p:nvSpPr>
          <p:spPr>
            <a:xfrm rot="3908427">
              <a:off x="-78697" y="1197565"/>
              <a:ext cx="2481515" cy="224803"/>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050" b="1" dirty="0">
                  <a:solidFill>
                    <a:srgbClr val="FFFFFF"/>
                  </a:solidFill>
                  <a:effectLst/>
                  <a:latin typeface="Cambria" panose="02040503050406030204" pitchFamily="18" charset="0"/>
                  <a:ea typeface="Calibri" panose="020F0502020204030204" pitchFamily="34" charset="0"/>
                  <a:cs typeface="Times New Roman" panose="02020603050405020304" pitchFamily="18" charset="0"/>
                </a:rPr>
                <a:t>Mount Ephraim Road</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16" name="Text Box 12">
              <a:extLst>
                <a:ext uri="{FF2B5EF4-FFF2-40B4-BE49-F238E27FC236}">
                  <a16:creationId xmlns:a16="http://schemas.microsoft.com/office/drawing/2014/main" id="{4F9CD6A3-8B13-4BB5-B7FF-1085E23F898E}"/>
                </a:ext>
              </a:extLst>
            </p:cNvPr>
            <p:cNvSpPr txBox="1"/>
            <p:nvPr/>
          </p:nvSpPr>
          <p:spPr>
            <a:xfrm rot="19079826">
              <a:off x="62408" y="2903283"/>
              <a:ext cx="1532890" cy="692350"/>
            </a:xfrm>
            <a:prstGeom prst="rect">
              <a:avLst/>
            </a:prstGeom>
            <a:noFill/>
            <a:ln w="28575">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800"/>
                </a:spcAft>
              </a:pPr>
              <a:r>
                <a:rPr lang="en-US" sz="1050" b="1" dirty="0">
                  <a:solidFill>
                    <a:srgbClr val="FFFFFF"/>
                  </a:solidFill>
                  <a:effectLst/>
                  <a:latin typeface="Cambria" panose="02040503050406030204" pitchFamily="18" charset="0"/>
                  <a:ea typeface="Calibri" panose="020F0502020204030204" pitchFamily="34" charset="0"/>
                  <a:cs typeface="Times New Roman" panose="02020603050405020304" pitchFamily="18" charset="0"/>
                </a:rPr>
                <a:t>Mount Ephraim Road</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175738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Game Preserve Road</a:t>
            </a:r>
          </a:p>
        </p:txBody>
      </p:sp>
      <p:sp>
        <p:nvSpPr>
          <p:cNvPr id="3" name="Content Placeholder 2"/>
          <p:cNvSpPr>
            <a:spLocks noGrp="1"/>
          </p:cNvSpPr>
          <p:nvPr>
            <p:ph idx="1"/>
          </p:nvPr>
        </p:nvSpPr>
        <p:spPr>
          <a:xfrm>
            <a:off x="1645920" y="2331720"/>
            <a:ext cx="8359726" cy="6949440"/>
          </a:xfrm>
        </p:spPr>
        <p:txBody>
          <a:bodyPr>
            <a:normAutofit/>
          </a:bodyPr>
          <a:lstStyle/>
          <a:p>
            <a:r>
              <a:rPr lang="en-US" sz="3600" dirty="0"/>
              <a:t>Designated rustic in the 2010 </a:t>
            </a:r>
            <a:r>
              <a:rPr lang="en-US" sz="3600" i="1" dirty="0"/>
              <a:t>Great Seneca Science Corridor Master Plan.</a:t>
            </a:r>
          </a:p>
          <a:p>
            <a:r>
              <a:rPr lang="en-US" sz="3600" dirty="0"/>
              <a:t>Will need to approve entire road description.</a:t>
            </a:r>
          </a:p>
        </p:txBody>
      </p:sp>
      <p:pic>
        <p:nvPicPr>
          <p:cNvPr id="5" name="Picture 4">
            <a:extLst>
              <a:ext uri="{FF2B5EF4-FFF2-40B4-BE49-F238E27FC236}">
                <a16:creationId xmlns:a16="http://schemas.microsoft.com/office/drawing/2014/main" id="{11D0865F-6F30-4047-B48B-F3C0913D2065}"/>
              </a:ext>
            </a:extLst>
          </p:cNvPr>
          <p:cNvPicPr>
            <a:picLocks noChangeAspect="1"/>
          </p:cNvPicPr>
          <p:nvPr/>
        </p:nvPicPr>
        <p:blipFill rotWithShape="1">
          <a:blip r:embed="rId3">
            <a:extLst>
              <a:ext uri="{28A0092B-C50C-407E-A947-70E740481C1C}">
                <a14:useLocalDpi xmlns:a14="http://schemas.microsoft.com/office/drawing/2010/main" val="0"/>
              </a:ext>
            </a:extLst>
          </a:blip>
          <a:srcRect l="8777" t="6343" r="5076" b="8675"/>
          <a:stretch/>
        </p:blipFill>
        <p:spPr>
          <a:xfrm>
            <a:off x="10264398" y="120986"/>
            <a:ext cx="7321576" cy="9336208"/>
          </a:xfrm>
          <a:prstGeom prst="rect">
            <a:avLst/>
          </a:prstGeom>
        </p:spPr>
      </p:pic>
      <p:pic>
        <p:nvPicPr>
          <p:cNvPr id="6" name="Picture 5" descr="A one-lane arched tunnel carrying Game Preserve Road under the CSX railroad tracks. In the foreground, the road is two lanes wide with a double-yellow line.">
            <a:extLst>
              <a:ext uri="{FF2B5EF4-FFF2-40B4-BE49-F238E27FC236}">
                <a16:creationId xmlns:a16="http://schemas.microsoft.com/office/drawing/2014/main" id="{3B179253-E90C-4550-8E23-2176F91FDCDD}"/>
              </a:ext>
            </a:extLst>
          </p:cNvPr>
          <p:cNvPicPr>
            <a:picLocks noChangeAspect="1"/>
          </p:cNvPicPr>
          <p:nvPr/>
        </p:nvPicPr>
        <p:blipFill rotWithShape="1">
          <a:blip r:embed="rId4">
            <a:extLst>
              <a:ext uri="{28A0092B-C50C-407E-A947-70E740481C1C}">
                <a14:useLocalDpi xmlns:a14="http://schemas.microsoft.com/office/drawing/2010/main" val="0"/>
              </a:ext>
            </a:extLst>
          </a:blip>
          <a:srcRect r="2565"/>
          <a:stretch/>
        </p:blipFill>
        <p:spPr>
          <a:xfrm>
            <a:off x="647700" y="5143499"/>
            <a:ext cx="5345137" cy="4114361"/>
          </a:xfrm>
          <a:prstGeom prst="rect">
            <a:avLst/>
          </a:prstGeom>
        </p:spPr>
      </p:pic>
      <p:pic>
        <p:nvPicPr>
          <p:cNvPr id="8" name="Picture 7" descr="A two lane road with a double-yellow line down the center heading downhill to a stop sign at the end of the road.">
            <a:extLst>
              <a:ext uri="{FF2B5EF4-FFF2-40B4-BE49-F238E27FC236}">
                <a16:creationId xmlns:a16="http://schemas.microsoft.com/office/drawing/2014/main" id="{99D453E0-E267-4C8D-877B-C2044B3615BE}"/>
              </a:ext>
            </a:extLst>
          </p:cNvPr>
          <p:cNvPicPr>
            <a:picLocks noChangeAspect="1"/>
          </p:cNvPicPr>
          <p:nvPr/>
        </p:nvPicPr>
        <p:blipFill rotWithShape="1">
          <a:blip r:embed="rId5">
            <a:extLst>
              <a:ext uri="{28A0092B-C50C-407E-A947-70E740481C1C}">
                <a14:useLocalDpi xmlns:a14="http://schemas.microsoft.com/office/drawing/2010/main" val="0"/>
              </a:ext>
            </a:extLst>
          </a:blip>
          <a:srcRect l="28390" t="-833" r="6945" b="833"/>
          <a:stretch/>
        </p:blipFill>
        <p:spPr>
          <a:xfrm>
            <a:off x="6292357" y="5143500"/>
            <a:ext cx="3547404" cy="4114361"/>
          </a:xfrm>
          <a:prstGeom prst="rect">
            <a:avLst/>
          </a:prstGeom>
        </p:spPr>
      </p:pic>
    </p:spTree>
    <p:extLst>
      <p:ext uri="{BB962C8B-B14F-4D97-AF65-F5344CB8AC3E}">
        <p14:creationId xmlns:p14="http://schemas.microsoft.com/office/powerpoint/2010/main" val="1552193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DF61-2FFA-458B-B90E-1AC8621E7C7D}"/>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5AD317B6-92B6-4BDA-AF5C-E478250245D9}"/>
              </a:ext>
            </a:extLst>
          </p:cNvPr>
          <p:cNvSpPr>
            <a:spLocks noGrp="1"/>
          </p:cNvSpPr>
          <p:nvPr>
            <p:ph idx="1"/>
          </p:nvPr>
        </p:nvSpPr>
        <p:spPr>
          <a:xfrm>
            <a:off x="1645920" y="2170359"/>
            <a:ext cx="14996160" cy="6949440"/>
          </a:xfrm>
        </p:spPr>
        <p:txBody>
          <a:bodyPr/>
          <a:lstStyle/>
          <a:p>
            <a:pPr marL="114300" marR="0" indent="0">
              <a:lnSpc>
                <a:spcPct val="107000"/>
              </a:lnSpc>
              <a:spcBef>
                <a:spcPts val="0"/>
              </a:spcBef>
              <a:spcAft>
                <a:spcPts val="800"/>
              </a:spcAft>
              <a:buNone/>
            </a:pPr>
            <a:r>
              <a:rPr lang="en-US" sz="3000" i="1" dirty="0">
                <a:effectLst/>
                <a:latin typeface="Calibri" panose="020F0502020204030204" pitchFamily="34" charset="0"/>
                <a:ea typeface="Calibri" panose="020F0502020204030204" pitchFamily="34" charset="0"/>
                <a:cs typeface="Times New Roman" panose="02020603050405020304" pitchFamily="18" charset="0"/>
              </a:rPr>
              <a:t>There are many roads throughout Montgomery County which reflect the agricultural origins of the County, provide glimpses of its history, and afford views of scenic beauty and unusual roadside character. Many of these roads will be altered by the continued development of the County and its accompanying roadway construction and improvements unless protective measures are adopted.</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r">
              <a:spcBef>
                <a:spcPts val="0"/>
              </a:spcBef>
              <a:spcAft>
                <a:spcPts val="0"/>
              </a:spcAft>
              <a:buNone/>
            </a:pPr>
            <a:r>
              <a:rPr lang="en-US" sz="3000" i="1" dirty="0">
                <a:effectLst/>
                <a:latin typeface="Calibri" panose="020F0502020204030204" pitchFamily="34" charset="0"/>
                <a:ea typeface="Calibri" panose="020F0502020204030204" pitchFamily="34" charset="0"/>
                <a:cs typeface="Times New Roman" panose="02020603050405020304" pitchFamily="18" charset="0"/>
              </a:rPr>
              <a:t>Executive Summary</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r">
              <a:spcBef>
                <a:spcPts val="0"/>
              </a:spcBef>
              <a:spcAft>
                <a:spcPts val="0"/>
              </a:spcAft>
              <a:buNone/>
            </a:pPr>
            <a:r>
              <a:rPr lang="en-US" sz="3000" i="1" dirty="0">
                <a:effectLst/>
                <a:latin typeface="Calibri" panose="020F0502020204030204" pitchFamily="34" charset="0"/>
                <a:ea typeface="Calibri" panose="020F0502020204030204" pitchFamily="34" charset="0"/>
                <a:cs typeface="Times New Roman" panose="02020603050405020304" pitchFamily="18" charset="0"/>
              </a:rPr>
              <a:t>Proposal for a Rural/Rustic Roads Program</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r">
              <a:spcBef>
                <a:spcPts val="0"/>
              </a:spcBef>
              <a:spcAft>
                <a:spcPts val="0"/>
              </a:spcAft>
              <a:buNone/>
            </a:pPr>
            <a:r>
              <a:rPr lang="en-US" sz="3000" i="1" dirty="0">
                <a:effectLst/>
                <a:latin typeface="Calibri" panose="020F0502020204030204" pitchFamily="34" charset="0"/>
                <a:ea typeface="Calibri" panose="020F0502020204030204" pitchFamily="34" charset="0"/>
                <a:cs typeface="Times New Roman" panose="02020603050405020304" pitchFamily="18" charset="0"/>
              </a:rPr>
              <a:t>March 1990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1" name="Picture 10" descr="A wooden fence in a field&#10;&#10;Description automatically generated with low confidence">
            <a:extLst>
              <a:ext uri="{FF2B5EF4-FFF2-40B4-BE49-F238E27FC236}">
                <a16:creationId xmlns:a16="http://schemas.microsoft.com/office/drawing/2014/main" id="{359859BE-B1AE-4386-895F-D04DBAE88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888" y="4679017"/>
            <a:ext cx="6308912" cy="4731684"/>
          </a:xfrm>
          <a:prstGeom prst="rect">
            <a:avLst/>
          </a:prstGeom>
        </p:spPr>
      </p:pic>
      <p:sp>
        <p:nvSpPr>
          <p:cNvPr id="12" name="TextBox 11">
            <a:extLst>
              <a:ext uri="{FF2B5EF4-FFF2-40B4-BE49-F238E27FC236}">
                <a16:creationId xmlns:a16="http://schemas.microsoft.com/office/drawing/2014/main" id="{AC0D0482-E72D-4204-A459-9575A6D39590}"/>
              </a:ext>
            </a:extLst>
          </p:cNvPr>
          <p:cNvSpPr txBox="1"/>
          <p:nvPr/>
        </p:nvSpPr>
        <p:spPr>
          <a:xfrm>
            <a:off x="1615888" y="9041369"/>
            <a:ext cx="6340642" cy="369332"/>
          </a:xfrm>
          <a:prstGeom prst="rect">
            <a:avLst/>
          </a:prstGeom>
          <a:noFill/>
        </p:spPr>
        <p:txBody>
          <a:bodyPr wrap="square" rtlCol="0">
            <a:spAutoFit/>
          </a:bodyPr>
          <a:lstStyle/>
          <a:p>
            <a:r>
              <a:rPr lang="en-US" dirty="0">
                <a:solidFill>
                  <a:schemeClr val="bg1"/>
                </a:solidFill>
              </a:rPr>
              <a:t>Old </a:t>
            </a:r>
            <a:r>
              <a:rPr lang="en-US" dirty="0" err="1">
                <a:solidFill>
                  <a:schemeClr val="bg1"/>
                </a:solidFill>
              </a:rPr>
              <a:t>Bucklodge</a:t>
            </a:r>
            <a:r>
              <a:rPr lang="en-US" dirty="0">
                <a:solidFill>
                  <a:schemeClr val="bg1"/>
                </a:solidFill>
              </a:rPr>
              <a:t> Lane, a proposed exceptional rustic road</a:t>
            </a:r>
          </a:p>
        </p:txBody>
      </p:sp>
    </p:spTree>
    <p:extLst>
      <p:ext uri="{BB962C8B-B14F-4D97-AF65-F5344CB8AC3E}">
        <p14:creationId xmlns:p14="http://schemas.microsoft.com/office/powerpoint/2010/main" val="1135389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showing the 24 roads that need to have their significant features approved.">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81281" y="1"/>
            <a:ext cx="14691010" cy="9505947"/>
          </a:xfrm>
        </p:spPr>
      </p:pic>
      <p:sp>
        <p:nvSpPr>
          <p:cNvPr id="6" name="TextBox 5">
            <a:extLst>
              <a:ext uri="{FF2B5EF4-FFF2-40B4-BE49-F238E27FC236}">
                <a16:creationId xmlns:a16="http://schemas.microsoft.com/office/drawing/2014/main" id="{6E4760FE-AF76-4E89-BAE2-5353779CA1DB}"/>
              </a:ext>
            </a:extLst>
          </p:cNvPr>
          <p:cNvSpPr txBox="1"/>
          <p:nvPr/>
        </p:nvSpPr>
        <p:spPr>
          <a:xfrm>
            <a:off x="15316200" y="266700"/>
            <a:ext cx="2971800" cy="7750007"/>
          </a:xfrm>
          <a:prstGeom prst="rect">
            <a:avLst/>
          </a:prstGeom>
          <a:noFill/>
        </p:spPr>
        <p:txBody>
          <a:bodyPr wrap="square" rtlCol="0">
            <a:spAutoFit/>
          </a:bodyPr>
          <a:lstStyle/>
          <a:p>
            <a:pPr marR="0" lvl="0">
              <a:lnSpc>
                <a:spcPct val="115000"/>
              </a:lnSpc>
              <a:spcBef>
                <a:spcPts val="400"/>
              </a:spcBef>
              <a:spcAft>
                <a:spcPts val="0"/>
              </a:spcAft>
            </a:pPr>
            <a:r>
              <a:rPr lang="en-US" sz="2800" dirty="0">
                <a:effectLst/>
                <a:latin typeface="Source Sans Pro" panose="020B0503030403020204" pitchFamily="34" charset="0"/>
                <a:ea typeface="Yu Gothic" panose="020B0400000000000000" pitchFamily="34" charset="-128"/>
                <a:cs typeface="Arial" panose="020B0604020202020204" pitchFamily="34" charset="0"/>
              </a:rPr>
              <a:t>24 Roads</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Avoca Lane</a:t>
            </a:r>
          </a:p>
          <a:p>
            <a:pPr marL="342900" marR="0" lvl="0" indent="-342900">
              <a:lnSpc>
                <a:spcPct val="115000"/>
              </a:lnSpc>
              <a:spcBef>
                <a:spcPts val="400"/>
              </a:spcBef>
              <a:spcAft>
                <a:spcPts val="0"/>
              </a:spcAft>
              <a:buFont typeface="Symbol" panose="05050102010706020507" pitchFamily="18" charset="2"/>
              <a:buChar char=""/>
            </a:pPr>
            <a:r>
              <a:rPr lang="en-US" sz="1400" dirty="0" err="1">
                <a:effectLst/>
                <a:latin typeface="Source Sans Pro" panose="020B0503030403020204" pitchFamily="34" charset="0"/>
                <a:ea typeface="Yu Gothic" panose="020B0400000000000000" pitchFamily="34" charset="-128"/>
                <a:cs typeface="Arial" panose="020B0604020202020204" pitchFamily="34" charset="0"/>
              </a:rPr>
              <a:t>Batchellors</a:t>
            </a:r>
            <a:r>
              <a:rPr lang="en-US" sz="1400" dirty="0">
                <a:effectLst/>
                <a:latin typeface="Source Sans Pro" panose="020B0503030403020204" pitchFamily="34" charset="0"/>
                <a:ea typeface="Yu Gothic" panose="020B0400000000000000" pitchFamily="34" charset="-128"/>
                <a:cs typeface="Arial" panose="020B0604020202020204" pitchFamily="34" charset="0"/>
              </a:rPr>
              <a:t> Forest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Batson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Belle Cote Drive</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Berryville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Brighton Dam Road</a:t>
            </a:r>
          </a:p>
          <a:p>
            <a:pPr marL="342900" marR="0" lvl="0" indent="-342900">
              <a:lnSpc>
                <a:spcPct val="115000"/>
              </a:lnSpc>
              <a:spcBef>
                <a:spcPts val="400"/>
              </a:spcBef>
              <a:spcAft>
                <a:spcPts val="0"/>
              </a:spcAft>
              <a:buFont typeface="Symbol" panose="05050102010706020507" pitchFamily="18" charset="2"/>
              <a:buChar char=""/>
            </a:pPr>
            <a:r>
              <a:rPr lang="en-US" sz="1400" dirty="0" err="1">
                <a:effectLst/>
                <a:latin typeface="Source Sans Pro" panose="020B0503030403020204" pitchFamily="34" charset="0"/>
                <a:ea typeface="Yu Gothic" panose="020B0400000000000000" pitchFamily="34" charset="-128"/>
                <a:cs typeface="Arial" panose="020B0604020202020204" pitchFamily="34" charset="0"/>
              </a:rPr>
              <a:t>Bryants</a:t>
            </a:r>
            <a:r>
              <a:rPr lang="en-US" sz="1400" dirty="0">
                <a:effectLst/>
                <a:latin typeface="Source Sans Pro" panose="020B0503030403020204" pitchFamily="34" charset="0"/>
                <a:ea typeface="Yu Gothic" panose="020B0400000000000000" pitchFamily="34" charset="-128"/>
                <a:cs typeface="Arial" panose="020B0604020202020204" pitchFamily="34" charset="0"/>
              </a:rPr>
              <a:t> Nursery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Dustin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Frederick Road (MD 355)</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Game Preserve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Glen Mill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Glen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Haviland Mill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Johnson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Oak Hill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Old Orchard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Poplar Hill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Query Mill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Santini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South Glen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Stoney Creek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Triadelphia Lake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Tucker Lane</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Turkey Foot Road</a:t>
            </a:r>
          </a:p>
        </p:txBody>
      </p:sp>
    </p:spTree>
    <p:extLst>
      <p:ext uri="{BB962C8B-B14F-4D97-AF65-F5344CB8AC3E}">
        <p14:creationId xmlns:p14="http://schemas.microsoft.com/office/powerpoint/2010/main" val="1465004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Moxley Road</a:t>
            </a:r>
          </a:p>
        </p:txBody>
      </p:sp>
      <p:sp>
        <p:nvSpPr>
          <p:cNvPr id="3" name="Content Placeholder 2"/>
          <p:cNvSpPr>
            <a:spLocks noGrp="1"/>
          </p:cNvSpPr>
          <p:nvPr>
            <p:ph idx="1"/>
          </p:nvPr>
        </p:nvSpPr>
        <p:spPr>
          <a:xfrm>
            <a:off x="1645920" y="2331720"/>
            <a:ext cx="8359726" cy="6949440"/>
          </a:xfrm>
        </p:spPr>
        <p:txBody>
          <a:bodyPr>
            <a:normAutofit/>
          </a:bodyPr>
          <a:lstStyle/>
          <a:p>
            <a:r>
              <a:rPr lang="en-US" sz="3600" dirty="0"/>
              <a:t>Designated rustic in the 1996 </a:t>
            </a:r>
            <a:r>
              <a:rPr lang="en-US" sz="3600" i="1" dirty="0"/>
              <a:t>Rustic Roads Functional Master Plan.</a:t>
            </a:r>
          </a:p>
          <a:p>
            <a:r>
              <a:rPr lang="en-US" sz="3600" dirty="0"/>
              <a:t>Revise significant features.</a:t>
            </a:r>
          </a:p>
        </p:txBody>
      </p:sp>
      <p:pic>
        <p:nvPicPr>
          <p:cNvPr id="5" name="Picture 4">
            <a:extLst>
              <a:ext uri="{FF2B5EF4-FFF2-40B4-BE49-F238E27FC236}">
                <a16:creationId xmlns:a16="http://schemas.microsoft.com/office/drawing/2014/main" id="{11D0865F-6F30-4047-B48B-F3C0913D2065}"/>
              </a:ext>
            </a:extLst>
          </p:cNvPr>
          <p:cNvPicPr>
            <a:picLocks noChangeAspect="1"/>
          </p:cNvPicPr>
          <p:nvPr/>
        </p:nvPicPr>
        <p:blipFill rotWithShape="1">
          <a:blip r:embed="rId3">
            <a:extLst>
              <a:ext uri="{28A0092B-C50C-407E-A947-70E740481C1C}">
                <a14:useLocalDpi xmlns:a14="http://schemas.microsoft.com/office/drawing/2010/main" val="0"/>
              </a:ext>
            </a:extLst>
          </a:blip>
          <a:srcRect l="8317" t="6390" r="5439" b="8600"/>
          <a:stretch/>
        </p:blipFill>
        <p:spPr>
          <a:xfrm>
            <a:off x="10186908" y="133407"/>
            <a:ext cx="7318349" cy="9339285"/>
          </a:xfrm>
          <a:prstGeom prst="rect">
            <a:avLst/>
          </a:prstGeom>
        </p:spPr>
      </p:pic>
      <p:pic>
        <p:nvPicPr>
          <p:cNvPr id="7" name="Picture 6" descr=" A narrow paved road heading off into the distance along a ridgeline between agricultural fields. Two homes are in the distance on opposite sides of the road.">
            <a:extLst>
              <a:ext uri="{FF2B5EF4-FFF2-40B4-BE49-F238E27FC236}">
                <a16:creationId xmlns:a16="http://schemas.microsoft.com/office/drawing/2014/main" id="{A2B7E1B3-064D-4F0B-A0C5-92FE873C2ECF}"/>
              </a:ext>
            </a:extLst>
          </p:cNvPr>
          <p:cNvPicPr>
            <a:picLocks noChangeAspect="1"/>
          </p:cNvPicPr>
          <p:nvPr/>
        </p:nvPicPr>
        <p:blipFill rotWithShape="1">
          <a:blip r:embed="rId4"/>
          <a:srcRect l="11303" r="13031" b="918"/>
          <a:stretch/>
        </p:blipFill>
        <p:spPr>
          <a:xfrm>
            <a:off x="647700" y="5143500"/>
            <a:ext cx="9182100" cy="4114800"/>
          </a:xfrm>
          <a:prstGeom prst="rect">
            <a:avLst/>
          </a:prstGeom>
        </p:spPr>
      </p:pic>
      <p:sp>
        <p:nvSpPr>
          <p:cNvPr id="9" name="TextBox 8">
            <a:extLst>
              <a:ext uri="{FF2B5EF4-FFF2-40B4-BE49-F238E27FC236}">
                <a16:creationId xmlns:a16="http://schemas.microsoft.com/office/drawing/2014/main" id="{69AE7AF8-8D22-495F-92ED-D0C339AEC30C}"/>
              </a:ext>
            </a:extLst>
          </p:cNvPr>
          <p:cNvSpPr txBox="1"/>
          <p:nvPr/>
        </p:nvSpPr>
        <p:spPr>
          <a:xfrm>
            <a:off x="647700" y="8888968"/>
            <a:ext cx="2374711" cy="369332"/>
          </a:xfrm>
          <a:prstGeom prst="rect">
            <a:avLst/>
          </a:prstGeom>
          <a:noFill/>
        </p:spPr>
        <p:txBody>
          <a:bodyPr wrap="square" rtlCol="0">
            <a:spAutoFit/>
          </a:bodyPr>
          <a:lstStyle/>
          <a:p>
            <a:r>
              <a:rPr lang="en-US" dirty="0">
                <a:solidFill>
                  <a:schemeClr val="bg1"/>
                </a:solidFill>
              </a:rPr>
              <a:t>Image from Bing Maps</a:t>
            </a:r>
          </a:p>
        </p:txBody>
      </p:sp>
    </p:spTree>
    <p:extLst>
      <p:ext uri="{BB962C8B-B14F-4D97-AF65-F5344CB8AC3E}">
        <p14:creationId xmlns:p14="http://schemas.microsoft.com/office/powerpoint/2010/main" val="3679313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showing the 27 roads where there are recommendations to update the significant features.">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81281" y="1"/>
            <a:ext cx="14691010" cy="9505947"/>
          </a:xfrm>
        </p:spPr>
      </p:pic>
      <p:sp>
        <p:nvSpPr>
          <p:cNvPr id="6" name="TextBox 5">
            <a:extLst>
              <a:ext uri="{FF2B5EF4-FFF2-40B4-BE49-F238E27FC236}">
                <a16:creationId xmlns:a16="http://schemas.microsoft.com/office/drawing/2014/main" id="{6E4760FE-AF76-4E89-BAE2-5353779CA1DB}"/>
              </a:ext>
            </a:extLst>
          </p:cNvPr>
          <p:cNvSpPr txBox="1"/>
          <p:nvPr/>
        </p:nvSpPr>
        <p:spPr>
          <a:xfrm>
            <a:off x="15316200" y="266700"/>
            <a:ext cx="2803358" cy="9193992"/>
          </a:xfrm>
          <a:prstGeom prst="rect">
            <a:avLst/>
          </a:prstGeom>
          <a:noFill/>
        </p:spPr>
        <p:txBody>
          <a:bodyPr wrap="square" rtlCol="0">
            <a:spAutoFit/>
          </a:bodyPr>
          <a:lstStyle/>
          <a:p>
            <a:pPr marR="0" lvl="0">
              <a:lnSpc>
                <a:spcPct val="115000"/>
              </a:lnSpc>
              <a:spcBef>
                <a:spcPts val="400"/>
              </a:spcBef>
              <a:spcAft>
                <a:spcPts val="0"/>
              </a:spcAft>
            </a:pPr>
            <a:r>
              <a:rPr lang="en-US" sz="2800" dirty="0">
                <a:solidFill>
                  <a:srgbClr val="222222"/>
                </a:solidFill>
                <a:latin typeface="Source Sans Pro" panose="020B0503030403020204" pitchFamily="34" charset="0"/>
                <a:ea typeface="Yu Gothic" panose="020B0400000000000000" pitchFamily="34" charset="-128"/>
                <a:cs typeface="Arial" panose="020B0604020202020204" pitchFamily="34" charset="0"/>
              </a:rPr>
              <a:t>27</a:t>
            </a:r>
            <a:r>
              <a:rPr lang="en-US" sz="28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 Roads</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Barnesville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Beallsville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Brookeville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Burnt Hill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Gregg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Howard Chapel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Hunting Quarter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Hyattstown Mill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Martinsburg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Mouth of Monocacy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Moxley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Old Hundred Road (MD 109)</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Old River Road</a:t>
            </a:r>
          </a:p>
          <a:p>
            <a:pPr marL="342900" marR="0" lvl="0" indent="-342900">
              <a:lnSpc>
                <a:spcPct val="115000"/>
              </a:lnSpc>
              <a:spcBef>
                <a:spcPts val="400"/>
              </a:spcBef>
              <a:spcAft>
                <a:spcPts val="0"/>
              </a:spcAft>
              <a:buFont typeface="Symbol" panose="05050102010706020507" pitchFamily="18" charset="2"/>
              <a:buChar char=""/>
            </a:pPr>
            <a:r>
              <a:rPr lang="en-US" sz="1400" dirty="0" err="1">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Pennyfield</a:t>
            </a: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 Lock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Prescott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River Road (exceptional segment)</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River Road (rustic segment)</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Rocky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Sugarland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Sugarloaf Mountain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Swains Lock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Sycamore Landing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Wasche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West Hunter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West Old Baltimore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Westerly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White Ground Road</a:t>
            </a:r>
          </a:p>
          <a:p>
            <a:pPr marL="342900" marR="0" lvl="0" indent="-342900">
              <a:lnSpc>
                <a:spcPct val="115000"/>
              </a:lnSpc>
              <a:spcBef>
                <a:spcPts val="400"/>
              </a:spcBef>
              <a:spcAft>
                <a:spcPts val="0"/>
              </a:spcAft>
              <a:buFont typeface="Symbol" panose="05050102010706020507" pitchFamily="18" charset="2"/>
              <a:buChar char=""/>
            </a:pPr>
            <a:r>
              <a:rPr lang="en-US" sz="1400" dirty="0">
                <a:solidFill>
                  <a:srgbClr val="222222"/>
                </a:solidFill>
                <a:effectLst/>
                <a:latin typeface="Source Sans Pro" panose="020B0503030403020204" pitchFamily="34" charset="0"/>
                <a:ea typeface="Yu Gothic" panose="020B0400000000000000" pitchFamily="34" charset="-128"/>
                <a:cs typeface="Arial" panose="020B0604020202020204" pitchFamily="34" charset="0"/>
              </a:rPr>
              <a:t>Wildcat Road</a:t>
            </a:r>
          </a:p>
        </p:txBody>
      </p:sp>
    </p:spTree>
    <p:extLst>
      <p:ext uri="{BB962C8B-B14F-4D97-AF65-F5344CB8AC3E}">
        <p14:creationId xmlns:p14="http://schemas.microsoft.com/office/powerpoint/2010/main" val="136743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Tschiffely</a:t>
            </a:r>
            <a:r>
              <a:rPr lang="en-US" dirty="0"/>
              <a:t> Mill Road</a:t>
            </a:r>
          </a:p>
        </p:txBody>
      </p:sp>
      <p:sp>
        <p:nvSpPr>
          <p:cNvPr id="3" name="Content Placeholder 2"/>
          <p:cNvSpPr>
            <a:spLocks noGrp="1"/>
          </p:cNvSpPr>
          <p:nvPr>
            <p:ph idx="1"/>
          </p:nvPr>
        </p:nvSpPr>
        <p:spPr>
          <a:xfrm>
            <a:off x="1645920" y="2331720"/>
            <a:ext cx="8359726" cy="6949440"/>
          </a:xfrm>
        </p:spPr>
        <p:txBody>
          <a:bodyPr>
            <a:normAutofit/>
          </a:bodyPr>
          <a:lstStyle/>
          <a:p>
            <a:r>
              <a:rPr lang="en-US" sz="3600" dirty="0"/>
              <a:t>Designated rustic in the 1996 </a:t>
            </a:r>
            <a:r>
              <a:rPr lang="en-US" sz="3600" i="1" dirty="0"/>
              <a:t>Rustic Roads Functional Master Plan.</a:t>
            </a:r>
          </a:p>
          <a:p>
            <a:r>
              <a:rPr lang="en-US" sz="3600" dirty="0"/>
              <a:t>Change designation to exceptional rustic.</a:t>
            </a:r>
          </a:p>
        </p:txBody>
      </p:sp>
      <p:pic>
        <p:nvPicPr>
          <p:cNvPr id="5" name="Picture 4">
            <a:extLst>
              <a:ext uri="{FF2B5EF4-FFF2-40B4-BE49-F238E27FC236}">
                <a16:creationId xmlns:a16="http://schemas.microsoft.com/office/drawing/2014/main" id="{CD1A9FFB-D268-423F-BEFC-F0229F97DED1}"/>
              </a:ext>
            </a:extLst>
          </p:cNvPr>
          <p:cNvPicPr>
            <a:picLocks noChangeAspect="1"/>
          </p:cNvPicPr>
          <p:nvPr/>
        </p:nvPicPr>
        <p:blipFill rotWithShape="1">
          <a:blip r:embed="rId3">
            <a:extLst>
              <a:ext uri="{28A0092B-C50C-407E-A947-70E740481C1C}">
                <a14:useLocalDpi xmlns:a14="http://schemas.microsoft.com/office/drawing/2010/main" val="0"/>
              </a:ext>
            </a:extLst>
          </a:blip>
          <a:srcRect l="8587" t="6087" r="5280" b="8779"/>
          <a:stretch/>
        </p:blipFill>
        <p:spPr>
          <a:xfrm>
            <a:off x="10256848" y="91051"/>
            <a:ext cx="7320386" cy="9352907"/>
          </a:xfrm>
          <a:prstGeom prst="rect">
            <a:avLst/>
          </a:prstGeom>
        </p:spPr>
      </p:pic>
      <p:pic>
        <p:nvPicPr>
          <p:cNvPr id="8" name="Picture 7" descr="The ruins of a red sandstone mill building in the woods.">
            <a:extLst>
              <a:ext uri="{FF2B5EF4-FFF2-40B4-BE49-F238E27FC236}">
                <a16:creationId xmlns:a16="http://schemas.microsoft.com/office/drawing/2014/main" id="{10BC2F9C-EE1E-44EA-8D72-30D8462AAC67}"/>
              </a:ext>
            </a:extLst>
          </p:cNvPr>
          <p:cNvPicPr>
            <a:picLocks noChangeAspect="1"/>
          </p:cNvPicPr>
          <p:nvPr/>
        </p:nvPicPr>
        <p:blipFill rotWithShape="1">
          <a:blip r:embed="rId4">
            <a:extLst>
              <a:ext uri="{28A0092B-C50C-407E-A947-70E740481C1C}">
                <a14:useLocalDpi xmlns:a14="http://schemas.microsoft.com/office/drawing/2010/main" val="0"/>
              </a:ext>
            </a:extLst>
          </a:blip>
          <a:srcRect l="5620" r="13130"/>
          <a:stretch/>
        </p:blipFill>
        <p:spPr>
          <a:xfrm>
            <a:off x="647700" y="5143500"/>
            <a:ext cx="4457700" cy="4114800"/>
          </a:xfrm>
          <a:prstGeom prst="rect">
            <a:avLst/>
          </a:prstGeom>
        </p:spPr>
      </p:pic>
      <p:pic>
        <p:nvPicPr>
          <p:cNvPr id="6" name="Picture 5" descr="A one-lane gravel road winding between trees in early spring.">
            <a:extLst>
              <a:ext uri="{FF2B5EF4-FFF2-40B4-BE49-F238E27FC236}">
                <a16:creationId xmlns:a16="http://schemas.microsoft.com/office/drawing/2014/main" id="{35DAFA4B-5E9F-4A46-81F8-AB3650E2BA63}"/>
              </a:ext>
            </a:extLst>
          </p:cNvPr>
          <p:cNvPicPr>
            <a:picLocks noChangeAspect="1"/>
          </p:cNvPicPr>
          <p:nvPr/>
        </p:nvPicPr>
        <p:blipFill rotWithShape="1">
          <a:blip r:embed="rId5">
            <a:extLst>
              <a:ext uri="{28A0092B-C50C-407E-A947-70E740481C1C}">
                <a14:useLocalDpi xmlns:a14="http://schemas.microsoft.com/office/drawing/2010/main" val="0"/>
              </a:ext>
            </a:extLst>
          </a:blip>
          <a:srcRect l="21609" t="28661" r="20428" b="-396"/>
          <a:stretch/>
        </p:blipFill>
        <p:spPr>
          <a:xfrm>
            <a:off x="5372100" y="5143500"/>
            <a:ext cx="4457700" cy="4137659"/>
          </a:xfrm>
          <a:prstGeom prst="rect">
            <a:avLst/>
          </a:prstGeom>
        </p:spPr>
      </p:pic>
    </p:spTree>
    <p:extLst>
      <p:ext uri="{BB962C8B-B14F-4D97-AF65-F5344CB8AC3E}">
        <p14:creationId xmlns:p14="http://schemas.microsoft.com/office/powerpoint/2010/main" val="1137155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showing the 17 roads currently recommended to be reclassified from rustic to exceptional rustic.">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81281" y="1"/>
            <a:ext cx="14691010" cy="9505948"/>
          </a:xfrm>
        </p:spPr>
      </p:pic>
      <p:sp>
        <p:nvSpPr>
          <p:cNvPr id="6" name="TextBox 5">
            <a:extLst>
              <a:ext uri="{FF2B5EF4-FFF2-40B4-BE49-F238E27FC236}">
                <a16:creationId xmlns:a16="http://schemas.microsoft.com/office/drawing/2014/main" id="{6E4760FE-AF76-4E89-BAE2-5353779CA1DB}"/>
              </a:ext>
            </a:extLst>
          </p:cNvPr>
          <p:cNvSpPr txBox="1"/>
          <p:nvPr/>
        </p:nvSpPr>
        <p:spPr>
          <a:xfrm>
            <a:off x="15316200" y="266700"/>
            <a:ext cx="2971800" cy="5904373"/>
          </a:xfrm>
          <a:prstGeom prst="rect">
            <a:avLst/>
          </a:prstGeom>
          <a:noFill/>
        </p:spPr>
        <p:txBody>
          <a:bodyPr wrap="square" rtlCol="0">
            <a:spAutoFit/>
          </a:bodyPr>
          <a:lstStyle/>
          <a:p>
            <a:pPr marR="0" lvl="0">
              <a:lnSpc>
                <a:spcPct val="115000"/>
              </a:lnSpc>
              <a:spcBef>
                <a:spcPts val="400"/>
              </a:spcBef>
              <a:spcAft>
                <a:spcPts val="0"/>
              </a:spcAft>
            </a:pPr>
            <a:r>
              <a:rPr lang="en-US" sz="2800" dirty="0">
                <a:effectLst/>
                <a:latin typeface="Source Sans Pro" panose="020B0503030403020204" pitchFamily="34" charset="0"/>
                <a:ea typeface="Yu Gothic" panose="020B0400000000000000" pitchFamily="34" charset="-128"/>
                <a:cs typeface="Arial" panose="020B0604020202020204" pitchFamily="34" charset="0"/>
              </a:rPr>
              <a:t>17 Roads</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Avoca Lane</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Belle Cote Drive</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Brighton Dam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Davis Mill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Elton Farm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Gregg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Hunting Quarter Road (clarification)</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Hyattstown Mill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Old Bucklodge Lane</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Peach Tree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Prescott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Query Mill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Riggs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Triadelphia Lake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Tschiffely Mill Road</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Tucker Lane</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Wildcat Road</a:t>
            </a:r>
          </a:p>
        </p:txBody>
      </p:sp>
    </p:spTree>
    <p:extLst>
      <p:ext uri="{BB962C8B-B14F-4D97-AF65-F5344CB8AC3E}">
        <p14:creationId xmlns:p14="http://schemas.microsoft.com/office/powerpoint/2010/main" val="3653352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 Road</a:t>
            </a:r>
          </a:p>
        </p:txBody>
      </p:sp>
      <p:sp>
        <p:nvSpPr>
          <p:cNvPr id="3" name="Content Placeholder 2"/>
          <p:cNvSpPr>
            <a:spLocks noGrp="1"/>
          </p:cNvSpPr>
          <p:nvPr>
            <p:ph idx="1"/>
          </p:nvPr>
        </p:nvSpPr>
        <p:spPr>
          <a:xfrm>
            <a:off x="1645920" y="2331720"/>
            <a:ext cx="8359726" cy="6949440"/>
          </a:xfrm>
        </p:spPr>
        <p:txBody>
          <a:bodyPr>
            <a:normAutofit/>
          </a:bodyPr>
          <a:lstStyle/>
          <a:p>
            <a:r>
              <a:rPr lang="en-US" sz="3600" dirty="0"/>
              <a:t>Designated rustic in the 1997 </a:t>
            </a:r>
            <a:r>
              <a:rPr lang="en-US" sz="3600" i="1" dirty="0" err="1"/>
              <a:t>Cloverly</a:t>
            </a:r>
            <a:r>
              <a:rPr lang="en-US" sz="3600" i="1" dirty="0"/>
              <a:t> Master Plan.</a:t>
            </a:r>
          </a:p>
          <a:p>
            <a:r>
              <a:rPr lang="en-US" sz="3600" dirty="0"/>
              <a:t>Remove Link Road from the program.</a:t>
            </a:r>
          </a:p>
        </p:txBody>
      </p:sp>
      <p:pic>
        <p:nvPicPr>
          <p:cNvPr id="5" name="Picture 4">
            <a:extLst>
              <a:ext uri="{FF2B5EF4-FFF2-40B4-BE49-F238E27FC236}">
                <a16:creationId xmlns:a16="http://schemas.microsoft.com/office/drawing/2014/main" id="{CD1A9FFB-D268-423F-BEFC-F0229F97DED1}"/>
              </a:ext>
            </a:extLst>
          </p:cNvPr>
          <p:cNvPicPr>
            <a:picLocks noChangeAspect="1"/>
          </p:cNvPicPr>
          <p:nvPr/>
        </p:nvPicPr>
        <p:blipFill rotWithShape="1">
          <a:blip r:embed="rId3">
            <a:extLst>
              <a:ext uri="{28A0092B-C50C-407E-A947-70E740481C1C}">
                <a14:useLocalDpi xmlns:a14="http://schemas.microsoft.com/office/drawing/2010/main" val="0"/>
              </a:ext>
            </a:extLst>
          </a:blip>
          <a:srcRect l="7952" t="6612" r="4547" b="8275"/>
          <a:stretch/>
        </p:blipFill>
        <p:spPr>
          <a:xfrm>
            <a:off x="10145128" y="166609"/>
            <a:ext cx="7413374" cy="9339342"/>
          </a:xfrm>
          <a:prstGeom prst="rect">
            <a:avLst/>
          </a:prstGeom>
        </p:spPr>
      </p:pic>
      <p:pic>
        <p:nvPicPr>
          <p:cNvPr id="6" name="Picture 5" descr="A two-lane paved road running between regularly spaced trees. A white, three-rail fence runs along the left side of the road.">
            <a:extLst>
              <a:ext uri="{FF2B5EF4-FFF2-40B4-BE49-F238E27FC236}">
                <a16:creationId xmlns:a16="http://schemas.microsoft.com/office/drawing/2014/main" id="{2992625E-BF8A-45A0-8734-7E77A82EFBBC}"/>
              </a:ext>
            </a:extLst>
          </p:cNvPr>
          <p:cNvPicPr>
            <a:picLocks noChangeAspect="1"/>
          </p:cNvPicPr>
          <p:nvPr/>
        </p:nvPicPr>
        <p:blipFill rotWithShape="1">
          <a:blip r:embed="rId4">
            <a:extLst>
              <a:ext uri="{28A0092B-C50C-407E-A947-70E740481C1C}">
                <a14:useLocalDpi xmlns:a14="http://schemas.microsoft.com/office/drawing/2010/main" val="0"/>
              </a:ext>
            </a:extLst>
          </a:blip>
          <a:srcRect l="16570" r="11607"/>
          <a:stretch/>
        </p:blipFill>
        <p:spPr>
          <a:xfrm>
            <a:off x="647700" y="5143500"/>
            <a:ext cx="4457700" cy="4137660"/>
          </a:xfrm>
          <a:prstGeom prst="rect">
            <a:avLst/>
          </a:prstGeom>
        </p:spPr>
      </p:pic>
      <p:pic>
        <p:nvPicPr>
          <p:cNvPr id="7" name="Picture 6" descr="Paved road with modern drainage devices on both sides of the road and regularly spaced landscaping trees.">
            <a:extLst>
              <a:ext uri="{FF2B5EF4-FFF2-40B4-BE49-F238E27FC236}">
                <a16:creationId xmlns:a16="http://schemas.microsoft.com/office/drawing/2014/main" id="{DA61D0F2-1090-4714-AF2C-1AF77B45E81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9876" r="18670"/>
          <a:stretch/>
        </p:blipFill>
        <p:spPr>
          <a:xfrm>
            <a:off x="5381417" y="5143500"/>
            <a:ext cx="4457701" cy="4114800"/>
          </a:xfrm>
          <a:prstGeom prst="rect">
            <a:avLst/>
          </a:prstGeom>
        </p:spPr>
      </p:pic>
      <p:sp>
        <p:nvSpPr>
          <p:cNvPr id="8" name="TextBox 7">
            <a:extLst>
              <a:ext uri="{FF2B5EF4-FFF2-40B4-BE49-F238E27FC236}">
                <a16:creationId xmlns:a16="http://schemas.microsoft.com/office/drawing/2014/main" id="{CB0CC10B-BD20-41E5-B73C-28F474ED7AAE}"/>
              </a:ext>
            </a:extLst>
          </p:cNvPr>
          <p:cNvSpPr txBox="1"/>
          <p:nvPr/>
        </p:nvSpPr>
        <p:spPr>
          <a:xfrm>
            <a:off x="5483645" y="8857397"/>
            <a:ext cx="2374711" cy="369332"/>
          </a:xfrm>
          <a:prstGeom prst="rect">
            <a:avLst/>
          </a:prstGeom>
          <a:noFill/>
        </p:spPr>
        <p:txBody>
          <a:bodyPr wrap="square" rtlCol="0">
            <a:spAutoFit/>
          </a:bodyPr>
          <a:lstStyle/>
          <a:p>
            <a:r>
              <a:rPr lang="en-US" dirty="0">
                <a:solidFill>
                  <a:schemeClr val="bg1"/>
                </a:solidFill>
              </a:rPr>
              <a:t>Image from Bing Maps</a:t>
            </a:r>
          </a:p>
        </p:txBody>
      </p:sp>
    </p:spTree>
    <p:extLst>
      <p:ext uri="{BB962C8B-B14F-4D97-AF65-F5344CB8AC3E}">
        <p14:creationId xmlns:p14="http://schemas.microsoft.com/office/powerpoint/2010/main" val="319199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lightly curving paved road with shade from trees growing close to the road on one side on a slight embankment.">
            <a:extLst>
              <a:ext uri="{FF2B5EF4-FFF2-40B4-BE49-F238E27FC236}">
                <a16:creationId xmlns:a16="http://schemas.microsoft.com/office/drawing/2014/main" id="{936B4E07-898C-4988-A130-C48159F32C50}"/>
              </a:ext>
            </a:extLst>
          </p:cNvPr>
          <p:cNvPicPr>
            <a:picLocks noChangeAspect="1"/>
          </p:cNvPicPr>
          <p:nvPr/>
        </p:nvPicPr>
        <p:blipFill rotWithShape="1">
          <a:blip r:embed="rId2"/>
          <a:srcRect l="13108" t="2484" r="6756"/>
          <a:stretch/>
        </p:blipFill>
        <p:spPr>
          <a:xfrm>
            <a:off x="5374441" y="5143498"/>
            <a:ext cx="4457700" cy="4114801"/>
          </a:xfrm>
          <a:prstGeom prst="rect">
            <a:avLst/>
          </a:prstGeom>
        </p:spPr>
      </p:pic>
      <p:sp>
        <p:nvSpPr>
          <p:cNvPr id="2" name="Title 1"/>
          <p:cNvSpPr>
            <a:spLocks noGrp="1"/>
          </p:cNvSpPr>
          <p:nvPr>
            <p:ph type="title"/>
          </p:nvPr>
        </p:nvSpPr>
        <p:spPr/>
        <p:txBody>
          <a:bodyPr/>
          <a:lstStyle/>
          <a:p>
            <a:r>
              <a:rPr lang="en-US" dirty="0"/>
              <a:t>Boswell Lane</a:t>
            </a:r>
          </a:p>
        </p:txBody>
      </p:sp>
      <p:sp>
        <p:nvSpPr>
          <p:cNvPr id="3" name="Content Placeholder 2"/>
          <p:cNvSpPr>
            <a:spLocks noGrp="1"/>
          </p:cNvSpPr>
          <p:nvPr>
            <p:ph idx="1"/>
          </p:nvPr>
        </p:nvSpPr>
        <p:spPr>
          <a:xfrm>
            <a:off x="1645920" y="2331720"/>
            <a:ext cx="8359726" cy="6949440"/>
          </a:xfrm>
        </p:spPr>
        <p:txBody>
          <a:bodyPr>
            <a:normAutofit/>
          </a:bodyPr>
          <a:lstStyle/>
          <a:p>
            <a:r>
              <a:rPr lang="en-US" sz="3600" dirty="0"/>
              <a:t>Designated rustic in the 2002 </a:t>
            </a:r>
            <a:r>
              <a:rPr lang="en-US" sz="3600" i="1" dirty="0"/>
              <a:t>Potomac Subregion Master Plan.</a:t>
            </a:r>
          </a:p>
          <a:p>
            <a:r>
              <a:rPr lang="en-US" sz="3600" dirty="0"/>
              <a:t>Remove Boswell Lane from the program.</a:t>
            </a:r>
          </a:p>
        </p:txBody>
      </p:sp>
      <p:pic>
        <p:nvPicPr>
          <p:cNvPr id="5" name="Picture 4">
            <a:extLst>
              <a:ext uri="{FF2B5EF4-FFF2-40B4-BE49-F238E27FC236}">
                <a16:creationId xmlns:a16="http://schemas.microsoft.com/office/drawing/2014/main" id="{CD1A9FFB-D268-423F-BEFC-F0229F97DED1}"/>
              </a:ext>
            </a:extLst>
          </p:cNvPr>
          <p:cNvPicPr>
            <a:picLocks noChangeAspect="1"/>
          </p:cNvPicPr>
          <p:nvPr/>
        </p:nvPicPr>
        <p:blipFill rotWithShape="1">
          <a:blip r:embed="rId3">
            <a:extLst>
              <a:ext uri="{28A0092B-C50C-407E-A947-70E740481C1C}">
                <a14:useLocalDpi xmlns:a14="http://schemas.microsoft.com/office/drawing/2010/main" val="0"/>
              </a:ext>
            </a:extLst>
          </a:blip>
          <a:srcRect l="8499" t="6491" r="5150" b="8386"/>
          <a:stretch/>
        </p:blipFill>
        <p:spPr>
          <a:xfrm>
            <a:off x="10203675" y="139070"/>
            <a:ext cx="7331256" cy="9351699"/>
          </a:xfrm>
          <a:prstGeom prst="rect">
            <a:avLst/>
          </a:prstGeom>
        </p:spPr>
      </p:pic>
      <p:pic>
        <p:nvPicPr>
          <p:cNvPr id="8" name="Picture 7" descr="Two-lane paved road running straight between modern houses. Several white, three-rail fences line the road or separate properties.">
            <a:extLst>
              <a:ext uri="{FF2B5EF4-FFF2-40B4-BE49-F238E27FC236}">
                <a16:creationId xmlns:a16="http://schemas.microsoft.com/office/drawing/2014/main" id="{49D562EF-609B-4AC4-AA85-62CAAB9EC43E}"/>
              </a:ext>
            </a:extLst>
          </p:cNvPr>
          <p:cNvPicPr>
            <a:picLocks noChangeAspect="1"/>
          </p:cNvPicPr>
          <p:nvPr/>
        </p:nvPicPr>
        <p:blipFill rotWithShape="1">
          <a:blip r:embed="rId4"/>
          <a:srcRect l="5489" r="9133"/>
          <a:stretch/>
        </p:blipFill>
        <p:spPr>
          <a:xfrm>
            <a:off x="647701" y="5143500"/>
            <a:ext cx="4457700" cy="4114800"/>
          </a:xfrm>
          <a:prstGeom prst="rect">
            <a:avLst/>
          </a:prstGeom>
        </p:spPr>
      </p:pic>
      <p:sp>
        <p:nvSpPr>
          <p:cNvPr id="9" name="TextBox 8">
            <a:extLst>
              <a:ext uri="{FF2B5EF4-FFF2-40B4-BE49-F238E27FC236}">
                <a16:creationId xmlns:a16="http://schemas.microsoft.com/office/drawing/2014/main" id="{17965E89-AAB5-478F-8758-18C8A178B159}"/>
              </a:ext>
            </a:extLst>
          </p:cNvPr>
          <p:cNvSpPr txBox="1"/>
          <p:nvPr/>
        </p:nvSpPr>
        <p:spPr>
          <a:xfrm>
            <a:off x="647709" y="8888968"/>
            <a:ext cx="2581351" cy="369332"/>
          </a:xfrm>
          <a:prstGeom prst="rect">
            <a:avLst/>
          </a:prstGeom>
          <a:noFill/>
        </p:spPr>
        <p:txBody>
          <a:bodyPr wrap="square" rtlCol="0">
            <a:spAutoFit/>
          </a:bodyPr>
          <a:lstStyle/>
          <a:p>
            <a:r>
              <a:rPr lang="en-US" dirty="0">
                <a:solidFill>
                  <a:schemeClr val="bg1"/>
                </a:solidFill>
              </a:rPr>
              <a:t>Image from Google Maps</a:t>
            </a:r>
          </a:p>
        </p:txBody>
      </p:sp>
      <p:sp>
        <p:nvSpPr>
          <p:cNvPr id="12" name="TextBox 11">
            <a:extLst>
              <a:ext uri="{FF2B5EF4-FFF2-40B4-BE49-F238E27FC236}">
                <a16:creationId xmlns:a16="http://schemas.microsoft.com/office/drawing/2014/main" id="{5E4435B0-4996-44C1-A7C3-DA78700F2E7A}"/>
              </a:ext>
            </a:extLst>
          </p:cNvPr>
          <p:cNvSpPr txBox="1"/>
          <p:nvPr/>
        </p:nvSpPr>
        <p:spPr>
          <a:xfrm>
            <a:off x="5372100" y="8888968"/>
            <a:ext cx="2581351" cy="369332"/>
          </a:xfrm>
          <a:prstGeom prst="rect">
            <a:avLst/>
          </a:prstGeom>
          <a:noFill/>
        </p:spPr>
        <p:txBody>
          <a:bodyPr wrap="square" rtlCol="0">
            <a:spAutoFit/>
          </a:bodyPr>
          <a:lstStyle/>
          <a:p>
            <a:r>
              <a:rPr lang="en-US" dirty="0">
                <a:solidFill>
                  <a:schemeClr val="bg1"/>
                </a:solidFill>
              </a:rPr>
              <a:t>Image from Google Maps</a:t>
            </a:r>
          </a:p>
        </p:txBody>
      </p:sp>
    </p:spTree>
    <p:extLst>
      <p:ext uri="{BB962C8B-B14F-4D97-AF65-F5344CB8AC3E}">
        <p14:creationId xmlns:p14="http://schemas.microsoft.com/office/powerpoint/2010/main" val="413657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showing the two roads recommended to be removed from the program.">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81281" y="1"/>
            <a:ext cx="14691010" cy="9505947"/>
          </a:xfrm>
        </p:spPr>
      </p:pic>
      <p:sp>
        <p:nvSpPr>
          <p:cNvPr id="6" name="TextBox 5">
            <a:extLst>
              <a:ext uri="{FF2B5EF4-FFF2-40B4-BE49-F238E27FC236}">
                <a16:creationId xmlns:a16="http://schemas.microsoft.com/office/drawing/2014/main" id="{6E4760FE-AF76-4E89-BAE2-5353779CA1DB}"/>
              </a:ext>
            </a:extLst>
          </p:cNvPr>
          <p:cNvSpPr txBox="1"/>
          <p:nvPr/>
        </p:nvSpPr>
        <p:spPr>
          <a:xfrm>
            <a:off x="15316200" y="266700"/>
            <a:ext cx="2971800" cy="2784545"/>
          </a:xfrm>
          <a:prstGeom prst="rect">
            <a:avLst/>
          </a:prstGeom>
          <a:noFill/>
        </p:spPr>
        <p:txBody>
          <a:bodyPr wrap="square" rtlCol="0">
            <a:spAutoFit/>
          </a:bodyPr>
          <a:lstStyle/>
          <a:p>
            <a:pPr marR="0" lvl="0">
              <a:lnSpc>
                <a:spcPct val="115000"/>
              </a:lnSpc>
              <a:spcBef>
                <a:spcPts val="400"/>
              </a:spcBef>
              <a:spcAft>
                <a:spcPts val="0"/>
              </a:spcAft>
            </a:pPr>
            <a:r>
              <a:rPr lang="en-US" sz="2800" dirty="0">
                <a:effectLst/>
                <a:latin typeface="Source Sans Pro" panose="020B0503030403020204" pitchFamily="34" charset="0"/>
                <a:ea typeface="Yu Gothic" panose="020B0400000000000000" pitchFamily="34" charset="-128"/>
                <a:cs typeface="Arial" panose="020B0604020202020204" pitchFamily="34" charset="0"/>
              </a:rPr>
              <a:t>2 Roads</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Boswell Lane</a:t>
            </a:r>
          </a:p>
          <a:p>
            <a:pPr marL="342900" marR="0" lvl="0" indent="-342900">
              <a:lnSpc>
                <a:spcPct val="115000"/>
              </a:lnSpc>
              <a:spcBef>
                <a:spcPts val="400"/>
              </a:spcBef>
              <a:spcAft>
                <a:spcPts val="0"/>
              </a:spcAft>
              <a:buFont typeface="Symbol" panose="05050102010706020507" pitchFamily="18" charset="2"/>
              <a:buChar char=""/>
            </a:pPr>
            <a:r>
              <a:rPr lang="en-US" sz="1400" dirty="0">
                <a:effectLst/>
                <a:latin typeface="Source Sans Pro" panose="020B0503030403020204" pitchFamily="34" charset="0"/>
                <a:ea typeface="Yu Gothic" panose="020B0400000000000000" pitchFamily="34" charset="-128"/>
                <a:cs typeface="Arial" panose="020B0604020202020204" pitchFamily="34" charset="0"/>
              </a:rPr>
              <a:t>Link Road</a:t>
            </a:r>
          </a:p>
          <a:p>
            <a:pPr marL="342900" marR="0" lvl="0" indent="-342900">
              <a:lnSpc>
                <a:spcPct val="115000"/>
              </a:lnSpc>
              <a:spcBef>
                <a:spcPts val="400"/>
              </a:spcBef>
              <a:spcAft>
                <a:spcPts val="0"/>
              </a:spcAft>
              <a:buFont typeface="Symbol" panose="05050102010706020507" pitchFamily="18" charset="2"/>
              <a:buChar char=""/>
            </a:pPr>
            <a:endParaRPr lang="en-US" sz="1400" dirty="0">
              <a:latin typeface="Source Sans Pro" panose="020B0503030403020204" pitchFamily="34" charset="0"/>
              <a:ea typeface="Yu Gothic" panose="020B0400000000000000" pitchFamily="34" charset="-128"/>
              <a:cs typeface="Arial" panose="020B0604020202020204" pitchFamily="34" charset="0"/>
            </a:endParaRPr>
          </a:p>
          <a:p>
            <a:pPr marR="0" lvl="0">
              <a:lnSpc>
                <a:spcPct val="115000"/>
              </a:lnSpc>
              <a:spcBef>
                <a:spcPts val="400"/>
              </a:spcBef>
              <a:spcAft>
                <a:spcPts val="0"/>
              </a:spcAft>
            </a:pPr>
            <a:r>
              <a:rPr lang="en-US" sz="2400" dirty="0">
                <a:effectLst/>
                <a:latin typeface="Source Sans Pro" panose="020B0503030403020204" pitchFamily="34" charset="0"/>
                <a:ea typeface="Yu Gothic" panose="020B0400000000000000" pitchFamily="34" charset="-128"/>
                <a:cs typeface="Arial" panose="020B0604020202020204" pitchFamily="34" charset="0"/>
              </a:rPr>
              <a:t>(If roads remain in program, approve significant features.)</a:t>
            </a:r>
          </a:p>
        </p:txBody>
      </p:sp>
    </p:spTree>
    <p:extLst>
      <p:ext uri="{BB962C8B-B14F-4D97-AF65-F5344CB8AC3E}">
        <p14:creationId xmlns:p14="http://schemas.microsoft.com/office/powerpoint/2010/main" val="3625198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C68-4FEA-4D62-9757-3D3DFFF99CD0}"/>
              </a:ext>
            </a:extLst>
          </p:cNvPr>
          <p:cNvSpPr>
            <a:spLocks noGrp="1"/>
          </p:cNvSpPr>
          <p:nvPr>
            <p:ph type="title"/>
          </p:nvPr>
        </p:nvSpPr>
        <p:spPr/>
        <p:txBody>
          <a:bodyPr/>
          <a:lstStyle/>
          <a:p>
            <a:r>
              <a:rPr lang="en-US" dirty="0"/>
              <a:t>Equity</a:t>
            </a:r>
          </a:p>
        </p:txBody>
      </p:sp>
      <p:sp>
        <p:nvSpPr>
          <p:cNvPr id="3" name="Content Placeholder 2">
            <a:extLst>
              <a:ext uri="{FF2B5EF4-FFF2-40B4-BE49-F238E27FC236}">
                <a16:creationId xmlns:a16="http://schemas.microsoft.com/office/drawing/2014/main" id="{2EE94C25-6333-4A9D-AC57-CB0A6E66C72A}"/>
              </a:ext>
            </a:extLst>
          </p:cNvPr>
          <p:cNvSpPr>
            <a:spLocks noGrp="1"/>
          </p:cNvSpPr>
          <p:nvPr>
            <p:ph idx="1"/>
          </p:nvPr>
        </p:nvSpPr>
        <p:spPr/>
        <p:txBody>
          <a:bodyPr/>
          <a:lstStyle/>
          <a:p>
            <a:r>
              <a:rPr lang="en-US" dirty="0"/>
              <a:t>Staff reviewed each of the existing individual road profiles. Used National Park Service Guidance to updated language in the Plan. </a:t>
            </a:r>
          </a:p>
          <a:p>
            <a:r>
              <a:rPr lang="en-US" dirty="0"/>
              <a:t>Where opportunity provided, highlighted the histories of underrepresented groups and communities in the histories of those road profiles that are being written as a part of this update.</a:t>
            </a:r>
          </a:p>
          <a:p>
            <a:r>
              <a:rPr lang="en-US" dirty="0"/>
              <a:t>Considered adding roads to the program from communities established by formerly enslaved people and their descendants.</a:t>
            </a:r>
          </a:p>
          <a:p>
            <a:pPr marL="0" indent="0">
              <a:buNone/>
            </a:pPr>
            <a:endParaRPr lang="en-US" dirty="0"/>
          </a:p>
        </p:txBody>
      </p:sp>
    </p:spTree>
    <p:extLst>
      <p:ext uri="{BB962C8B-B14F-4D97-AF65-F5344CB8AC3E}">
        <p14:creationId xmlns:p14="http://schemas.microsoft.com/office/powerpoint/2010/main" val="3919386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7DFE-D5C7-45F1-95EF-3523E0236258}"/>
              </a:ext>
            </a:extLst>
          </p:cNvPr>
          <p:cNvSpPr>
            <a:spLocks noGrp="1"/>
          </p:cNvSpPr>
          <p:nvPr>
            <p:ph type="title"/>
          </p:nvPr>
        </p:nvSpPr>
        <p:spPr>
          <a:xfrm>
            <a:off x="1645920" y="457200"/>
            <a:ext cx="7278624" cy="1638300"/>
          </a:xfrm>
        </p:spPr>
        <p:txBody>
          <a:bodyPr anchor="b">
            <a:normAutofit/>
          </a:bodyPr>
          <a:lstStyle/>
          <a:p>
            <a:r>
              <a:rPr lang="en-US" sz="6100" dirty="0"/>
              <a:t>Text Changes:</a:t>
            </a:r>
            <a:br>
              <a:rPr lang="en-US" sz="6100" dirty="0"/>
            </a:br>
            <a:r>
              <a:rPr lang="en-US" sz="6100" dirty="0"/>
              <a:t>Montevideo Road</a:t>
            </a:r>
          </a:p>
        </p:txBody>
      </p:sp>
      <p:pic>
        <p:nvPicPr>
          <p:cNvPr id="4" name="Content Placeholder 5" descr="A black and white photograph showing an old stone house covered in many places with ivy.">
            <a:extLst>
              <a:ext uri="{FF2B5EF4-FFF2-40B4-BE49-F238E27FC236}">
                <a16:creationId xmlns:a16="http://schemas.microsoft.com/office/drawing/2014/main" id="{133204B4-3750-4128-8FFE-96B76E2D9C25}"/>
              </a:ext>
            </a:extLst>
          </p:cNvPr>
          <p:cNvPicPr>
            <a:picLocks noChangeAspect="1"/>
          </p:cNvPicPr>
          <p:nvPr/>
        </p:nvPicPr>
        <p:blipFill rotWithShape="1">
          <a:blip r:embed="rId2">
            <a:extLst>
              <a:ext uri="{28A0092B-C50C-407E-A947-70E740481C1C}">
                <a14:useLocalDpi xmlns:a14="http://schemas.microsoft.com/office/drawing/2010/main" val="0"/>
              </a:ext>
            </a:extLst>
          </a:blip>
          <a:srcRect l="7476" r="24997" b="1"/>
          <a:stretch/>
        </p:blipFill>
        <p:spPr>
          <a:xfrm>
            <a:off x="10256984" y="942975"/>
            <a:ext cx="7597753" cy="8101014"/>
          </a:xfrm>
          <a:prstGeom prst="rect">
            <a:avLst/>
          </a:prstGeom>
          <a:noFill/>
        </p:spPr>
      </p:pic>
      <p:sp>
        <p:nvSpPr>
          <p:cNvPr id="3" name="Content Placeholder 2">
            <a:extLst>
              <a:ext uri="{FF2B5EF4-FFF2-40B4-BE49-F238E27FC236}">
                <a16:creationId xmlns:a16="http://schemas.microsoft.com/office/drawing/2014/main" id="{8C9D80BC-AF1C-446B-9B14-9D211C32064B}"/>
              </a:ext>
            </a:extLst>
          </p:cNvPr>
          <p:cNvSpPr>
            <a:spLocks noGrp="1"/>
          </p:cNvSpPr>
          <p:nvPr>
            <p:ph type="body" sz="half" idx="2"/>
          </p:nvPr>
        </p:nvSpPr>
        <p:spPr>
          <a:xfrm>
            <a:off x="1645920" y="2324099"/>
            <a:ext cx="8183880" cy="6949440"/>
          </a:xfrm>
        </p:spPr>
        <p:txBody>
          <a:bodyPr>
            <a:normAutofit/>
          </a:bodyPr>
          <a:lstStyle/>
          <a:p>
            <a:pPr>
              <a:lnSpc>
                <a:spcPct val="90000"/>
              </a:lnSpc>
            </a:pPr>
            <a:r>
              <a:rPr lang="en-US" sz="2400" dirty="0"/>
              <a:t>1996 Plan:</a:t>
            </a:r>
          </a:p>
          <a:p>
            <a:pPr marL="685800" lvl="1" indent="0">
              <a:lnSpc>
                <a:spcPct val="90000"/>
              </a:lnSpc>
              <a:buNone/>
            </a:pPr>
            <a:r>
              <a:rPr lang="en-US" sz="2400" kern="1200" dirty="0"/>
              <a:t>“Montevideo is one of the finest examples of Federal style architecture in the County. Built c. 1830 by John Parke Custis Peter, offspring of the prominent Georgetown family … The Overseer’s House was built for Montevideo. It displays fine workmanship of rough-cut Seneca sandstone laid in regular courses.”</a:t>
            </a:r>
          </a:p>
          <a:p>
            <a:pPr>
              <a:lnSpc>
                <a:spcPct val="90000"/>
              </a:lnSpc>
            </a:pPr>
            <a:r>
              <a:rPr lang="en-US" sz="2400" kern="1200" dirty="0"/>
              <a:t>Updated text:</a:t>
            </a:r>
          </a:p>
          <a:p>
            <a:pPr marL="685800" lvl="1" indent="0">
              <a:lnSpc>
                <a:spcPct val="90000"/>
              </a:lnSpc>
              <a:buNone/>
            </a:pPr>
            <a:r>
              <a:rPr lang="en-US" sz="2400" dirty="0"/>
              <a:t>“Montevideo exemplifies Federal style architecture in the county. It was built c. 1830 by John Parke Custis Peter, a member of the Maryland House of Delegates, and first president of the county agricultural society. … </a:t>
            </a:r>
            <a:r>
              <a:rPr lang="en-US" sz="2400" dirty="0">
                <a:highlight>
                  <a:srgbClr val="FFFF00"/>
                </a:highlight>
              </a:rPr>
              <a:t>The Overseer’s House at Montevideo is a remnant of the slavery which underpinned these sites and the Peter family’s wealth. </a:t>
            </a:r>
            <a:r>
              <a:rPr lang="en-US" sz="2400" dirty="0"/>
              <a:t>It is built of rough, cut Seneca sandstone laid in regular courses and </a:t>
            </a:r>
            <a:r>
              <a:rPr lang="en-US" sz="2400" dirty="0">
                <a:highlight>
                  <a:srgbClr val="FFFF00"/>
                </a:highlight>
              </a:rPr>
              <a:t>incorporates a structure once home to people enslaved on the property.</a:t>
            </a:r>
            <a:r>
              <a:rPr lang="en-US" sz="2400" dirty="0"/>
              <a:t>”</a:t>
            </a:r>
            <a:endParaRPr lang="en-US" sz="2400" kern="1200" dirty="0"/>
          </a:p>
          <a:p>
            <a:pPr>
              <a:lnSpc>
                <a:spcPct val="90000"/>
              </a:lnSpc>
            </a:pPr>
            <a:endParaRPr lang="en-US" sz="2400" dirty="0"/>
          </a:p>
        </p:txBody>
      </p:sp>
    </p:spTree>
    <p:extLst>
      <p:ext uri="{BB962C8B-B14F-4D97-AF65-F5344CB8AC3E}">
        <p14:creationId xmlns:p14="http://schemas.microsoft.com/office/powerpoint/2010/main" val="1273854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Rustic Road Functional Master Plan Update</a:t>
            </a:r>
          </a:p>
        </p:txBody>
      </p:sp>
      <p:sp>
        <p:nvSpPr>
          <p:cNvPr id="6" name="Content Placeholder 5">
            <a:extLst>
              <a:ext uri="{FF2B5EF4-FFF2-40B4-BE49-F238E27FC236}">
                <a16:creationId xmlns:a16="http://schemas.microsoft.com/office/drawing/2014/main" id="{F2D51187-859E-4A72-9CCA-DA04D780AF5D}"/>
              </a:ext>
            </a:extLst>
          </p:cNvPr>
          <p:cNvSpPr>
            <a:spLocks noGrp="1"/>
          </p:cNvSpPr>
          <p:nvPr>
            <p:ph idx="1"/>
          </p:nvPr>
        </p:nvSpPr>
        <p:spPr>
          <a:xfrm>
            <a:off x="1645921" y="2331720"/>
            <a:ext cx="9528358" cy="6949440"/>
          </a:xfrm>
        </p:spPr>
        <p:txBody>
          <a:bodyPr>
            <a:normAutofit fontScale="92500" lnSpcReduction="20000"/>
          </a:bodyPr>
          <a:lstStyle/>
          <a:p>
            <a:r>
              <a:rPr lang="en-US" dirty="0"/>
              <a:t>Assesses roads which have been nominated to the program</a:t>
            </a:r>
          </a:p>
          <a:p>
            <a:r>
              <a:rPr lang="en-US" dirty="0"/>
              <a:t>Completes the incomplete descriptions of roads already in the program</a:t>
            </a:r>
          </a:p>
          <a:p>
            <a:r>
              <a:rPr lang="en-US" dirty="0"/>
              <a:t>Considers reclassifications of some existing rustic roads</a:t>
            </a:r>
          </a:p>
          <a:p>
            <a:r>
              <a:rPr lang="en-US" dirty="0"/>
              <a:t>Changes extents of some rustic roads</a:t>
            </a:r>
          </a:p>
          <a:p>
            <a:r>
              <a:rPr lang="en-US" dirty="0"/>
              <a:t>Updates existing road descriptions and recommends changes to their significant features</a:t>
            </a:r>
          </a:p>
        </p:txBody>
      </p:sp>
      <p:pic>
        <p:nvPicPr>
          <p:cNvPr id="4" name="Picture 3" descr="The cover of the 1996 master plan showing a barn, fencing, and some roadside irises.">
            <a:extLst>
              <a:ext uri="{FF2B5EF4-FFF2-40B4-BE49-F238E27FC236}">
                <a16:creationId xmlns:a16="http://schemas.microsoft.com/office/drawing/2014/main" id="{D03070C0-2CE4-47D5-9806-5478EE23F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1868" y="2103120"/>
            <a:ext cx="5629795" cy="7285616"/>
          </a:xfrm>
          <a:prstGeom prst="rect">
            <a:avLst/>
          </a:prstGeom>
        </p:spPr>
      </p:pic>
    </p:spTree>
    <p:extLst>
      <p:ext uri="{BB962C8B-B14F-4D97-AF65-F5344CB8AC3E}">
        <p14:creationId xmlns:p14="http://schemas.microsoft.com/office/powerpoint/2010/main" val="2135572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7DFE-D5C7-45F1-95EF-3523E0236258}"/>
              </a:ext>
            </a:extLst>
          </p:cNvPr>
          <p:cNvSpPr>
            <a:spLocks noGrp="1"/>
          </p:cNvSpPr>
          <p:nvPr>
            <p:ph type="title"/>
          </p:nvPr>
        </p:nvSpPr>
        <p:spPr>
          <a:xfrm>
            <a:off x="1645920" y="457200"/>
            <a:ext cx="7278624" cy="1638300"/>
          </a:xfrm>
        </p:spPr>
        <p:txBody>
          <a:bodyPr anchor="b">
            <a:normAutofit/>
          </a:bodyPr>
          <a:lstStyle/>
          <a:p>
            <a:r>
              <a:rPr lang="en-US" sz="6100" dirty="0"/>
              <a:t>Text Changes:</a:t>
            </a:r>
            <a:br>
              <a:rPr lang="en-US" sz="6100" dirty="0"/>
            </a:br>
            <a:r>
              <a:rPr lang="en-US" sz="6100" dirty="0"/>
              <a:t>Westerly Road</a:t>
            </a:r>
          </a:p>
        </p:txBody>
      </p:sp>
      <p:pic>
        <p:nvPicPr>
          <p:cNvPr id="4" name="Picture 3" descr="A portrait of Elijah Viers White in a Confederate soldier uniform.">
            <a:extLst>
              <a:ext uri="{FF2B5EF4-FFF2-40B4-BE49-F238E27FC236}">
                <a16:creationId xmlns:a16="http://schemas.microsoft.com/office/drawing/2014/main" id="{0A66143C-6B0E-4C5F-9CE9-F9D370EA1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443" y="266700"/>
            <a:ext cx="6339078" cy="8991600"/>
          </a:xfrm>
          <a:prstGeom prst="rect">
            <a:avLst/>
          </a:prstGeom>
          <a:noFill/>
        </p:spPr>
      </p:pic>
      <p:sp>
        <p:nvSpPr>
          <p:cNvPr id="3" name="Content Placeholder 2">
            <a:extLst>
              <a:ext uri="{FF2B5EF4-FFF2-40B4-BE49-F238E27FC236}">
                <a16:creationId xmlns:a16="http://schemas.microsoft.com/office/drawing/2014/main" id="{8C9D80BC-AF1C-446B-9B14-9D211C32064B}"/>
              </a:ext>
            </a:extLst>
          </p:cNvPr>
          <p:cNvSpPr>
            <a:spLocks noGrp="1"/>
          </p:cNvSpPr>
          <p:nvPr>
            <p:ph type="body" sz="half" idx="2"/>
          </p:nvPr>
        </p:nvSpPr>
        <p:spPr>
          <a:xfrm>
            <a:off x="1645919" y="2324099"/>
            <a:ext cx="9426893" cy="6949440"/>
          </a:xfrm>
        </p:spPr>
        <p:txBody>
          <a:bodyPr>
            <a:normAutofit/>
          </a:bodyPr>
          <a:lstStyle/>
          <a:p>
            <a:pPr>
              <a:lnSpc>
                <a:spcPct val="90000"/>
              </a:lnSpc>
            </a:pPr>
            <a:r>
              <a:rPr lang="en-US" sz="2800" dirty="0"/>
              <a:t>1996 Plan:</a:t>
            </a:r>
          </a:p>
          <a:p>
            <a:pPr marL="685800" lvl="1" indent="0">
              <a:lnSpc>
                <a:spcPct val="90000"/>
              </a:lnSpc>
              <a:buNone/>
            </a:pPr>
            <a:r>
              <a:rPr lang="en-US" sz="2800" kern="1200" dirty="0"/>
              <a:t>“Continuing westward there is a view of Stoney Castle, birthplace of Elijah </a:t>
            </a:r>
            <a:r>
              <a:rPr lang="en-US" sz="2800" kern="1200" dirty="0" err="1"/>
              <a:t>Viers</a:t>
            </a:r>
            <a:r>
              <a:rPr lang="en-US" sz="2800" kern="1200" dirty="0"/>
              <a:t> White, a Civil War military commander and local hero.”</a:t>
            </a:r>
          </a:p>
          <a:p>
            <a:pPr>
              <a:lnSpc>
                <a:spcPct val="90000"/>
              </a:lnSpc>
            </a:pPr>
            <a:r>
              <a:rPr lang="en-US" sz="2800" kern="1200" dirty="0"/>
              <a:t>Updated text:</a:t>
            </a:r>
          </a:p>
          <a:p>
            <a:pPr marL="685800" lvl="1" indent="0">
              <a:lnSpc>
                <a:spcPct val="90000"/>
              </a:lnSpc>
              <a:buNone/>
            </a:pPr>
            <a:r>
              <a:rPr lang="en-US" sz="2800" dirty="0"/>
              <a:t>“Continuing westward past the wooded section, views open on both sides of road, with a pond just off the road to the right on the Stoney Castle property. … Stoney Castle is the birthplace of Elijah </a:t>
            </a:r>
            <a:r>
              <a:rPr lang="en-US" sz="2800" dirty="0" err="1"/>
              <a:t>Viers</a:t>
            </a:r>
            <a:r>
              <a:rPr lang="en-US" sz="2800" dirty="0"/>
              <a:t> White, </a:t>
            </a:r>
            <a:r>
              <a:rPr lang="en-US" sz="2800" dirty="0">
                <a:highlight>
                  <a:srgbClr val="FFFF00"/>
                </a:highlight>
              </a:rPr>
              <a:t>who fought for the Confederacy during the U.S. Civil War. </a:t>
            </a:r>
            <a:r>
              <a:rPr lang="en-US" sz="2800" dirty="0"/>
              <a:t>The residence was owned by the White family from 1831 to 1949. In the 19th century, </a:t>
            </a:r>
            <a:r>
              <a:rPr lang="en-US" sz="2800" dirty="0">
                <a:highlight>
                  <a:srgbClr val="FFFF00"/>
                </a:highlight>
              </a:rPr>
              <a:t>the property was also home to people enslaved by the White family.</a:t>
            </a:r>
            <a:r>
              <a:rPr lang="en-US" sz="2800" dirty="0"/>
              <a:t>”</a:t>
            </a:r>
            <a:endParaRPr lang="en-US" sz="2800" kern="1200" dirty="0"/>
          </a:p>
          <a:p>
            <a:pPr>
              <a:lnSpc>
                <a:spcPct val="90000"/>
              </a:lnSpc>
            </a:pPr>
            <a:endParaRPr lang="en-US" sz="2800" dirty="0"/>
          </a:p>
        </p:txBody>
      </p:sp>
    </p:spTree>
    <p:extLst>
      <p:ext uri="{BB962C8B-B14F-4D97-AF65-F5344CB8AC3E}">
        <p14:creationId xmlns:p14="http://schemas.microsoft.com/office/powerpoint/2010/main" val="4011386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C68-4FEA-4D62-9757-3D3DFFF99CD0}"/>
              </a:ext>
            </a:extLst>
          </p:cNvPr>
          <p:cNvSpPr>
            <a:spLocks noGrp="1"/>
          </p:cNvSpPr>
          <p:nvPr>
            <p:ph type="title"/>
          </p:nvPr>
        </p:nvSpPr>
        <p:spPr/>
        <p:txBody>
          <a:bodyPr/>
          <a:lstStyle/>
          <a:p>
            <a:r>
              <a:rPr lang="en-US" dirty="0"/>
              <a:t>Holly Grove Road</a:t>
            </a:r>
          </a:p>
        </p:txBody>
      </p:sp>
      <p:pic>
        <p:nvPicPr>
          <p:cNvPr id="7" name="Picture 6">
            <a:extLst>
              <a:ext uri="{FF2B5EF4-FFF2-40B4-BE49-F238E27FC236}">
                <a16:creationId xmlns:a16="http://schemas.microsoft.com/office/drawing/2014/main" id="{59924ACE-A668-4395-AED2-8B86F4612F95}"/>
              </a:ext>
            </a:extLst>
          </p:cNvPr>
          <p:cNvPicPr>
            <a:picLocks noChangeAspect="1"/>
          </p:cNvPicPr>
          <p:nvPr/>
        </p:nvPicPr>
        <p:blipFill rotWithShape="1">
          <a:blip r:embed="rId3">
            <a:extLst>
              <a:ext uri="{28A0092B-C50C-407E-A947-70E740481C1C}">
                <a14:useLocalDpi xmlns:a14="http://schemas.microsoft.com/office/drawing/2010/main" val="0"/>
              </a:ext>
            </a:extLst>
          </a:blip>
          <a:srcRect l="8250" t="5983" r="5242" b="8526"/>
          <a:stretch/>
        </p:blipFill>
        <p:spPr>
          <a:xfrm>
            <a:off x="10186908" y="82826"/>
            <a:ext cx="7336915" cy="9392128"/>
          </a:xfrm>
          <a:prstGeom prst="rect">
            <a:avLst/>
          </a:prstGeom>
        </p:spPr>
      </p:pic>
      <p:sp>
        <p:nvSpPr>
          <p:cNvPr id="8" name="Content Placeholder 2">
            <a:extLst>
              <a:ext uri="{FF2B5EF4-FFF2-40B4-BE49-F238E27FC236}">
                <a16:creationId xmlns:a16="http://schemas.microsoft.com/office/drawing/2014/main" id="{13CD5A67-820B-4128-BC59-85204A2E7BC7}"/>
              </a:ext>
            </a:extLst>
          </p:cNvPr>
          <p:cNvSpPr>
            <a:spLocks noGrp="1"/>
          </p:cNvSpPr>
          <p:nvPr>
            <p:ph idx="1"/>
          </p:nvPr>
        </p:nvSpPr>
        <p:spPr>
          <a:xfrm>
            <a:off x="1645920" y="2331720"/>
            <a:ext cx="8359726" cy="6949440"/>
          </a:xfrm>
        </p:spPr>
        <p:txBody>
          <a:bodyPr>
            <a:normAutofit/>
          </a:bodyPr>
          <a:lstStyle/>
          <a:p>
            <a:r>
              <a:rPr lang="en-US" sz="3600" dirty="0"/>
              <a:t>A historic African American community grew along the road in the post-Civil War era.</a:t>
            </a:r>
          </a:p>
        </p:txBody>
      </p:sp>
      <p:pic>
        <p:nvPicPr>
          <p:cNvPr id="4" name="Picture 3" descr="A white, two-story house with green trim and roof. In the distance is a field with horses grazing.">
            <a:extLst>
              <a:ext uri="{FF2B5EF4-FFF2-40B4-BE49-F238E27FC236}">
                <a16:creationId xmlns:a16="http://schemas.microsoft.com/office/drawing/2014/main" id="{1DA2ED02-C6B6-426F-BAD4-F3DD9AB78AFA}"/>
              </a:ext>
            </a:extLst>
          </p:cNvPr>
          <p:cNvPicPr>
            <a:picLocks noChangeAspect="1"/>
          </p:cNvPicPr>
          <p:nvPr/>
        </p:nvPicPr>
        <p:blipFill rotWithShape="1">
          <a:blip r:embed="rId4">
            <a:extLst>
              <a:ext uri="{28A0092B-C50C-407E-A947-70E740481C1C}">
                <a14:useLocalDpi xmlns:a14="http://schemas.microsoft.com/office/drawing/2010/main" val="0"/>
              </a:ext>
            </a:extLst>
          </a:blip>
          <a:srcRect l="28091" t="116" b="-116"/>
          <a:stretch/>
        </p:blipFill>
        <p:spPr>
          <a:xfrm>
            <a:off x="5372099" y="5148314"/>
            <a:ext cx="4457699" cy="4132846"/>
          </a:xfrm>
          <a:prstGeom prst="rect">
            <a:avLst/>
          </a:prstGeom>
        </p:spPr>
      </p:pic>
      <p:pic>
        <p:nvPicPr>
          <p:cNvPr id="6" name="Picture 5" descr="A narrow, paved road running through the trees down a hill.">
            <a:extLst>
              <a:ext uri="{FF2B5EF4-FFF2-40B4-BE49-F238E27FC236}">
                <a16:creationId xmlns:a16="http://schemas.microsoft.com/office/drawing/2014/main" id="{1C99E091-CA62-4292-BB9D-11CFA1A6E9A6}"/>
              </a:ext>
            </a:extLst>
          </p:cNvPr>
          <p:cNvPicPr>
            <a:picLocks noChangeAspect="1"/>
          </p:cNvPicPr>
          <p:nvPr/>
        </p:nvPicPr>
        <p:blipFill rotWithShape="1">
          <a:blip r:embed="rId5">
            <a:extLst>
              <a:ext uri="{28A0092B-C50C-407E-A947-70E740481C1C}">
                <a14:useLocalDpi xmlns:a14="http://schemas.microsoft.com/office/drawing/2010/main" val="0"/>
              </a:ext>
            </a:extLst>
          </a:blip>
          <a:srcRect l="11446" r="16332"/>
          <a:stretch/>
        </p:blipFill>
        <p:spPr>
          <a:xfrm>
            <a:off x="647700" y="5143500"/>
            <a:ext cx="4457700" cy="4114800"/>
          </a:xfrm>
          <a:prstGeom prst="rect">
            <a:avLst/>
          </a:prstGeom>
        </p:spPr>
      </p:pic>
    </p:spTree>
    <p:extLst>
      <p:ext uri="{BB962C8B-B14F-4D97-AF65-F5344CB8AC3E}">
        <p14:creationId xmlns:p14="http://schemas.microsoft.com/office/powerpoint/2010/main" val="2475067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C68-4FEA-4D62-9757-3D3DFFF99CD0}"/>
              </a:ext>
            </a:extLst>
          </p:cNvPr>
          <p:cNvSpPr>
            <a:spLocks noGrp="1"/>
          </p:cNvSpPr>
          <p:nvPr>
            <p:ph type="title"/>
          </p:nvPr>
        </p:nvSpPr>
        <p:spPr/>
        <p:txBody>
          <a:bodyPr/>
          <a:lstStyle/>
          <a:p>
            <a:r>
              <a:rPr lang="en-US" dirty="0"/>
              <a:t>Game Preserve Road</a:t>
            </a:r>
          </a:p>
        </p:txBody>
      </p:sp>
      <p:sp>
        <p:nvSpPr>
          <p:cNvPr id="8" name="Content Placeholder 2">
            <a:extLst>
              <a:ext uri="{FF2B5EF4-FFF2-40B4-BE49-F238E27FC236}">
                <a16:creationId xmlns:a16="http://schemas.microsoft.com/office/drawing/2014/main" id="{13CD5A67-820B-4128-BC59-85204A2E7BC7}"/>
              </a:ext>
            </a:extLst>
          </p:cNvPr>
          <p:cNvSpPr>
            <a:spLocks noGrp="1"/>
          </p:cNvSpPr>
          <p:nvPr>
            <p:ph idx="1"/>
          </p:nvPr>
        </p:nvSpPr>
        <p:spPr>
          <a:xfrm>
            <a:off x="1645920" y="2331720"/>
            <a:ext cx="8536742" cy="6949440"/>
          </a:xfrm>
        </p:spPr>
        <p:txBody>
          <a:bodyPr>
            <a:normAutofit/>
          </a:bodyPr>
          <a:lstStyle/>
          <a:p>
            <a:r>
              <a:rPr lang="en-US" sz="3600" dirty="0"/>
              <a:t>New road profile provided an opportunity to highlight the contribution of people like Emma Jane King, an early female game warden</a:t>
            </a:r>
          </a:p>
        </p:txBody>
      </p:sp>
      <p:pic>
        <p:nvPicPr>
          <p:cNvPr id="9" name="Picture 8" descr="A paved, two-lane road with a double centerline winding through the woods. The ground is covered with snow.">
            <a:extLst>
              <a:ext uri="{FF2B5EF4-FFF2-40B4-BE49-F238E27FC236}">
                <a16:creationId xmlns:a16="http://schemas.microsoft.com/office/drawing/2014/main" id="{FB766DF6-62DC-4C15-9CFB-C4811B21980C}"/>
              </a:ext>
            </a:extLst>
          </p:cNvPr>
          <p:cNvPicPr>
            <a:picLocks noChangeAspect="1"/>
          </p:cNvPicPr>
          <p:nvPr/>
        </p:nvPicPr>
        <p:blipFill rotWithShape="1">
          <a:blip r:embed="rId3">
            <a:extLst>
              <a:ext uri="{28A0092B-C50C-407E-A947-70E740481C1C}">
                <a14:useLocalDpi xmlns:a14="http://schemas.microsoft.com/office/drawing/2010/main" val="0"/>
              </a:ext>
            </a:extLst>
          </a:blip>
          <a:srcRect t="33884" b="6365"/>
          <a:stretch/>
        </p:blipFill>
        <p:spPr>
          <a:xfrm>
            <a:off x="647700" y="5143500"/>
            <a:ext cx="9182100" cy="4114800"/>
          </a:xfrm>
          <a:prstGeom prst="rect">
            <a:avLst/>
          </a:prstGeom>
          <a:noFill/>
        </p:spPr>
      </p:pic>
      <p:pic>
        <p:nvPicPr>
          <p:cNvPr id="6" name="Picture 5">
            <a:extLst>
              <a:ext uri="{FF2B5EF4-FFF2-40B4-BE49-F238E27FC236}">
                <a16:creationId xmlns:a16="http://schemas.microsoft.com/office/drawing/2014/main" id="{08162F55-891A-4A17-8EB0-06EEA35CD466}"/>
              </a:ext>
            </a:extLst>
          </p:cNvPr>
          <p:cNvPicPr>
            <a:picLocks noChangeAspect="1"/>
          </p:cNvPicPr>
          <p:nvPr/>
        </p:nvPicPr>
        <p:blipFill rotWithShape="1">
          <a:blip r:embed="rId4">
            <a:extLst>
              <a:ext uri="{28A0092B-C50C-407E-A947-70E740481C1C}">
                <a14:useLocalDpi xmlns:a14="http://schemas.microsoft.com/office/drawing/2010/main" val="0"/>
              </a:ext>
            </a:extLst>
          </a:blip>
          <a:srcRect l="8777" t="6343" r="5076" b="8675"/>
          <a:stretch/>
        </p:blipFill>
        <p:spPr>
          <a:xfrm>
            <a:off x="10264398" y="120986"/>
            <a:ext cx="7321576" cy="9336208"/>
          </a:xfrm>
          <a:prstGeom prst="rect">
            <a:avLst/>
          </a:prstGeom>
        </p:spPr>
      </p:pic>
    </p:spTree>
    <p:extLst>
      <p:ext uri="{BB962C8B-B14F-4D97-AF65-F5344CB8AC3E}">
        <p14:creationId xmlns:p14="http://schemas.microsoft.com/office/powerpoint/2010/main" val="1863213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C68-4FEA-4D62-9757-3D3DFFF99CD0}"/>
              </a:ext>
            </a:extLst>
          </p:cNvPr>
          <p:cNvSpPr>
            <a:spLocks noGrp="1"/>
          </p:cNvSpPr>
          <p:nvPr>
            <p:ph type="title"/>
          </p:nvPr>
        </p:nvSpPr>
        <p:spPr/>
        <p:txBody>
          <a:bodyPr/>
          <a:lstStyle/>
          <a:p>
            <a:r>
              <a:rPr lang="en-US" dirty="0" err="1"/>
              <a:t>Pennyfield</a:t>
            </a:r>
            <a:r>
              <a:rPr lang="en-US" dirty="0"/>
              <a:t> Lock Road</a:t>
            </a:r>
          </a:p>
        </p:txBody>
      </p:sp>
      <p:sp>
        <p:nvSpPr>
          <p:cNvPr id="8" name="Content Placeholder 2">
            <a:extLst>
              <a:ext uri="{FF2B5EF4-FFF2-40B4-BE49-F238E27FC236}">
                <a16:creationId xmlns:a16="http://schemas.microsoft.com/office/drawing/2014/main" id="{13CD5A67-820B-4128-BC59-85204A2E7BC7}"/>
              </a:ext>
            </a:extLst>
          </p:cNvPr>
          <p:cNvSpPr>
            <a:spLocks noGrp="1"/>
          </p:cNvSpPr>
          <p:nvPr>
            <p:ph idx="1"/>
          </p:nvPr>
        </p:nvSpPr>
        <p:spPr>
          <a:xfrm>
            <a:off x="1645920" y="2331720"/>
            <a:ext cx="8536742" cy="6949440"/>
          </a:xfrm>
        </p:spPr>
        <p:txBody>
          <a:bodyPr>
            <a:normAutofit/>
          </a:bodyPr>
          <a:lstStyle/>
          <a:p>
            <a:r>
              <a:rPr lang="en-US" sz="3600" dirty="0"/>
              <a:t>Updated profile including more information about historic community and founding members </a:t>
            </a:r>
          </a:p>
          <a:p>
            <a:pPr marL="685800" lvl="1" indent="0">
              <a:buNone/>
            </a:pPr>
            <a:r>
              <a:rPr lang="en-US" sz="3000" i="1" dirty="0"/>
              <a:t>This cemetery is the burial site of the founders of the small African American kinship community known as </a:t>
            </a:r>
            <a:r>
              <a:rPr lang="en-US" sz="3000" i="1" dirty="0" err="1"/>
              <a:t>Tobytown</a:t>
            </a:r>
            <a:r>
              <a:rPr lang="en-US" sz="3000" i="1" dirty="0"/>
              <a:t>. William Davis, </a:t>
            </a:r>
            <a:r>
              <a:rPr lang="en-US" sz="3000" i="1" dirty="0" err="1"/>
              <a:t>Ailsie</a:t>
            </a:r>
            <a:r>
              <a:rPr lang="en-US" sz="3000" i="1" dirty="0"/>
              <a:t> Martin, and Emory Genus established </a:t>
            </a:r>
            <a:r>
              <a:rPr lang="en-US" sz="3000" i="1" dirty="0" err="1"/>
              <a:t>Tobytown</a:t>
            </a:r>
            <a:r>
              <a:rPr lang="en-US" sz="3000" i="1" dirty="0"/>
              <a:t> in 1875. </a:t>
            </a:r>
          </a:p>
        </p:txBody>
      </p:sp>
      <p:pic>
        <p:nvPicPr>
          <p:cNvPr id="5" name="Picture 4" descr="Map&#10;&#10;Description automatically generated">
            <a:extLst>
              <a:ext uri="{FF2B5EF4-FFF2-40B4-BE49-F238E27FC236}">
                <a16:creationId xmlns:a16="http://schemas.microsoft.com/office/drawing/2014/main" id="{7DF58A6C-0964-4F28-A8C9-383375CB7767}"/>
              </a:ext>
            </a:extLst>
          </p:cNvPr>
          <p:cNvPicPr>
            <a:picLocks noChangeAspect="1"/>
          </p:cNvPicPr>
          <p:nvPr/>
        </p:nvPicPr>
        <p:blipFill rotWithShape="1">
          <a:blip r:embed="rId3">
            <a:extLst>
              <a:ext uri="{28A0092B-C50C-407E-A947-70E740481C1C}">
                <a14:useLocalDpi xmlns:a14="http://schemas.microsoft.com/office/drawing/2010/main" val="0"/>
              </a:ext>
            </a:extLst>
          </a:blip>
          <a:srcRect l="8325" t="6568" r="4986" b="8864"/>
          <a:stretch/>
        </p:blipFill>
        <p:spPr>
          <a:xfrm>
            <a:off x="10201752" y="162219"/>
            <a:ext cx="7352266" cy="9279477"/>
          </a:xfrm>
          <a:prstGeom prst="rect">
            <a:avLst/>
          </a:prstGeom>
        </p:spPr>
      </p:pic>
      <p:pic>
        <p:nvPicPr>
          <p:cNvPr id="4" name="Picture 3" descr="Map of Pennyfield Lock Road from 1996 master plan.">
            <a:extLst>
              <a:ext uri="{FF2B5EF4-FFF2-40B4-BE49-F238E27FC236}">
                <a16:creationId xmlns:a16="http://schemas.microsoft.com/office/drawing/2014/main" id="{05FDCA32-973A-4ADD-AC66-2855E064F07D}"/>
              </a:ext>
            </a:extLst>
          </p:cNvPr>
          <p:cNvPicPr>
            <a:picLocks noChangeAspect="1"/>
          </p:cNvPicPr>
          <p:nvPr/>
        </p:nvPicPr>
        <p:blipFill>
          <a:blip r:embed="rId4"/>
          <a:stretch>
            <a:fillRect/>
          </a:stretch>
        </p:blipFill>
        <p:spPr>
          <a:xfrm>
            <a:off x="13295376" y="4467565"/>
            <a:ext cx="4832485" cy="4790735"/>
          </a:xfrm>
          <a:prstGeom prst="rect">
            <a:avLst/>
          </a:prstGeom>
          <a:ln>
            <a:solidFill>
              <a:schemeClr val="tx1"/>
            </a:solidFill>
          </a:ln>
        </p:spPr>
      </p:pic>
    </p:spTree>
    <p:extLst>
      <p:ext uri="{BB962C8B-B14F-4D97-AF65-F5344CB8AC3E}">
        <p14:creationId xmlns:p14="http://schemas.microsoft.com/office/powerpoint/2010/main" val="28083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6C8A-E859-4957-B071-63F2F72FED03}"/>
              </a:ext>
            </a:extLst>
          </p:cNvPr>
          <p:cNvSpPr>
            <a:spLocks noGrp="1"/>
          </p:cNvSpPr>
          <p:nvPr>
            <p:ph type="title"/>
          </p:nvPr>
        </p:nvSpPr>
        <p:spPr/>
        <p:txBody>
          <a:bodyPr/>
          <a:lstStyle/>
          <a:p>
            <a:r>
              <a:rPr lang="en-US" dirty="0"/>
              <a:t>Outreach</a:t>
            </a:r>
          </a:p>
        </p:txBody>
      </p:sp>
      <p:sp>
        <p:nvSpPr>
          <p:cNvPr id="3" name="Content Placeholder 2">
            <a:extLst>
              <a:ext uri="{FF2B5EF4-FFF2-40B4-BE49-F238E27FC236}">
                <a16:creationId xmlns:a16="http://schemas.microsoft.com/office/drawing/2014/main" id="{3A68EF69-0BED-4943-BAFD-48B4D656DE08}"/>
              </a:ext>
            </a:extLst>
          </p:cNvPr>
          <p:cNvSpPr>
            <a:spLocks noGrp="1"/>
          </p:cNvSpPr>
          <p:nvPr>
            <p:ph idx="1"/>
          </p:nvPr>
        </p:nvSpPr>
        <p:spPr>
          <a:xfrm>
            <a:off x="1645920" y="2331720"/>
            <a:ext cx="7498080" cy="6949440"/>
          </a:xfrm>
        </p:spPr>
        <p:txBody>
          <a:bodyPr>
            <a:normAutofit fontScale="85000" lnSpcReduction="20000"/>
          </a:bodyPr>
          <a:lstStyle/>
          <a:p>
            <a:pPr marL="0" indent="0">
              <a:buNone/>
            </a:pPr>
            <a:r>
              <a:rPr lang="en-US" sz="4700" dirty="0"/>
              <a:t>Previous</a:t>
            </a:r>
            <a:r>
              <a:rPr lang="en-US" dirty="0"/>
              <a:t> </a:t>
            </a:r>
            <a:r>
              <a:rPr lang="en-US" sz="4700" dirty="0"/>
              <a:t>Outreach</a:t>
            </a:r>
            <a:endParaRPr lang="en-US" dirty="0"/>
          </a:p>
          <a:p>
            <a:r>
              <a:rPr lang="en-US" sz="3500" dirty="0" err="1"/>
              <a:t>MidCounty</a:t>
            </a:r>
            <a:r>
              <a:rPr lang="en-US" sz="3500" dirty="0"/>
              <a:t> Citizens Advisory Board</a:t>
            </a:r>
          </a:p>
          <a:p>
            <a:r>
              <a:rPr lang="en-US" sz="3500" dirty="0"/>
              <a:t>Upcounty Citizens Advisory Board</a:t>
            </a:r>
          </a:p>
          <a:p>
            <a:r>
              <a:rPr lang="en-US" sz="3500" dirty="0"/>
              <a:t>Darnestown Civic Association</a:t>
            </a:r>
          </a:p>
          <a:p>
            <a:r>
              <a:rPr lang="en-US" sz="3500" dirty="0"/>
              <a:t>Town of Brookeville</a:t>
            </a:r>
          </a:p>
          <a:p>
            <a:r>
              <a:rPr lang="en-US" sz="3500" dirty="0"/>
              <a:t>Montgomery Parks</a:t>
            </a:r>
          </a:p>
          <a:p>
            <a:r>
              <a:rPr lang="en-US" sz="3500" dirty="0"/>
              <a:t>Religious Land Use Working Group</a:t>
            </a:r>
          </a:p>
          <a:p>
            <a:r>
              <a:rPr lang="en-US" sz="3500" dirty="0"/>
              <a:t>Montgomery County History Conference Presentation</a:t>
            </a:r>
          </a:p>
          <a:p>
            <a:r>
              <a:rPr lang="en-US" sz="3500" dirty="0"/>
              <a:t>Postcard Mailing</a:t>
            </a:r>
          </a:p>
          <a:p>
            <a:endParaRPr lang="en-US" dirty="0"/>
          </a:p>
        </p:txBody>
      </p:sp>
      <p:sp>
        <p:nvSpPr>
          <p:cNvPr id="4" name="Content Placeholder 2">
            <a:extLst>
              <a:ext uri="{FF2B5EF4-FFF2-40B4-BE49-F238E27FC236}">
                <a16:creationId xmlns:a16="http://schemas.microsoft.com/office/drawing/2014/main" id="{3909497A-91FB-49C1-9F42-48019E67BE93}"/>
              </a:ext>
            </a:extLst>
          </p:cNvPr>
          <p:cNvSpPr txBox="1">
            <a:spLocks/>
          </p:cNvSpPr>
          <p:nvPr/>
        </p:nvSpPr>
        <p:spPr>
          <a:xfrm>
            <a:off x="10248899" y="2331720"/>
            <a:ext cx="7180847" cy="6926580"/>
          </a:xfrm>
          <a:prstGeom prst="rect">
            <a:avLst/>
          </a:prstGeom>
        </p:spPr>
        <p:txBody>
          <a:bodyPr vert="horz" lIns="18288" tIns="45720" rIns="91440" bIns="45720" rtlCol="0">
            <a:normAutofit lnSpcReduction="10000"/>
          </a:bodyPr>
          <a:lstStyle>
            <a:lvl1pPr marL="342900" indent="-342900" algn="l" defTabSz="1371600" rtl="0" eaLnBrk="1" latinLnBrk="0" hangingPunct="1">
              <a:lnSpc>
                <a:spcPct val="120000"/>
              </a:lnSpc>
              <a:spcBef>
                <a:spcPts val="0"/>
              </a:spcBef>
              <a:spcAft>
                <a:spcPts val="1600"/>
              </a:spcAft>
              <a:buFont typeface="Arial" panose="020B0604020202020204" pitchFamily="34" charset="0"/>
              <a:buChar char="•"/>
              <a:defRPr sz="4200" kern="1200">
                <a:solidFill>
                  <a:srgbClr val="333333"/>
                </a:solidFill>
                <a:latin typeface="Source Sans Pro" panose="020B0503030403020204" pitchFamily="34" charset="0"/>
                <a:ea typeface="+mn-ea"/>
                <a:cs typeface="+mn-cs"/>
              </a:defRPr>
            </a:lvl1pPr>
            <a:lvl2pPr marL="1028700" indent="-342900" algn="l" defTabSz="1371600" rtl="0" eaLnBrk="1" latinLnBrk="0" hangingPunct="1">
              <a:lnSpc>
                <a:spcPct val="120000"/>
              </a:lnSpc>
              <a:spcBef>
                <a:spcPts val="0"/>
              </a:spcBef>
              <a:spcAft>
                <a:spcPts val="1600"/>
              </a:spcAft>
              <a:buFont typeface="Arial" panose="020B0604020202020204" pitchFamily="34" charset="0"/>
              <a:buChar char="•"/>
              <a:defRPr sz="3600" kern="1200">
                <a:solidFill>
                  <a:srgbClr val="333333"/>
                </a:solidFill>
                <a:latin typeface="Source Sans Pro" panose="020B0503030403020204" pitchFamily="34" charset="0"/>
                <a:ea typeface="+mn-ea"/>
                <a:cs typeface="+mn-cs"/>
              </a:defRPr>
            </a:lvl2pPr>
            <a:lvl3pPr marL="1714500" indent="-342900" algn="l" defTabSz="1371600" rtl="0" eaLnBrk="1" latinLnBrk="0" hangingPunct="1">
              <a:lnSpc>
                <a:spcPct val="120000"/>
              </a:lnSpc>
              <a:spcBef>
                <a:spcPts val="0"/>
              </a:spcBef>
              <a:spcAft>
                <a:spcPts val="1600"/>
              </a:spcAft>
              <a:buFont typeface="Arial" panose="020B0604020202020204" pitchFamily="34" charset="0"/>
              <a:buChar char="•"/>
              <a:defRPr sz="3000" kern="1200">
                <a:solidFill>
                  <a:srgbClr val="333333"/>
                </a:solidFill>
                <a:latin typeface="Source Sans Pro" panose="020B0503030403020204" pitchFamily="34" charset="0"/>
                <a:ea typeface="+mn-ea"/>
                <a:cs typeface="+mn-cs"/>
              </a:defRPr>
            </a:lvl3pPr>
            <a:lvl4pPr marL="2400300" indent="-342900" algn="l" defTabSz="1371600" rtl="0" eaLnBrk="1" latinLnBrk="0" hangingPunct="1">
              <a:lnSpc>
                <a:spcPct val="120000"/>
              </a:lnSpc>
              <a:spcBef>
                <a:spcPts val="0"/>
              </a:spcBef>
              <a:spcAft>
                <a:spcPts val="1600"/>
              </a:spcAft>
              <a:buFont typeface="Arial" panose="020B0604020202020204" pitchFamily="34" charset="0"/>
              <a:buChar char="•"/>
              <a:defRPr sz="2700" kern="1200">
                <a:solidFill>
                  <a:srgbClr val="333333"/>
                </a:solidFill>
                <a:latin typeface="Source Sans Pro" panose="020B0503030403020204" pitchFamily="34" charset="0"/>
                <a:ea typeface="+mn-ea"/>
                <a:cs typeface="+mn-cs"/>
              </a:defRPr>
            </a:lvl4pPr>
            <a:lvl5pPr marL="3086100" indent="-342900" algn="l" defTabSz="1371600" rtl="0" eaLnBrk="1" latinLnBrk="0" hangingPunct="1">
              <a:lnSpc>
                <a:spcPct val="120000"/>
              </a:lnSpc>
              <a:spcBef>
                <a:spcPts val="0"/>
              </a:spcBef>
              <a:spcAft>
                <a:spcPts val="1600"/>
              </a:spcAft>
              <a:buFont typeface="Arial" panose="020B0604020202020204" pitchFamily="34" charset="0"/>
              <a:buChar char="•"/>
              <a:defRPr sz="2700" kern="1200">
                <a:solidFill>
                  <a:srgbClr val="333333"/>
                </a:solidFill>
                <a:latin typeface="Source Sans Pro" panose="020B0503030403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a:t>Ongoing Outreach</a:t>
            </a:r>
          </a:p>
          <a:p>
            <a:r>
              <a:rPr lang="en-US" sz="3200" dirty="0"/>
              <a:t>Online Feedback Map</a:t>
            </a:r>
          </a:p>
          <a:p>
            <a:r>
              <a:rPr lang="en-US" sz="3200" dirty="0"/>
              <a:t>Mailing List</a:t>
            </a:r>
          </a:p>
          <a:p>
            <a:r>
              <a:rPr lang="en-US" sz="3200" dirty="0"/>
              <a:t>Rustic Roads Advisory Committee</a:t>
            </a:r>
          </a:p>
          <a:p>
            <a:r>
              <a:rPr lang="en-US" sz="3200" dirty="0"/>
              <a:t>Montgomery County Department of Transportation</a:t>
            </a:r>
          </a:p>
          <a:p>
            <a:r>
              <a:rPr lang="en-US" sz="3200" dirty="0"/>
              <a:t>Montgomery County Office of Agriculture</a:t>
            </a:r>
          </a:p>
          <a:p>
            <a:r>
              <a:rPr lang="en-US" sz="3200" dirty="0"/>
              <a:t>Ag Community Meetings</a:t>
            </a:r>
          </a:p>
          <a:p>
            <a:endParaRPr lang="en-US" sz="3600" dirty="0"/>
          </a:p>
        </p:txBody>
      </p:sp>
    </p:spTree>
    <p:extLst>
      <p:ext uri="{BB962C8B-B14F-4D97-AF65-F5344CB8AC3E}">
        <p14:creationId xmlns:p14="http://schemas.microsoft.com/office/powerpoint/2010/main" val="8843412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ECCB-6EF0-4DB9-974B-A62E27E15A72}"/>
              </a:ext>
            </a:extLst>
          </p:cNvPr>
          <p:cNvSpPr>
            <a:spLocks noGrp="1"/>
          </p:cNvSpPr>
          <p:nvPr>
            <p:ph type="title"/>
          </p:nvPr>
        </p:nvSpPr>
        <p:spPr/>
        <p:txBody>
          <a:bodyPr/>
          <a:lstStyle/>
          <a:p>
            <a:r>
              <a:rPr lang="en-US" dirty="0"/>
              <a:t>To Do</a:t>
            </a:r>
          </a:p>
        </p:txBody>
      </p:sp>
      <p:sp>
        <p:nvSpPr>
          <p:cNvPr id="3" name="Content Placeholder 2">
            <a:extLst>
              <a:ext uri="{FF2B5EF4-FFF2-40B4-BE49-F238E27FC236}">
                <a16:creationId xmlns:a16="http://schemas.microsoft.com/office/drawing/2014/main" id="{32D5023D-D3AC-44F3-B0BF-30D7065693C4}"/>
              </a:ext>
            </a:extLst>
          </p:cNvPr>
          <p:cNvSpPr>
            <a:spLocks noGrp="1"/>
          </p:cNvSpPr>
          <p:nvPr>
            <p:ph idx="1"/>
          </p:nvPr>
        </p:nvSpPr>
        <p:spPr/>
        <p:txBody>
          <a:bodyPr/>
          <a:lstStyle/>
          <a:p>
            <a:r>
              <a:rPr lang="en-US" dirty="0"/>
              <a:t>Finish environmental sections for each road, including tree canopy analysis</a:t>
            </a:r>
          </a:p>
          <a:p>
            <a:r>
              <a:rPr lang="en-US" dirty="0"/>
              <a:t>Complete crash history analysis</a:t>
            </a:r>
          </a:p>
          <a:p>
            <a:r>
              <a:rPr lang="en-US" dirty="0"/>
              <a:t>Evaluate traffic counts</a:t>
            </a:r>
          </a:p>
          <a:p>
            <a:r>
              <a:rPr lang="en-US" dirty="0"/>
              <a:t>Complete road profiles and individual road recommendations</a:t>
            </a:r>
          </a:p>
          <a:p>
            <a:endParaRPr lang="en-US" dirty="0"/>
          </a:p>
          <a:p>
            <a:endParaRPr lang="en-US" dirty="0"/>
          </a:p>
        </p:txBody>
      </p:sp>
    </p:spTree>
    <p:extLst>
      <p:ext uri="{BB962C8B-B14F-4D97-AF65-F5344CB8AC3E}">
        <p14:creationId xmlns:p14="http://schemas.microsoft.com/office/powerpoint/2010/main" val="2326855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8F9A-8843-4FFB-8E46-587378EB11E6}"/>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9DFB9A80-1FD9-4343-B4EF-66DEBE1226A8}"/>
              </a:ext>
            </a:extLst>
          </p:cNvPr>
          <p:cNvSpPr>
            <a:spLocks noGrp="1"/>
          </p:cNvSpPr>
          <p:nvPr>
            <p:ph idx="1"/>
          </p:nvPr>
        </p:nvSpPr>
        <p:spPr/>
        <p:txBody>
          <a:bodyPr/>
          <a:lstStyle/>
          <a:p>
            <a:pPr marL="0" indent="0">
              <a:buNone/>
            </a:pPr>
            <a:r>
              <a:rPr lang="en-US" dirty="0">
                <a:solidFill>
                  <a:srgbClr val="357DDB"/>
                </a:solidFill>
              </a:rPr>
              <a:t>Project Leads</a:t>
            </a:r>
          </a:p>
          <a:p>
            <a:pPr marL="685800" lvl="1" indent="0">
              <a:spcAft>
                <a:spcPts val="0"/>
              </a:spcAft>
              <a:buNone/>
            </a:pPr>
            <a:r>
              <a:rPr lang="en-US" sz="3200" dirty="0"/>
              <a:t>Roberto Duke, Planner III</a:t>
            </a:r>
          </a:p>
          <a:p>
            <a:pPr marL="685800" lvl="1" indent="0">
              <a:spcAft>
                <a:spcPts val="0"/>
              </a:spcAft>
              <a:buNone/>
            </a:pPr>
            <a:r>
              <a:rPr lang="en-US" sz="3200" dirty="0"/>
              <a:t>roberto.duke@montgomeryplanning.org</a:t>
            </a:r>
          </a:p>
          <a:p>
            <a:pPr marL="685800" lvl="1" indent="0">
              <a:spcAft>
                <a:spcPts val="0"/>
              </a:spcAft>
              <a:buNone/>
            </a:pPr>
            <a:r>
              <a:rPr lang="en-US" sz="3200" dirty="0"/>
              <a:t>301-495-2186</a:t>
            </a:r>
          </a:p>
          <a:p>
            <a:pPr marL="685800" lvl="1" indent="0">
              <a:spcAft>
                <a:spcPts val="0"/>
              </a:spcAft>
              <a:buNone/>
            </a:pPr>
            <a:endParaRPr lang="en-US" sz="3200" dirty="0"/>
          </a:p>
          <a:p>
            <a:pPr marL="685800" lvl="1" indent="0">
              <a:spcAft>
                <a:spcPts val="0"/>
              </a:spcAft>
              <a:buNone/>
            </a:pPr>
            <a:r>
              <a:rPr lang="en-US" sz="3200" dirty="0"/>
              <a:t>Jamey Pratt, Planner III</a:t>
            </a:r>
          </a:p>
          <a:p>
            <a:pPr marL="685800" lvl="1" indent="0">
              <a:spcAft>
                <a:spcPts val="0"/>
              </a:spcAft>
              <a:buNone/>
            </a:pPr>
            <a:r>
              <a:rPr lang="en-US" sz="3200" dirty="0"/>
              <a:t>jamey.pratt@montgomeryplanning.org</a:t>
            </a:r>
          </a:p>
          <a:p>
            <a:pPr marL="685800" lvl="1" indent="0">
              <a:spcAft>
                <a:spcPts val="0"/>
              </a:spcAft>
              <a:buNone/>
            </a:pPr>
            <a:r>
              <a:rPr lang="en-US" sz="3200" dirty="0"/>
              <a:t>301-495-4588</a:t>
            </a:r>
          </a:p>
          <a:p>
            <a:pPr marL="685800" lvl="1" indent="0">
              <a:spcAft>
                <a:spcPts val="0"/>
              </a:spcAft>
              <a:buNone/>
            </a:pPr>
            <a:endParaRPr lang="en-US" sz="3200" dirty="0"/>
          </a:p>
          <a:p>
            <a:pPr marL="685800" lvl="1" indent="0">
              <a:spcAft>
                <a:spcPts val="0"/>
              </a:spcAft>
              <a:buNone/>
            </a:pPr>
            <a:r>
              <a:rPr lang="en-US" sz="3200" dirty="0">
                <a:hlinkClick r:id="rId2"/>
              </a:rPr>
              <a:t>https://montgomeryplanning.org/planning/transportation/highway-planning/rustic-roads/</a:t>
            </a:r>
            <a:endParaRPr lang="en-US" sz="3200" dirty="0"/>
          </a:p>
          <a:p>
            <a:pPr marL="685800" lvl="1" indent="0">
              <a:spcAft>
                <a:spcPts val="0"/>
              </a:spcAft>
              <a:buNone/>
            </a:pPr>
            <a:endParaRPr lang="en-US" sz="3200" dirty="0"/>
          </a:p>
          <a:p>
            <a:pPr marL="685800" lvl="1" indent="0">
              <a:spcAft>
                <a:spcPts val="0"/>
              </a:spcAft>
              <a:buNone/>
            </a:pPr>
            <a:endParaRPr lang="en-US" sz="3200" dirty="0"/>
          </a:p>
        </p:txBody>
      </p:sp>
    </p:spTree>
    <p:extLst>
      <p:ext uri="{BB962C8B-B14F-4D97-AF65-F5344CB8AC3E}">
        <p14:creationId xmlns:p14="http://schemas.microsoft.com/office/powerpoint/2010/main" val="3586627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C0662-52C0-449D-97B1-56245C7BB416}"/>
              </a:ext>
            </a:extLst>
          </p:cNvPr>
          <p:cNvSpPr>
            <a:spLocks noGrp="1"/>
          </p:cNvSpPr>
          <p:nvPr>
            <p:ph type="title"/>
          </p:nvPr>
        </p:nvSpPr>
        <p:spPr>
          <a:xfrm>
            <a:off x="1645920" y="457199"/>
            <a:ext cx="14996160" cy="4648201"/>
          </a:xfrm>
        </p:spPr>
        <p:txBody>
          <a:bodyPr>
            <a:normAutofit/>
          </a:bodyPr>
          <a:lstStyle/>
          <a:p>
            <a:pPr algn="ctr"/>
            <a:r>
              <a:rPr lang="en-US" sz="10800" dirty="0"/>
              <a:t>Questions</a:t>
            </a:r>
          </a:p>
        </p:txBody>
      </p:sp>
    </p:spTree>
    <p:extLst>
      <p:ext uri="{BB962C8B-B14F-4D97-AF65-F5344CB8AC3E}">
        <p14:creationId xmlns:p14="http://schemas.microsoft.com/office/powerpoint/2010/main" val="1277972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4757-24CE-449A-B6B1-A9BCFBDA98C8}"/>
              </a:ext>
            </a:extLst>
          </p:cNvPr>
          <p:cNvSpPr>
            <a:spLocks noGrp="1"/>
          </p:cNvSpPr>
          <p:nvPr>
            <p:ph type="title"/>
          </p:nvPr>
        </p:nvSpPr>
        <p:spPr/>
        <p:txBody>
          <a:bodyPr/>
          <a:lstStyle/>
          <a:p>
            <a:r>
              <a:rPr lang="en-US" dirty="0"/>
              <a:t>A Rustic Road:</a:t>
            </a:r>
          </a:p>
        </p:txBody>
      </p:sp>
      <p:sp>
        <p:nvSpPr>
          <p:cNvPr id="3" name="Content Placeholder 2">
            <a:extLst>
              <a:ext uri="{FF2B5EF4-FFF2-40B4-BE49-F238E27FC236}">
                <a16:creationId xmlns:a16="http://schemas.microsoft.com/office/drawing/2014/main" id="{4CED19EC-4BC3-4A2A-9172-DF2F2D450701}"/>
              </a:ext>
            </a:extLst>
          </p:cNvPr>
          <p:cNvSpPr>
            <a:spLocks noGrp="1"/>
          </p:cNvSpPr>
          <p:nvPr>
            <p:ph idx="1"/>
          </p:nvPr>
        </p:nvSpPr>
        <p:spPr>
          <a:xfrm>
            <a:off x="1645920" y="2331720"/>
            <a:ext cx="15959500" cy="6949440"/>
          </a:xfrm>
        </p:spPr>
        <p:txBody>
          <a:bodyPr>
            <a:normAutofit fontScale="92500" lnSpcReduction="20000"/>
          </a:bodyPr>
          <a:lstStyle/>
          <a:p>
            <a:pPr marL="342900" marR="0" lvl="0" indent="-342900">
              <a:lnSpc>
                <a:spcPct val="107000"/>
              </a:lnSpc>
              <a:spcBef>
                <a:spcPts val="0"/>
              </a:spcBef>
              <a:spcAft>
                <a:spcPts val="1200"/>
              </a:spcAft>
              <a:buSzPct val="80000"/>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is located in an area where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natural, agricultural, or historic features are predominant</a:t>
            </a:r>
          </a:p>
          <a:p>
            <a:pPr marL="342900" marR="0" lvl="0" indent="-342900">
              <a:lnSpc>
                <a:spcPct val="107000"/>
              </a:lnSpc>
              <a:spcBef>
                <a:spcPts val="0"/>
              </a:spcBef>
              <a:spcAft>
                <a:spcPts val="1200"/>
              </a:spcAft>
              <a:buSzPct val="80000"/>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is narrow and intended predominately for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local use</a:t>
            </a:r>
          </a:p>
          <a:p>
            <a:pPr marL="342900" marR="0" lvl="0" indent="-342900">
              <a:lnSpc>
                <a:spcPct val="107000"/>
              </a:lnSpc>
              <a:spcBef>
                <a:spcPts val="0"/>
              </a:spcBef>
              <a:spcAft>
                <a:spcPts val="1200"/>
              </a:spcAft>
              <a:buSzPct val="80000"/>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is a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low volume </a:t>
            </a:r>
            <a:r>
              <a:rPr lang="en-US" sz="3600" dirty="0">
                <a:effectLst/>
                <a:latin typeface="Calibri" panose="020F0502020204030204" pitchFamily="34" charset="0"/>
                <a:ea typeface="Calibri" panose="020F0502020204030204" pitchFamily="34" charset="0"/>
                <a:cs typeface="Times New Roman" panose="02020603050405020304" pitchFamily="18" charset="0"/>
              </a:rPr>
              <a:t>road</a:t>
            </a:r>
          </a:p>
          <a:p>
            <a:pPr marL="342900" marR="0" lvl="0" indent="-342900">
              <a:lnSpc>
                <a:spcPct val="107000"/>
              </a:lnSpc>
              <a:spcBef>
                <a:spcPts val="0"/>
              </a:spcBef>
              <a:spcAft>
                <a:spcPts val="1200"/>
              </a:spcAft>
              <a:buSzPct val="80000"/>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has one of the following characteristics:</a:t>
            </a:r>
          </a:p>
          <a:p>
            <a:pPr lvl="1">
              <a:lnSpc>
                <a:spcPct val="107000"/>
              </a:lnSpc>
              <a:spcAft>
                <a:spcPts val="1200"/>
              </a:spcAft>
              <a:buSzPct val="80000"/>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Times New Roman" panose="02020603050405020304" pitchFamily="18" charset="0"/>
              </a:rPr>
              <a:t>has </a:t>
            </a:r>
            <a:r>
              <a:rPr lang="en-US" sz="3000" b="1" dirty="0">
                <a:effectLst/>
                <a:latin typeface="Calibri" panose="020F0502020204030204" pitchFamily="34" charset="0"/>
                <a:ea typeface="Calibri" panose="020F0502020204030204" pitchFamily="34" charset="0"/>
                <a:cs typeface="Times New Roman" panose="02020603050405020304" pitchFamily="18" charset="0"/>
              </a:rPr>
              <a:t>outstanding natural features </a:t>
            </a:r>
            <a:r>
              <a:rPr lang="en-US" sz="3000" dirty="0">
                <a:effectLst/>
                <a:latin typeface="Calibri" panose="020F0502020204030204" pitchFamily="34" charset="0"/>
                <a:ea typeface="Calibri" panose="020F0502020204030204" pitchFamily="34" charset="0"/>
                <a:cs typeface="Times New Roman" panose="02020603050405020304" pitchFamily="18" charset="0"/>
              </a:rPr>
              <a:t>along its borders</a:t>
            </a:r>
          </a:p>
          <a:p>
            <a:pPr lvl="1">
              <a:lnSpc>
                <a:spcPct val="107000"/>
              </a:lnSpc>
              <a:spcAft>
                <a:spcPts val="1200"/>
              </a:spcAft>
              <a:buSzPct val="80000"/>
              <a:buFont typeface="Symbol" panose="05050102010706020507" pitchFamily="18" charset="2"/>
              <a:buChar char=""/>
            </a:pPr>
            <a:r>
              <a:rPr lang="en-US" sz="3000" dirty="0">
                <a:latin typeface="Calibri" panose="020F0502020204030204" pitchFamily="34" charset="0"/>
                <a:ea typeface="Calibri" panose="020F0502020204030204" pitchFamily="34" charset="0"/>
                <a:cs typeface="Times New Roman" panose="02020603050405020304" pitchFamily="18" charset="0"/>
              </a:rPr>
              <a:t>provides </a:t>
            </a:r>
            <a:r>
              <a:rPr lang="en-US" sz="3000" b="1" dirty="0">
                <a:effectLst/>
                <a:latin typeface="Calibri" panose="020F0502020204030204" pitchFamily="34" charset="0"/>
                <a:ea typeface="Calibri" panose="020F0502020204030204" pitchFamily="34" charset="0"/>
                <a:cs typeface="Times New Roman" panose="02020603050405020304" pitchFamily="18" charset="0"/>
              </a:rPr>
              <a:t>outstanding vistas </a:t>
            </a:r>
            <a:r>
              <a:rPr lang="en-US" sz="3000" dirty="0">
                <a:effectLst/>
                <a:latin typeface="Calibri" panose="020F0502020204030204" pitchFamily="34" charset="0"/>
                <a:ea typeface="Calibri" panose="020F0502020204030204" pitchFamily="34" charset="0"/>
                <a:cs typeface="Times New Roman" panose="02020603050405020304" pitchFamily="18" charset="0"/>
              </a:rPr>
              <a:t>of farm fields and rural landscapes or buildings</a:t>
            </a:r>
          </a:p>
          <a:p>
            <a:pPr lvl="1">
              <a:lnSpc>
                <a:spcPct val="107000"/>
              </a:lnSpc>
              <a:spcAft>
                <a:spcPts val="1200"/>
              </a:spcAft>
              <a:buSzPct val="80000"/>
              <a:buFont typeface="Symbol" panose="05050102010706020507" pitchFamily="18" charset="2"/>
              <a:buChar char=""/>
            </a:pPr>
            <a:r>
              <a:rPr lang="en-US" sz="3000" dirty="0">
                <a:latin typeface="Calibri" panose="020F0502020204030204" pitchFamily="34" charset="0"/>
                <a:cs typeface="Times New Roman" panose="02020603050405020304" pitchFamily="18" charset="0"/>
              </a:rPr>
              <a:t>provides access to </a:t>
            </a:r>
            <a:r>
              <a:rPr lang="en-US" sz="3000" b="1" dirty="0">
                <a:latin typeface="Calibri" panose="020F0502020204030204" pitchFamily="34" charset="0"/>
                <a:cs typeface="Times New Roman" panose="02020603050405020304" pitchFamily="18" charset="0"/>
              </a:rPr>
              <a:t>historic resources</a:t>
            </a:r>
            <a:r>
              <a:rPr lang="en-US" sz="3000" dirty="0">
                <a:latin typeface="Calibri" panose="020F0502020204030204" pitchFamily="34" charset="0"/>
                <a:cs typeface="Times New Roman" panose="02020603050405020304" pitchFamily="18" charset="0"/>
              </a:rPr>
              <a:t>, follows </a:t>
            </a:r>
            <a:r>
              <a:rPr lang="en-US" sz="3000" b="1" dirty="0">
                <a:latin typeface="Calibri" panose="020F0502020204030204" pitchFamily="34" charset="0"/>
                <a:cs typeface="Times New Roman" panose="02020603050405020304" pitchFamily="18" charset="0"/>
              </a:rPr>
              <a:t>historic alignments</a:t>
            </a:r>
            <a:r>
              <a:rPr lang="en-US" sz="3000" dirty="0">
                <a:latin typeface="Calibri" panose="020F0502020204030204" pitchFamily="34" charset="0"/>
                <a:cs typeface="Times New Roman" panose="02020603050405020304" pitchFamily="18" charset="0"/>
              </a:rPr>
              <a:t>, or highlights </a:t>
            </a:r>
            <a:r>
              <a:rPr lang="en-US" sz="3000" b="1" dirty="0">
                <a:latin typeface="Calibri" panose="020F0502020204030204" pitchFamily="34" charset="0"/>
                <a:cs typeface="Times New Roman" panose="02020603050405020304" pitchFamily="18" charset="0"/>
              </a:rPr>
              <a:t>historic landscapes</a:t>
            </a:r>
          </a:p>
          <a:p>
            <a:pPr marL="0" indent="0">
              <a:lnSpc>
                <a:spcPct val="107000"/>
              </a:lnSpc>
              <a:spcAft>
                <a:spcPts val="1200"/>
              </a:spcAft>
              <a:buSzPct val="80000"/>
              <a:buNone/>
            </a:pPr>
            <a:endParaRPr lang="en-US" sz="3600" dirty="0">
              <a:latin typeface="Calibri" panose="020F0502020204030204" pitchFamily="34" charset="0"/>
              <a:cs typeface="Times New Roman" panose="02020603050405020304" pitchFamily="18" charset="0"/>
            </a:endParaRPr>
          </a:p>
          <a:p>
            <a:pPr marL="0" indent="0">
              <a:lnSpc>
                <a:spcPct val="107000"/>
              </a:lnSpc>
              <a:spcAft>
                <a:spcPts val="1200"/>
              </a:spcAft>
              <a:buSzPct val="80000"/>
              <a:buNone/>
            </a:pPr>
            <a:r>
              <a:rPr lang="en-US" sz="3600" dirty="0">
                <a:latin typeface="Calibri" panose="020F0502020204030204" pitchFamily="34" charset="0"/>
                <a:cs typeface="Times New Roman" panose="02020603050405020304" pitchFamily="18" charset="0"/>
              </a:rPr>
              <a:t>In addition, the history of vehicle and pedestrian accidents on the road in its current configuration </a:t>
            </a:r>
            <a:r>
              <a:rPr lang="en-US" sz="3600" b="1" dirty="0">
                <a:latin typeface="Calibri" panose="020F0502020204030204" pitchFamily="34" charset="0"/>
                <a:cs typeface="Times New Roman" panose="02020603050405020304" pitchFamily="18" charset="0"/>
              </a:rPr>
              <a:t>does not suggest unsafe conditions</a:t>
            </a:r>
            <a:r>
              <a:rPr lang="en-US" sz="3600" dirty="0">
                <a:latin typeface="Calibri" panose="020F0502020204030204" pitchFamily="34" charset="0"/>
                <a:cs typeface="Times New Roman" panose="02020603050405020304" pitchFamily="18" charset="0"/>
              </a:rPr>
              <a:t>.</a:t>
            </a:r>
          </a:p>
          <a:p>
            <a:pPr marL="0" indent="0">
              <a:lnSpc>
                <a:spcPct val="107000"/>
              </a:lnSpc>
              <a:spcAft>
                <a:spcPts val="1200"/>
              </a:spcAft>
              <a:buSzPct val="80000"/>
              <a:buNone/>
            </a:pPr>
            <a:r>
              <a:rPr lang="en-US" sz="3600" dirty="0">
                <a:latin typeface="Calibri" panose="020F0502020204030204" pitchFamily="34" charset="0"/>
                <a:cs typeface="Times New Roman" panose="02020603050405020304" pitchFamily="18" charset="0"/>
              </a:rPr>
              <a:t>The Council </a:t>
            </a:r>
            <a:r>
              <a:rPr lang="en-US" sz="3600" b="1" dirty="0">
                <a:latin typeface="Calibri" panose="020F0502020204030204" pitchFamily="34" charset="0"/>
                <a:cs typeface="Times New Roman" panose="02020603050405020304" pitchFamily="18" charset="0"/>
              </a:rPr>
              <a:t>must not classify </a:t>
            </a:r>
            <a:r>
              <a:rPr lang="en-US" sz="3600" dirty="0">
                <a:latin typeface="Calibri" panose="020F0502020204030204" pitchFamily="34" charset="0"/>
                <a:cs typeface="Times New Roman" panose="02020603050405020304" pitchFamily="18" charset="0"/>
              </a:rPr>
              <a:t>a road as rustic if that classification will </a:t>
            </a:r>
            <a:r>
              <a:rPr lang="en-US" sz="3600" b="1" dirty="0">
                <a:latin typeface="Calibri" panose="020F0502020204030204" pitchFamily="34" charset="0"/>
                <a:cs typeface="Times New Roman" panose="02020603050405020304" pitchFamily="18" charset="0"/>
              </a:rPr>
              <a:t>significantly impair the function or safety</a:t>
            </a:r>
            <a:r>
              <a:rPr lang="en-US" sz="3600" dirty="0">
                <a:latin typeface="Calibri" panose="020F0502020204030204" pitchFamily="34" charset="0"/>
                <a:cs typeface="Times New Roman" panose="02020603050405020304" pitchFamily="18" charset="0"/>
              </a:rPr>
              <a:t> of the road network.</a:t>
            </a:r>
          </a:p>
        </p:txBody>
      </p:sp>
      <p:sp>
        <p:nvSpPr>
          <p:cNvPr id="4" name="TextBox 3">
            <a:extLst>
              <a:ext uri="{FF2B5EF4-FFF2-40B4-BE49-F238E27FC236}">
                <a16:creationId xmlns:a16="http://schemas.microsoft.com/office/drawing/2014/main" id="{04FD9B22-6C07-4794-BF1C-321C72AB3DD0}"/>
              </a:ext>
            </a:extLst>
          </p:cNvPr>
          <p:cNvSpPr txBox="1"/>
          <p:nvPr/>
        </p:nvSpPr>
        <p:spPr>
          <a:xfrm>
            <a:off x="10658334" y="1172170"/>
            <a:ext cx="5991366" cy="923330"/>
          </a:xfrm>
          <a:prstGeom prst="rect">
            <a:avLst/>
          </a:prstGeom>
          <a:noFill/>
        </p:spPr>
        <p:txBody>
          <a:bodyPr wrap="square" rtlCol="0">
            <a:spAutoFit/>
          </a:bodyPr>
          <a:lstStyle/>
          <a:p>
            <a:r>
              <a:rPr lang="en-US" b="1" i="0" dirty="0">
                <a:solidFill>
                  <a:srgbClr val="000080"/>
                </a:solidFill>
                <a:effectLst/>
                <a:latin typeface="Times New Roman" panose="02020603050405020304" pitchFamily="18" charset="0"/>
              </a:rPr>
              <a:t>Montgomery County Code, Chapter 49. Streets and Roads.</a:t>
            </a:r>
          </a:p>
          <a:p>
            <a:r>
              <a:rPr lang="en-US" b="1" dirty="0">
                <a:solidFill>
                  <a:srgbClr val="000080"/>
                </a:solidFill>
                <a:latin typeface="Times New Roman" panose="02020603050405020304" pitchFamily="18" charset="0"/>
              </a:rPr>
              <a:t>Article 8. Rustic Roads Program</a:t>
            </a:r>
            <a:endParaRPr lang="en-US" b="1" i="0" dirty="0">
              <a:solidFill>
                <a:srgbClr val="000080"/>
              </a:solidFill>
              <a:effectLst/>
              <a:latin typeface="Times New Roman" panose="02020603050405020304" pitchFamily="18" charset="0"/>
              <a:hlinkClick r:id="rId3"/>
            </a:endParaRPr>
          </a:p>
          <a:p>
            <a:r>
              <a:rPr lang="en-US" b="1" i="0" dirty="0">
                <a:solidFill>
                  <a:srgbClr val="000080"/>
                </a:solidFill>
                <a:effectLst/>
                <a:latin typeface="Times New Roman" panose="02020603050405020304" pitchFamily="18" charset="0"/>
                <a:hlinkClick r:id="rId3"/>
              </a:rPr>
              <a:t>Sec. 49-78. Rustic road classification and reclassification.</a:t>
            </a:r>
            <a:endParaRPr lang="en-US" dirty="0"/>
          </a:p>
        </p:txBody>
      </p:sp>
    </p:spTree>
    <p:extLst>
      <p:ext uri="{BB962C8B-B14F-4D97-AF65-F5344CB8AC3E}">
        <p14:creationId xmlns:p14="http://schemas.microsoft.com/office/powerpoint/2010/main" val="3763170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4757-24CE-449A-B6B1-A9BCFBDA98C8}"/>
              </a:ext>
            </a:extLst>
          </p:cNvPr>
          <p:cNvSpPr>
            <a:spLocks noGrp="1"/>
          </p:cNvSpPr>
          <p:nvPr>
            <p:ph type="title"/>
          </p:nvPr>
        </p:nvSpPr>
        <p:spPr/>
        <p:txBody>
          <a:bodyPr/>
          <a:lstStyle/>
          <a:p>
            <a:r>
              <a:rPr lang="en-US" dirty="0"/>
              <a:t>An Exceptional Rustic Road:</a:t>
            </a:r>
          </a:p>
        </p:txBody>
      </p:sp>
      <p:sp>
        <p:nvSpPr>
          <p:cNvPr id="3" name="Content Placeholder 2">
            <a:extLst>
              <a:ext uri="{FF2B5EF4-FFF2-40B4-BE49-F238E27FC236}">
                <a16:creationId xmlns:a16="http://schemas.microsoft.com/office/drawing/2014/main" id="{4CED19EC-4BC3-4A2A-9172-DF2F2D450701}"/>
              </a:ext>
            </a:extLst>
          </p:cNvPr>
          <p:cNvSpPr>
            <a:spLocks noGrp="1"/>
          </p:cNvSpPr>
          <p:nvPr>
            <p:ph idx="1"/>
          </p:nvPr>
        </p:nvSpPr>
        <p:spPr>
          <a:xfrm>
            <a:off x="1645920" y="2331721"/>
            <a:ext cx="15959500" cy="3469220"/>
          </a:xfrm>
        </p:spPr>
        <p:txBody>
          <a:bodyPr>
            <a:normAutofit fontScale="92500" lnSpcReduction="20000"/>
          </a:bodyPr>
          <a:lstStyle/>
          <a:p>
            <a:pPr>
              <a:lnSpc>
                <a:spcPct val="107000"/>
              </a:lnSpc>
              <a:spcAft>
                <a:spcPts val="1200"/>
              </a:spcAft>
              <a:buSzPct val="80000"/>
              <a:buFont typeface="Symbol" panose="05050102010706020507" pitchFamily="18" charset="2"/>
              <a:buChar char=""/>
            </a:pPr>
            <a:r>
              <a:rPr lang="en-US" sz="3600" dirty="0">
                <a:latin typeface="Calibri" panose="020F0502020204030204" pitchFamily="34" charset="0"/>
                <a:cs typeface="Times New Roman" panose="02020603050405020304" pitchFamily="18" charset="0"/>
              </a:rPr>
              <a:t>is a rustic road</a:t>
            </a:r>
          </a:p>
          <a:p>
            <a:pPr>
              <a:lnSpc>
                <a:spcPct val="107000"/>
              </a:lnSpc>
              <a:spcAft>
                <a:spcPts val="1200"/>
              </a:spcAft>
              <a:buSzPct val="80000"/>
              <a:buFont typeface="Symbol" panose="05050102010706020507" pitchFamily="18" charset="2"/>
              <a:buChar char=""/>
            </a:pPr>
            <a:r>
              <a:rPr lang="en-US" sz="3600" b="1" dirty="0">
                <a:latin typeface="Calibri" panose="020F0502020204030204" pitchFamily="34" charset="0"/>
                <a:cs typeface="Times New Roman" panose="02020603050405020304" pitchFamily="18" charset="0"/>
              </a:rPr>
              <a:t>contributes significantly </a:t>
            </a:r>
            <a:r>
              <a:rPr lang="en-US" sz="3600" dirty="0">
                <a:latin typeface="Calibri" panose="020F0502020204030204" pitchFamily="34" charset="0"/>
                <a:cs typeface="Times New Roman" panose="02020603050405020304" pitchFamily="18" charset="0"/>
              </a:rPr>
              <a:t>to the natural, agricultural, or historic characteristics of the County</a:t>
            </a:r>
          </a:p>
          <a:p>
            <a:pPr>
              <a:lnSpc>
                <a:spcPct val="107000"/>
              </a:lnSpc>
              <a:spcAft>
                <a:spcPts val="1200"/>
              </a:spcAft>
              <a:buSzPct val="80000"/>
              <a:buFont typeface="Symbol" panose="05050102010706020507" pitchFamily="18" charset="2"/>
              <a:buChar char=""/>
            </a:pPr>
            <a:r>
              <a:rPr lang="en-US" sz="3600" dirty="0">
                <a:latin typeface="Calibri" panose="020F0502020204030204" pitchFamily="34" charset="0"/>
                <a:cs typeface="Times New Roman" panose="02020603050405020304" pitchFamily="18" charset="0"/>
              </a:rPr>
              <a:t>has </a:t>
            </a:r>
            <a:r>
              <a:rPr lang="en-US" sz="3600" b="1" dirty="0">
                <a:latin typeface="Calibri" panose="020F0502020204030204" pitchFamily="34" charset="0"/>
                <a:cs typeface="Times New Roman" panose="02020603050405020304" pitchFamily="18" charset="0"/>
              </a:rPr>
              <a:t>unusual features </a:t>
            </a:r>
            <a:r>
              <a:rPr lang="en-US" sz="3600" dirty="0">
                <a:latin typeface="Calibri" panose="020F0502020204030204" pitchFamily="34" charset="0"/>
                <a:cs typeface="Times New Roman" panose="02020603050405020304" pitchFamily="18" charset="0"/>
              </a:rPr>
              <a:t>found on few other roads in the County</a:t>
            </a:r>
          </a:p>
          <a:p>
            <a:pPr>
              <a:lnSpc>
                <a:spcPct val="107000"/>
              </a:lnSpc>
              <a:spcAft>
                <a:spcPts val="1200"/>
              </a:spcAft>
              <a:buSzPct val="80000"/>
              <a:buFont typeface="Symbol" panose="05050102010706020507" pitchFamily="18" charset="2"/>
              <a:buChar char=""/>
            </a:pPr>
            <a:r>
              <a:rPr lang="en-US" sz="3600" b="1" dirty="0">
                <a:latin typeface="Calibri" panose="020F0502020204030204" pitchFamily="34" charset="0"/>
                <a:cs typeface="Times New Roman" panose="02020603050405020304" pitchFamily="18" charset="0"/>
              </a:rPr>
              <a:t>would be more negatively affected by improvements </a:t>
            </a:r>
            <a:r>
              <a:rPr lang="en-US" sz="3600" dirty="0">
                <a:latin typeface="Calibri" panose="020F0502020204030204" pitchFamily="34" charset="0"/>
                <a:cs typeface="Times New Roman" panose="02020603050405020304" pitchFamily="18" charset="0"/>
              </a:rPr>
              <a:t>or modifications to the road than would most other roads in the rustic roads program</a:t>
            </a:r>
          </a:p>
          <a:p>
            <a:pPr>
              <a:lnSpc>
                <a:spcPct val="107000"/>
              </a:lnSpc>
              <a:spcAft>
                <a:spcPts val="1200"/>
              </a:spcAft>
              <a:buSzPct val="80000"/>
              <a:buFont typeface="Symbol" panose="05050102010706020507" pitchFamily="18" charset="2"/>
              <a:buChar char=""/>
            </a:pPr>
            <a:endParaRPr lang="en-US" sz="3600" dirty="0">
              <a:latin typeface="Calibri" panose="020F0502020204030204" pitchFamily="34" charset="0"/>
              <a:cs typeface="Times New Roman" panose="02020603050405020304" pitchFamily="18" charset="0"/>
            </a:endParaRPr>
          </a:p>
        </p:txBody>
      </p:sp>
      <p:pic>
        <p:nvPicPr>
          <p:cNvPr id="4" name="Picture 3" descr="A road in dappled sunlight winding across the land between trees, with guardrails lining the road in places. In the middle distance is a narrow point in the road where it crosses a bridge.">
            <a:extLst>
              <a:ext uri="{FF2B5EF4-FFF2-40B4-BE49-F238E27FC236}">
                <a16:creationId xmlns:a16="http://schemas.microsoft.com/office/drawing/2014/main" id="{8C144C5C-E4B8-450E-B1C8-1958B006CF4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t="46389" b="7836"/>
          <a:stretch/>
        </p:blipFill>
        <p:spPr>
          <a:xfrm>
            <a:off x="3486660" y="5508965"/>
            <a:ext cx="11314679" cy="3884441"/>
          </a:xfrm>
          <a:prstGeom prst="rect">
            <a:avLst/>
          </a:prstGeom>
        </p:spPr>
      </p:pic>
      <p:sp>
        <p:nvSpPr>
          <p:cNvPr id="5" name="TextBox 4">
            <a:extLst>
              <a:ext uri="{FF2B5EF4-FFF2-40B4-BE49-F238E27FC236}">
                <a16:creationId xmlns:a16="http://schemas.microsoft.com/office/drawing/2014/main" id="{DDA10CEC-1D73-4D33-885C-1EE17ADD4A29}"/>
              </a:ext>
            </a:extLst>
          </p:cNvPr>
          <p:cNvSpPr txBox="1"/>
          <p:nvPr/>
        </p:nvSpPr>
        <p:spPr>
          <a:xfrm>
            <a:off x="3486660" y="8978185"/>
            <a:ext cx="4318782" cy="369332"/>
          </a:xfrm>
          <a:prstGeom prst="rect">
            <a:avLst/>
          </a:prstGeom>
          <a:noFill/>
        </p:spPr>
        <p:txBody>
          <a:bodyPr wrap="square" rtlCol="0">
            <a:spAutoFit/>
          </a:bodyPr>
          <a:lstStyle/>
          <a:p>
            <a:r>
              <a:rPr lang="en-US" dirty="0">
                <a:solidFill>
                  <a:schemeClr val="bg1"/>
                </a:solidFill>
              </a:rPr>
              <a:t>Berryville Road, an Exceptional Rustic Road</a:t>
            </a:r>
          </a:p>
        </p:txBody>
      </p:sp>
    </p:spTree>
    <p:extLst>
      <p:ext uri="{BB962C8B-B14F-4D97-AF65-F5344CB8AC3E}">
        <p14:creationId xmlns:p14="http://schemas.microsoft.com/office/powerpoint/2010/main" val="1897767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4757-24CE-449A-B6B1-A9BCFBDA98C8}"/>
              </a:ext>
            </a:extLst>
          </p:cNvPr>
          <p:cNvSpPr>
            <a:spLocks noGrp="1"/>
          </p:cNvSpPr>
          <p:nvPr>
            <p:ph type="title"/>
          </p:nvPr>
        </p:nvSpPr>
        <p:spPr/>
        <p:txBody>
          <a:bodyPr/>
          <a:lstStyle/>
          <a:p>
            <a:r>
              <a:rPr lang="en-US" dirty="0"/>
              <a:t>Significant Features</a:t>
            </a:r>
          </a:p>
        </p:txBody>
      </p:sp>
      <p:sp>
        <p:nvSpPr>
          <p:cNvPr id="3" name="Content Placeholder 2">
            <a:extLst>
              <a:ext uri="{FF2B5EF4-FFF2-40B4-BE49-F238E27FC236}">
                <a16:creationId xmlns:a16="http://schemas.microsoft.com/office/drawing/2014/main" id="{4CED19EC-4BC3-4A2A-9172-DF2F2D450701}"/>
              </a:ext>
            </a:extLst>
          </p:cNvPr>
          <p:cNvSpPr>
            <a:spLocks noGrp="1"/>
          </p:cNvSpPr>
          <p:nvPr>
            <p:ph idx="1"/>
          </p:nvPr>
        </p:nvSpPr>
        <p:spPr>
          <a:xfrm>
            <a:off x="1645920" y="2331720"/>
            <a:ext cx="8755424" cy="6949440"/>
          </a:xfrm>
        </p:spPr>
        <p:txBody>
          <a:bodyPr>
            <a:normAutofit fontScale="92500" lnSpcReduction="20000"/>
          </a:bodyPr>
          <a:lstStyle/>
          <a:p>
            <a:pPr>
              <a:lnSpc>
                <a:spcPct val="107000"/>
              </a:lnSpc>
              <a:spcAft>
                <a:spcPts val="1200"/>
              </a:spcAft>
              <a:buSzPct val="80000"/>
            </a:pPr>
            <a:r>
              <a:rPr lang="en-US" sz="4000" dirty="0">
                <a:effectLst/>
                <a:latin typeface="Calibri" panose="020F0502020204030204" pitchFamily="34" charset="0"/>
                <a:ea typeface="Calibri" panose="020F0502020204030204" pitchFamily="34" charset="0"/>
                <a:cs typeface="Times New Roman" panose="02020603050405020304" pitchFamily="18" charset="0"/>
              </a:rPr>
              <a:t>The significant features are those elements that </a:t>
            </a:r>
            <a:r>
              <a:rPr lang="en-US" sz="4000" b="1" dirty="0">
                <a:effectLst/>
                <a:latin typeface="Calibri" panose="020F0502020204030204" pitchFamily="34" charset="0"/>
                <a:ea typeface="Calibri" panose="020F0502020204030204" pitchFamily="34" charset="0"/>
                <a:cs typeface="Times New Roman" panose="02020603050405020304" pitchFamily="18" charset="0"/>
              </a:rPr>
              <a:t>need to be preserved </a:t>
            </a:r>
            <a:r>
              <a:rPr lang="en-US" sz="4000" dirty="0">
                <a:effectLst/>
                <a:latin typeface="Calibri" panose="020F0502020204030204" pitchFamily="34" charset="0"/>
                <a:ea typeface="Calibri" panose="020F0502020204030204" pitchFamily="34" charset="0"/>
                <a:cs typeface="Times New Roman" panose="02020603050405020304" pitchFamily="18" charset="0"/>
              </a:rPr>
              <a:t>when the roads are maintained and improved, or when a public utility completes work on or near the roads.</a:t>
            </a:r>
          </a:p>
          <a:p>
            <a:pPr>
              <a:lnSpc>
                <a:spcPct val="107000"/>
              </a:lnSpc>
              <a:spcAft>
                <a:spcPts val="1200"/>
              </a:spcAft>
              <a:buSzPct val="80000"/>
            </a:pPr>
            <a:r>
              <a:rPr lang="en-US" sz="4000" dirty="0">
                <a:latin typeface="Calibri" panose="020F0502020204030204" pitchFamily="34" charset="0"/>
                <a:cs typeface="Times New Roman" panose="02020603050405020304" pitchFamily="18" charset="0"/>
              </a:rPr>
              <a:t>Each rustic road and exceptional rustic road must be maintained and improved in a manner that preserves the road's significant features, but this requirement </a:t>
            </a:r>
            <a:r>
              <a:rPr lang="en-US" sz="4000" b="1" dirty="0">
                <a:latin typeface="Calibri" panose="020F0502020204030204" pitchFamily="34" charset="0"/>
                <a:cs typeface="Times New Roman" panose="02020603050405020304" pitchFamily="18" charset="0"/>
              </a:rPr>
              <a:t>does not preclude improvements to promote safety or movement of farm equipment</a:t>
            </a:r>
            <a:r>
              <a:rPr lang="en-US" sz="4000" dirty="0">
                <a:latin typeface="Calibri" panose="020F0502020204030204" pitchFamily="34" charset="0"/>
                <a:cs typeface="Times New Roman" panose="02020603050405020304" pitchFamily="18" charset="0"/>
              </a:rPr>
              <a:t>.</a:t>
            </a:r>
          </a:p>
          <a:p>
            <a:pPr marL="0" indent="0">
              <a:lnSpc>
                <a:spcPct val="107000"/>
              </a:lnSpc>
              <a:spcAft>
                <a:spcPts val="1200"/>
              </a:spcAft>
              <a:buSzPct val="80000"/>
              <a:buNone/>
            </a:pPr>
            <a:endParaRPr lang="en-US" sz="4000" dirty="0">
              <a:latin typeface="Calibri" panose="020F0502020204030204" pitchFamily="34" charset="0"/>
              <a:cs typeface="Times New Roman" panose="02020603050405020304" pitchFamily="18" charset="0"/>
            </a:endParaRPr>
          </a:p>
        </p:txBody>
      </p:sp>
      <p:pic>
        <p:nvPicPr>
          <p:cNvPr id="5" name="Picture 4" descr="A one-lane gravel road winding through the woods in late fall.">
            <a:extLst>
              <a:ext uri="{FF2B5EF4-FFF2-40B4-BE49-F238E27FC236}">
                <a16:creationId xmlns:a16="http://schemas.microsoft.com/office/drawing/2014/main" id="{68A7FC98-B28B-4082-8007-5E25A4E4FE3C}"/>
              </a:ext>
            </a:extLst>
          </p:cNvPr>
          <p:cNvPicPr>
            <a:picLocks noChangeAspect="1"/>
          </p:cNvPicPr>
          <p:nvPr/>
        </p:nvPicPr>
        <p:blipFill rotWithShape="1">
          <a:blip r:embed="rId3">
            <a:extLst>
              <a:ext uri="{28A0092B-C50C-407E-A947-70E740481C1C}">
                <a14:useLocalDpi xmlns:a14="http://schemas.microsoft.com/office/drawing/2010/main" val="0"/>
              </a:ext>
            </a:extLst>
          </a:blip>
          <a:srcRect l="30057" r="19800" b="9778"/>
          <a:stretch/>
        </p:blipFill>
        <p:spPr>
          <a:xfrm>
            <a:off x="10401344" y="130152"/>
            <a:ext cx="7675640" cy="9207278"/>
          </a:xfrm>
          <a:prstGeom prst="rect">
            <a:avLst/>
          </a:prstGeom>
        </p:spPr>
      </p:pic>
      <p:sp>
        <p:nvSpPr>
          <p:cNvPr id="6" name="TextBox 5">
            <a:extLst>
              <a:ext uri="{FF2B5EF4-FFF2-40B4-BE49-F238E27FC236}">
                <a16:creationId xmlns:a16="http://schemas.microsoft.com/office/drawing/2014/main" id="{B0B3F419-43C7-4359-8D83-14F342E6BD7F}"/>
              </a:ext>
            </a:extLst>
          </p:cNvPr>
          <p:cNvSpPr txBox="1"/>
          <p:nvPr/>
        </p:nvSpPr>
        <p:spPr>
          <a:xfrm>
            <a:off x="10401344" y="8911828"/>
            <a:ext cx="4318782" cy="369332"/>
          </a:xfrm>
          <a:prstGeom prst="rect">
            <a:avLst/>
          </a:prstGeom>
          <a:noFill/>
        </p:spPr>
        <p:txBody>
          <a:bodyPr wrap="square" rtlCol="0">
            <a:spAutoFit/>
          </a:bodyPr>
          <a:lstStyle/>
          <a:p>
            <a:r>
              <a:rPr lang="en-US" dirty="0"/>
              <a:t>Belle Cote Drive, an Exceptional Rustic Road</a:t>
            </a:r>
          </a:p>
        </p:txBody>
      </p:sp>
    </p:spTree>
    <p:extLst>
      <p:ext uri="{BB962C8B-B14F-4D97-AF65-F5344CB8AC3E}">
        <p14:creationId xmlns:p14="http://schemas.microsoft.com/office/powerpoint/2010/main" val="394025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showing the 99 existing rustic roads in the county.">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798495" y="2"/>
            <a:ext cx="14691010" cy="9505947"/>
          </a:xfrm>
        </p:spPr>
      </p:pic>
      <p:sp>
        <p:nvSpPr>
          <p:cNvPr id="6" name="Callout: Line 5">
            <a:extLst>
              <a:ext uri="{FF2B5EF4-FFF2-40B4-BE49-F238E27FC236}">
                <a16:creationId xmlns:a16="http://schemas.microsoft.com/office/drawing/2014/main" id="{C1D06AA5-5AAB-4F40-8465-268F106DEAC3}"/>
              </a:ext>
            </a:extLst>
          </p:cNvPr>
          <p:cNvSpPr/>
          <p:nvPr/>
        </p:nvSpPr>
        <p:spPr>
          <a:xfrm>
            <a:off x="322848" y="715879"/>
            <a:ext cx="1927058" cy="661737"/>
          </a:xfrm>
          <a:prstGeom prst="borderCallout1">
            <a:avLst>
              <a:gd name="adj1" fmla="val 47487"/>
              <a:gd name="adj2" fmla="val 99496"/>
              <a:gd name="adj3" fmla="val 46882"/>
              <a:gd name="adj4" fmla="val 140716"/>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80 Roads</a:t>
            </a:r>
          </a:p>
        </p:txBody>
      </p:sp>
      <p:sp>
        <p:nvSpPr>
          <p:cNvPr id="8" name="Callout: Line 7">
            <a:extLst>
              <a:ext uri="{FF2B5EF4-FFF2-40B4-BE49-F238E27FC236}">
                <a16:creationId xmlns:a16="http://schemas.microsoft.com/office/drawing/2014/main" id="{6033BB20-A299-423D-A517-2DA50C1C92B2}"/>
              </a:ext>
            </a:extLst>
          </p:cNvPr>
          <p:cNvSpPr/>
          <p:nvPr/>
        </p:nvSpPr>
        <p:spPr>
          <a:xfrm>
            <a:off x="322848" y="1662363"/>
            <a:ext cx="1927058" cy="661737"/>
          </a:xfrm>
          <a:prstGeom prst="borderCallout1">
            <a:avLst>
              <a:gd name="adj1" fmla="val 49305"/>
              <a:gd name="adj2" fmla="val 100120"/>
              <a:gd name="adj3" fmla="val -46983"/>
              <a:gd name="adj4" fmla="val 14434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13 Roads</a:t>
            </a:r>
          </a:p>
        </p:txBody>
      </p:sp>
      <p:sp>
        <p:nvSpPr>
          <p:cNvPr id="11" name="Callout: Line 10">
            <a:extLst>
              <a:ext uri="{FF2B5EF4-FFF2-40B4-BE49-F238E27FC236}">
                <a16:creationId xmlns:a16="http://schemas.microsoft.com/office/drawing/2014/main" id="{80E042E2-9A8E-4C3D-B7B4-5C851EA042F4}"/>
              </a:ext>
            </a:extLst>
          </p:cNvPr>
          <p:cNvSpPr/>
          <p:nvPr/>
        </p:nvSpPr>
        <p:spPr>
          <a:xfrm>
            <a:off x="306830" y="2608847"/>
            <a:ext cx="1927058" cy="820153"/>
          </a:xfrm>
          <a:prstGeom prst="borderCallout1">
            <a:avLst>
              <a:gd name="adj1" fmla="val 49305"/>
              <a:gd name="adj2" fmla="val 100120"/>
              <a:gd name="adj3" fmla="val -171455"/>
              <a:gd name="adj4" fmla="val 19550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6 Roads (both)</a:t>
            </a:r>
          </a:p>
        </p:txBody>
      </p:sp>
      <p:sp>
        <p:nvSpPr>
          <p:cNvPr id="12" name="Callout: Line 11">
            <a:extLst>
              <a:ext uri="{FF2B5EF4-FFF2-40B4-BE49-F238E27FC236}">
                <a16:creationId xmlns:a16="http://schemas.microsoft.com/office/drawing/2014/main" id="{296BE5B6-B490-4BE3-99FE-1F7EB65571CB}"/>
              </a:ext>
            </a:extLst>
          </p:cNvPr>
          <p:cNvSpPr/>
          <p:nvPr/>
        </p:nvSpPr>
        <p:spPr>
          <a:xfrm>
            <a:off x="6493910" y="233149"/>
            <a:ext cx="2650090" cy="661737"/>
          </a:xfrm>
          <a:prstGeom prst="borderCallout1">
            <a:avLst>
              <a:gd name="adj1" fmla="val 51612"/>
              <a:gd name="adj2" fmla="val -363"/>
              <a:gd name="adj3" fmla="val 51007"/>
              <a:gd name="adj4" fmla="val -2153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99 Roads in Total</a:t>
            </a:r>
          </a:p>
        </p:txBody>
      </p:sp>
    </p:spTree>
    <p:extLst>
      <p:ext uri="{BB962C8B-B14F-4D97-AF65-F5344CB8AC3E}">
        <p14:creationId xmlns:p14="http://schemas.microsoft.com/office/powerpoint/2010/main" val="404378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showing the 25 roads nominated to the program and the 27 roads currently in the program that lack a full description.">
            <a:extLst>
              <a:ext uri="{FF2B5EF4-FFF2-40B4-BE49-F238E27FC236}">
                <a16:creationId xmlns:a16="http://schemas.microsoft.com/office/drawing/2014/main" id="{D016245A-7516-40BD-A2BC-857C5B17C45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798495" y="2"/>
            <a:ext cx="14691010" cy="9505948"/>
          </a:xfrm>
        </p:spPr>
      </p:pic>
      <p:sp>
        <p:nvSpPr>
          <p:cNvPr id="7" name="Callout: Line 6">
            <a:extLst>
              <a:ext uri="{FF2B5EF4-FFF2-40B4-BE49-F238E27FC236}">
                <a16:creationId xmlns:a16="http://schemas.microsoft.com/office/drawing/2014/main" id="{C14BE695-2772-471B-8CE0-E002A21F145C}"/>
              </a:ext>
            </a:extLst>
          </p:cNvPr>
          <p:cNvSpPr/>
          <p:nvPr/>
        </p:nvSpPr>
        <p:spPr>
          <a:xfrm>
            <a:off x="322848" y="715879"/>
            <a:ext cx="1927058" cy="661737"/>
          </a:xfrm>
          <a:prstGeom prst="borderCallout1">
            <a:avLst>
              <a:gd name="adj1" fmla="val 47487"/>
              <a:gd name="adj2" fmla="val 99496"/>
              <a:gd name="adj3" fmla="val 57677"/>
              <a:gd name="adj4" fmla="val 13107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27 Roads</a:t>
            </a:r>
          </a:p>
        </p:txBody>
      </p:sp>
      <p:sp>
        <p:nvSpPr>
          <p:cNvPr id="9" name="Left Brace 8">
            <a:extLst>
              <a:ext uri="{FF2B5EF4-FFF2-40B4-BE49-F238E27FC236}">
                <a16:creationId xmlns:a16="http://schemas.microsoft.com/office/drawing/2014/main" id="{EDD35D0D-A378-45B6-BE5B-091C572C0A2A}"/>
              </a:ext>
            </a:extLst>
          </p:cNvPr>
          <p:cNvSpPr/>
          <p:nvPr/>
        </p:nvSpPr>
        <p:spPr>
          <a:xfrm>
            <a:off x="3019926" y="860258"/>
            <a:ext cx="144379" cy="51735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Callout: Line 9">
            <a:extLst>
              <a:ext uri="{FF2B5EF4-FFF2-40B4-BE49-F238E27FC236}">
                <a16:creationId xmlns:a16="http://schemas.microsoft.com/office/drawing/2014/main" id="{0425DF68-0BF4-40E3-9BA9-7BB5B458BFD3}"/>
              </a:ext>
            </a:extLst>
          </p:cNvPr>
          <p:cNvSpPr/>
          <p:nvPr/>
        </p:nvSpPr>
        <p:spPr>
          <a:xfrm>
            <a:off x="322848" y="1662363"/>
            <a:ext cx="1927058" cy="661737"/>
          </a:xfrm>
          <a:prstGeom prst="borderCallout1">
            <a:avLst>
              <a:gd name="adj1" fmla="val 49305"/>
              <a:gd name="adj2" fmla="val 100120"/>
              <a:gd name="adj3" fmla="val -5960"/>
              <a:gd name="adj4" fmla="val 14731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25 Roads</a:t>
            </a:r>
          </a:p>
        </p:txBody>
      </p:sp>
    </p:spTree>
    <p:extLst>
      <p:ext uri="{BB962C8B-B14F-4D97-AF65-F5344CB8AC3E}">
        <p14:creationId xmlns:p14="http://schemas.microsoft.com/office/powerpoint/2010/main" val="637700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Rustic Road Description</a:t>
            </a:r>
          </a:p>
        </p:txBody>
      </p:sp>
      <p:sp>
        <p:nvSpPr>
          <p:cNvPr id="3" name="Content Placeholder 2">
            <a:extLst>
              <a:ext uri="{FF2B5EF4-FFF2-40B4-BE49-F238E27FC236}">
                <a16:creationId xmlns:a16="http://schemas.microsoft.com/office/drawing/2014/main" id="{8BFB95ED-32B9-443E-B9F0-64B56E3AEBEB}"/>
              </a:ext>
            </a:extLst>
          </p:cNvPr>
          <p:cNvSpPr>
            <a:spLocks noGrp="1"/>
          </p:cNvSpPr>
          <p:nvPr>
            <p:ph sz="half" idx="1"/>
          </p:nvPr>
        </p:nvSpPr>
        <p:spPr>
          <a:xfrm>
            <a:off x="1645919" y="2324100"/>
            <a:ext cx="8343207" cy="6957060"/>
          </a:xfrm>
        </p:spPr>
        <p:txBody>
          <a:bodyPr>
            <a:normAutofit lnSpcReduction="10000"/>
          </a:bodyPr>
          <a:lstStyle/>
          <a:p>
            <a:pPr marL="0" indent="0">
              <a:buNone/>
            </a:pPr>
            <a:r>
              <a:rPr lang="en-US" b="1" dirty="0"/>
              <a:t>1996 </a:t>
            </a:r>
            <a:r>
              <a:rPr lang="en-US" b="1" i="1" dirty="0"/>
              <a:t>Rustic Roads FMP </a:t>
            </a:r>
            <a:r>
              <a:rPr lang="en-US" b="1" dirty="0"/>
              <a:t>Description</a:t>
            </a:r>
          </a:p>
          <a:p>
            <a:r>
              <a:rPr lang="en-US" sz="3600" dirty="0"/>
              <a:t>Brief Introduction</a:t>
            </a:r>
          </a:p>
          <a:p>
            <a:r>
              <a:rPr lang="en-US" sz="3600" dirty="0"/>
              <a:t>Significant Features</a:t>
            </a:r>
          </a:p>
          <a:p>
            <a:r>
              <a:rPr lang="en-US" sz="3600" dirty="0"/>
              <a:t>History</a:t>
            </a:r>
          </a:p>
          <a:p>
            <a:r>
              <a:rPr lang="en-US" sz="3600" dirty="0"/>
              <a:t>Driving Experience</a:t>
            </a:r>
          </a:p>
          <a:p>
            <a:r>
              <a:rPr lang="en-US" sz="3600" dirty="0"/>
              <a:t>Map (with Roadway Characteristics)</a:t>
            </a:r>
          </a:p>
        </p:txBody>
      </p:sp>
      <p:sp>
        <p:nvSpPr>
          <p:cNvPr id="4" name="Content Placeholder 3">
            <a:extLst>
              <a:ext uri="{FF2B5EF4-FFF2-40B4-BE49-F238E27FC236}">
                <a16:creationId xmlns:a16="http://schemas.microsoft.com/office/drawing/2014/main" id="{A29CF3E2-3C01-4D37-A363-1841D4CA0CC6}"/>
              </a:ext>
            </a:extLst>
          </p:cNvPr>
          <p:cNvSpPr>
            <a:spLocks noGrp="1"/>
          </p:cNvSpPr>
          <p:nvPr>
            <p:ph sz="half" idx="2"/>
          </p:nvPr>
        </p:nvSpPr>
        <p:spPr>
          <a:xfrm>
            <a:off x="10668000" y="2324101"/>
            <a:ext cx="5981700" cy="6981304"/>
          </a:xfrm>
        </p:spPr>
        <p:txBody>
          <a:bodyPr>
            <a:normAutofit lnSpcReduction="10000"/>
          </a:bodyPr>
          <a:lstStyle/>
          <a:p>
            <a:pPr marL="0" indent="0">
              <a:buNone/>
            </a:pPr>
            <a:r>
              <a:rPr lang="en-US" b="1" dirty="0"/>
              <a:t>Update Description</a:t>
            </a:r>
          </a:p>
          <a:p>
            <a:r>
              <a:rPr lang="en-US" sz="3600" dirty="0"/>
              <a:t>Brief Introduction</a:t>
            </a:r>
          </a:p>
          <a:p>
            <a:r>
              <a:rPr lang="en-US" sz="3600" dirty="0"/>
              <a:t>Significant Features</a:t>
            </a:r>
          </a:p>
          <a:p>
            <a:r>
              <a:rPr lang="en-US" sz="3600" dirty="0"/>
              <a:t>History</a:t>
            </a:r>
          </a:p>
          <a:p>
            <a:r>
              <a:rPr lang="en-US" sz="3600" dirty="0"/>
              <a:t>Driving Experience</a:t>
            </a:r>
          </a:p>
          <a:p>
            <a:r>
              <a:rPr lang="en-US" sz="3600" dirty="0"/>
              <a:t>Roadway Characteristics</a:t>
            </a:r>
          </a:p>
          <a:p>
            <a:r>
              <a:rPr lang="en-US" sz="3600" dirty="0"/>
              <a:t>Environmental</a:t>
            </a:r>
          </a:p>
          <a:p>
            <a:r>
              <a:rPr lang="en-US" sz="3600" dirty="0"/>
              <a:t>Map</a:t>
            </a:r>
          </a:p>
        </p:txBody>
      </p:sp>
    </p:spTree>
    <p:extLst>
      <p:ext uri="{BB962C8B-B14F-4D97-AF65-F5344CB8AC3E}">
        <p14:creationId xmlns:p14="http://schemas.microsoft.com/office/powerpoint/2010/main" val="3548674526"/>
      </p:ext>
    </p:extLst>
  </p:cSld>
  <p:clrMapOvr>
    <a:masterClrMapping/>
  </p:clrMapOvr>
</p:sld>
</file>

<file path=ppt/theme/theme1.xml><?xml version="1.0" encoding="utf-8"?>
<a:theme xmlns:a="http://schemas.openxmlformats.org/drawingml/2006/main" name="Office Theme">
  <a:themeElements>
    <a:clrScheme name="Custom 3">
      <a:dk1>
        <a:srgbClr val="333333"/>
      </a:dk1>
      <a:lt1>
        <a:sysClr val="window" lastClr="FFFFFF"/>
      </a:lt1>
      <a:dk2>
        <a:srgbClr val="222222"/>
      </a:dk2>
      <a:lt2>
        <a:srgbClr val="DDDDDD"/>
      </a:lt2>
      <a:accent1>
        <a:srgbClr val="3C90FF"/>
      </a:accent1>
      <a:accent2>
        <a:srgbClr val="E75529"/>
      </a:accent2>
      <a:accent3>
        <a:srgbClr val="79BA00"/>
      </a:accent3>
      <a:accent4>
        <a:srgbClr val="357DDB"/>
      </a:accent4>
      <a:accent5>
        <a:srgbClr val="D95027"/>
      </a:accent5>
      <a:accent6>
        <a:srgbClr val="5A8A00"/>
      </a:accent6>
      <a:hlink>
        <a:srgbClr val="357DDB"/>
      </a:hlink>
      <a:folHlink>
        <a:srgbClr val="2E6DB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2F41368-5C89-405B-A642-65851A2DA001}" vid="{798D8692-D4D7-4C7F-98C9-8A678D7BB9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1.0 planning</Template>
  <TotalTime>5381</TotalTime>
  <Words>3292</Words>
  <Application>Microsoft Office PowerPoint</Application>
  <PresentationFormat>Custom</PresentationFormat>
  <Paragraphs>396</Paragraphs>
  <Slides>37</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Source Sans Pro Light</vt:lpstr>
      <vt:lpstr>Symbol</vt:lpstr>
      <vt:lpstr>Times New Roman</vt:lpstr>
      <vt:lpstr>Arial</vt:lpstr>
      <vt:lpstr>Calibri</vt:lpstr>
      <vt:lpstr>Cambria</vt:lpstr>
      <vt:lpstr>Source Sans Pro</vt:lpstr>
      <vt:lpstr>Source Sans Pro Semibold</vt:lpstr>
      <vt:lpstr>Office Theme</vt:lpstr>
      <vt:lpstr>PowerPoint Presentation</vt:lpstr>
      <vt:lpstr>Background</vt:lpstr>
      <vt:lpstr>Rustic Road Functional Master Plan Update</vt:lpstr>
      <vt:lpstr>A Rustic Road:</vt:lpstr>
      <vt:lpstr>An Exceptional Rustic Road:</vt:lpstr>
      <vt:lpstr>Significant Features</vt:lpstr>
      <vt:lpstr>PowerPoint Presentation</vt:lpstr>
      <vt:lpstr>PowerPoint Presentation</vt:lpstr>
      <vt:lpstr>Rustic Road Description</vt:lpstr>
      <vt:lpstr>1996 and Updated Rustic Road Description</vt:lpstr>
      <vt:lpstr>1996 and Updated Rustic Road Map</vt:lpstr>
      <vt:lpstr>Planning Board Decisions</vt:lpstr>
      <vt:lpstr>Emory Church Road</vt:lpstr>
      <vt:lpstr>PowerPoint Presentation</vt:lpstr>
      <vt:lpstr>Moore Road</vt:lpstr>
      <vt:lpstr>PowerPoint Presentation</vt:lpstr>
      <vt:lpstr>Hoyles Mill Road</vt:lpstr>
      <vt:lpstr>PowerPoint Presentation</vt:lpstr>
      <vt:lpstr>Game Preserve Road</vt:lpstr>
      <vt:lpstr>PowerPoint Presentation</vt:lpstr>
      <vt:lpstr>Moxley Road</vt:lpstr>
      <vt:lpstr>PowerPoint Presentation</vt:lpstr>
      <vt:lpstr>Tschiffely Mill Road</vt:lpstr>
      <vt:lpstr>PowerPoint Presentation</vt:lpstr>
      <vt:lpstr>Link Road</vt:lpstr>
      <vt:lpstr>Boswell Lane</vt:lpstr>
      <vt:lpstr>PowerPoint Presentation</vt:lpstr>
      <vt:lpstr>Equity</vt:lpstr>
      <vt:lpstr>Text Changes: Montevideo Road</vt:lpstr>
      <vt:lpstr>Text Changes: Westerly Road</vt:lpstr>
      <vt:lpstr>Holly Grove Road</vt:lpstr>
      <vt:lpstr>Game Preserve Road</vt:lpstr>
      <vt:lpstr>Pennyfield Lock Road</vt:lpstr>
      <vt:lpstr>Outreach</vt:lpstr>
      <vt:lpstr>To Do</vt:lpstr>
      <vt:lpstr>Contact Information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Duke, Roberto;Jamey.Pratt@montgomeryplanning.org</dc:creator>
  <cp:lastModifiedBy>Duke, Roberto</cp:lastModifiedBy>
  <cp:revision>165</cp:revision>
  <cp:lastPrinted>2022-04-21T13:30:38Z</cp:lastPrinted>
  <dcterms:created xsi:type="dcterms:W3CDTF">2022-04-06T14:17:05Z</dcterms:created>
  <dcterms:modified xsi:type="dcterms:W3CDTF">2022-06-06T21:56:10Z</dcterms:modified>
</cp:coreProperties>
</file>