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3" r:id="rId2"/>
    <p:sldId id="264" r:id="rId3"/>
    <p:sldId id="257" r:id="rId4"/>
    <p:sldId id="265" r:id="rId5"/>
    <p:sldId id="267" r:id="rId6"/>
    <p:sldId id="272" r:id="rId7"/>
    <p:sldId id="273" r:id="rId8"/>
    <p:sldId id="275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2" userDrawn="1">
          <p15:clr>
            <a:srgbClr val="A4A3A4"/>
          </p15:clr>
        </p15:guide>
        <p15:guide id="2" pos="74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5736" autoAdjust="0"/>
  </p:normalViewPr>
  <p:slideViewPr>
    <p:cSldViewPr snapToGrid="0">
      <p:cViewPr varScale="1">
        <p:scale>
          <a:sx n="104" d="100"/>
          <a:sy n="104" d="100"/>
        </p:scale>
        <p:origin x="138" y="120"/>
      </p:cViewPr>
      <p:guideLst>
        <p:guide orient="horz" pos="4152"/>
        <p:guide pos="74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6E4ED-B77C-48B5-BE70-C500A3A2137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8640F-ECF3-4F3C-A716-58FC53379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44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D91A8-ACB2-49FC-AEB7-5EE4982C4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F4C11-03EA-4803-95ED-9ACA0428D4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678ED-0BAF-4531-B60F-C4DB84D8F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E9D78-5E1B-422D-B7A4-7A27A664820A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EE60D-EFB5-49E5-81D5-0C262761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0F54E-6012-4EDE-A40F-06B0E12A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BEC-24AB-4B5E-B57C-3AAE3578F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77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D967B-65AE-468B-9ECC-6C2930DB6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95A0-6B45-49D3-93F0-692B36193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DB516-E61A-41B0-A294-874336359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234CD-DFFE-4698-9A5F-F798EB36603A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78EFA-545B-49E0-9801-235AC978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C1D4A-E818-4641-891D-D4ED43AE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BEC-24AB-4B5E-B57C-3AAE3578F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2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5A2803-07E4-4015-BF0E-A9EBE5C2B1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A7B9F-47A3-4EFA-BB9A-C7993D0EC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6B959-0301-48E1-975B-DE94948B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5ECBA-4252-47D6-939C-96E79C8DD087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54C83-72A1-4D4A-B6EE-2A0E02D90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75D05-D72C-499D-937B-36E9A1807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BEC-24AB-4B5E-B57C-3AAE3578F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1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A1847-FE58-40C9-8792-CF35C5A7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4FF5C-9386-4150-88DA-9EAEB09F8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788DD-421B-47E5-9410-B39389C9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BFF1-F6E3-4CB3-83B2-801E5F03DC0F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70D6C-4EB8-44C4-874F-8F7044478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36EAD-F4FA-4F38-8DB7-4ED04C84F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BEC-24AB-4B5E-B57C-3AAE3578F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8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C6122-22BB-408B-BFC5-F295B5191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636701-BDFC-4617-BFDE-A26BCC077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BC7E4-FEC1-47B5-90EE-44C35A3E2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797D-B072-4EBF-91DA-0B32CF3B08FD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178D0-8700-4344-89DC-0A5781A79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07342-7D86-4249-AB8E-B30931DF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BEC-24AB-4B5E-B57C-3AAE3578F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01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5CCA5-E088-4752-BE91-4F247979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AD2E3-3214-426A-95E9-2BCE54F34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5E62B-1B55-4FBD-81B2-FE75491D1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B2F31-7ADC-473D-82CF-A992D1714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3FBF4-2223-4B91-8E5C-E01D9B8B1DE2}" type="datetime1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7E535-1E22-4734-B3DC-5C2C1845C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2F33D-13FC-42B7-84D9-E565F096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BEC-24AB-4B5E-B57C-3AAE3578F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E5F80-C36E-4B69-9958-B828241EE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7970A-9E63-4BAD-B70A-C85AD0464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584A2-58AA-4B61-900F-F8A43D79A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1085FF-8459-4753-AC03-9C502601D4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917A5C-7E37-4DA5-B1A8-B36404529B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67AB9-8011-4051-A7B3-B0407D8D2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3E21C-CDB7-4E6D-8AE3-908835F9E2EA}" type="datetime1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711E89-7267-4C4D-9794-764821A8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04A79D-0B12-4DD1-91C3-ADF4A6FF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BEC-24AB-4B5E-B57C-3AAE3578F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51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DD316-8252-4DAC-9C47-281E3836B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84764-F9A7-49D1-9A27-E80441FB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13E1-ACBD-4FDA-A8FC-4A5D2F92421F}" type="datetime1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F0763C-812A-45B5-BF42-66CC6F76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D87FB6-4848-43D9-8910-C2FA780F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BEC-24AB-4B5E-B57C-3AAE3578F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00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E32622-6841-46E5-87FC-FCD75570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14D15-43D1-4F34-A2AC-77D8372DB28A}" type="datetime1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2A2C2-7841-417C-A0DE-14FAF3628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D6914-077F-4447-839A-5EAB4859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BEC-24AB-4B5E-B57C-3AAE3578F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15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09B9-9D94-48E5-BDF4-FA060A131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F484F-DBC2-42FF-95F3-95875931F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34F6E-8ACE-4105-876F-82B43CA98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1C849-81A1-418D-BA92-D3EFA413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6637A-391C-4B55-BD05-C2016FCD6E00}" type="datetime1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F41AA5-46A3-4EC1-A955-41354F6F0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6058C-969B-494E-9DE4-0BC04CE3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BEC-24AB-4B5E-B57C-3AAE3578F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6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823E-FCD3-45FE-B23E-DB25C4050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D6F3F5-BAE5-425A-8E22-5F3ADF6919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1BDAA6-D738-4A46-B608-D6314EC44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28F95-C47B-4A7D-883F-7CA4AA86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50C77-E8C6-4308-BA0D-AA258E1794AB}" type="datetime1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6FD65-390E-4B53-962B-4602ED8A2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BFF861-0849-4B29-BF1F-840CAA7A2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BEC-24AB-4B5E-B57C-3AAE3578F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7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623D64-363F-4BB8-A3BD-41DA0E609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503E1-C412-4853-8A62-AB8F6E9FD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ADB94-9567-4407-BE27-D1635E69A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04242-8E78-4ADA-BEB6-F0BCFE95FFB6}" type="datetime1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15BD2-ACE0-4EE7-8412-80B4DC4917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E630B-6A1B-4BA0-BF62-4A1AB4C85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77BEC-24AB-4B5E-B57C-3AAE3578F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0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E28A7D4-A8A9-4470-8071-75A1488BB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1614" y="4520588"/>
            <a:ext cx="9910120" cy="1576551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2F5496"/>
                </a:solidFill>
              </a:rPr>
              <a:t>M-NCPPC Montgomery Planning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en-US" sz="600" dirty="0">
              <a:solidFill>
                <a:srgbClr val="2F5496"/>
              </a:solidFill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2F5496"/>
                </a:solidFill>
              </a:rPr>
              <a:t>Esri/Montgomery County | ArcGIS Urban Connect | Webinar | April 6, 2023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2F5496"/>
                </a:solidFill>
              </a:rPr>
              <a:t>Jay Mukherjee, Principal GIS Specialist, IS-GIS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2F5496"/>
                </a:solidFill>
              </a:rPr>
              <a:t>Mary Beth O’Quinn, Urban Planner-Architect, IS-GIS</a:t>
            </a:r>
            <a:r>
              <a:rPr lang="en-US" sz="1800" b="1" dirty="0">
                <a:solidFill>
                  <a:srgbClr val="2F5496"/>
                </a:solidFill>
                <a:latin typeface="Calibri Light" panose="020F030202020403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9ABA9-D3D7-4141-84AD-8809CE7847AB}"/>
              </a:ext>
            </a:extLst>
          </p:cNvPr>
          <p:cNvSpPr txBox="1"/>
          <p:nvPr/>
        </p:nvSpPr>
        <p:spPr>
          <a:xfrm>
            <a:off x="469556" y="284205"/>
            <a:ext cx="880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Information Technology &amp; Innovation (ITI) Division</a:t>
            </a:r>
            <a:br>
              <a:rPr lang="en-US" sz="18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2F5496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IS-GIS Section - ArcGIS Urban Group</a:t>
            </a:r>
            <a:endParaRPr lang="en-US" dirty="0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AA5D6FF0-6228-4793-A653-C832D7231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965109"/>
            <a:ext cx="631757" cy="64039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69ADF78-4F06-4AAD-A0D3-E3C1810C6AF8}"/>
              </a:ext>
            </a:extLst>
          </p:cNvPr>
          <p:cNvGrpSpPr/>
          <p:nvPr/>
        </p:nvGrpSpPr>
        <p:grpSpPr>
          <a:xfrm>
            <a:off x="0" y="2364294"/>
            <a:ext cx="12192000" cy="1928066"/>
            <a:chOff x="-1" y="2021307"/>
            <a:chExt cx="12192000" cy="19280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909C070-F690-4E7B-A17F-EC50B91643C9}"/>
                </a:ext>
              </a:extLst>
            </p:cNvPr>
            <p:cNvSpPr/>
            <p:nvPr/>
          </p:nvSpPr>
          <p:spPr>
            <a:xfrm>
              <a:off x="0" y="2021307"/>
              <a:ext cx="12191999" cy="2727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02EF82-4A83-4DCE-8A4C-B8B42BF9A60B}"/>
                </a:ext>
              </a:extLst>
            </p:cNvPr>
            <p:cNvSpPr/>
            <p:nvPr/>
          </p:nvSpPr>
          <p:spPr>
            <a:xfrm>
              <a:off x="-1" y="3676657"/>
              <a:ext cx="12191999" cy="2727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6FDF41-5B45-47B2-B907-CD661620B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t="19088"/>
            <a:stretch/>
          </p:blipFill>
          <p:spPr>
            <a:xfrm>
              <a:off x="1577511" y="2294023"/>
              <a:ext cx="1593484" cy="1376347"/>
            </a:xfrm>
            <a:prstGeom prst="rect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F99E02A-FD75-4E97-A635-392286772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9197"/>
            <a:stretch/>
          </p:blipFill>
          <p:spPr>
            <a:xfrm>
              <a:off x="3219383" y="2292944"/>
              <a:ext cx="1383701" cy="1377426"/>
            </a:xfrm>
            <a:prstGeom prst="rect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7D330C0-4A30-4BE1-9C36-DDDC63BB6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298" r="19507"/>
            <a:stretch/>
          </p:blipFill>
          <p:spPr>
            <a:xfrm>
              <a:off x="4646776" y="2314248"/>
              <a:ext cx="1383701" cy="1354197"/>
            </a:xfrm>
            <a:prstGeom prst="rect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B7F5A89-F0E9-4153-89DC-E4A065E2A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2736"/>
            <a:stretch/>
          </p:blipFill>
          <p:spPr>
            <a:xfrm>
              <a:off x="6070171" y="2292944"/>
              <a:ext cx="1818980" cy="1378504"/>
            </a:xfrm>
            <a:prstGeom prst="rect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022521E-5A7F-434C-A32E-3FEC71B9B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44" y="2292944"/>
              <a:ext cx="1523846" cy="1407998"/>
            </a:xfrm>
            <a:prstGeom prst="rect">
              <a:avLst/>
            </a:prstGeom>
            <a:ln w="6350">
              <a:solidFill>
                <a:schemeClr val="accent1">
                  <a:lumMod val="75000"/>
                </a:schemeClr>
              </a:solidFill>
            </a:ln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AE176A2-E749-43DC-A9C3-080486294CD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8652" b="18321"/>
          <a:stretch/>
        </p:blipFill>
        <p:spPr>
          <a:xfrm>
            <a:off x="7940840" y="1"/>
            <a:ext cx="4221555" cy="3978090"/>
          </a:xfrm>
          <a:prstGeom prst="rect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64C190D1-B6AC-4B90-9466-0757BE301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7670" y="6341887"/>
            <a:ext cx="332874" cy="365125"/>
          </a:xfrm>
        </p:spPr>
        <p:txBody>
          <a:bodyPr/>
          <a:lstStyle/>
          <a:p>
            <a:fld id="{62C77BEC-24AB-4B5E-B57C-3AAE3578FB16}" type="slidenum">
              <a:rPr lang="en-US" sz="1000" smtClean="0"/>
              <a:t>1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26053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F637E-4F6B-4916-86E9-C43FD87D7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30" y="1228856"/>
            <a:ext cx="10515600" cy="1903302"/>
          </a:xfrm>
        </p:spPr>
        <p:txBody>
          <a:bodyPr>
            <a:normAutofit/>
          </a:bodyPr>
          <a:lstStyle/>
          <a:p>
            <a:pPr marL="173038" lvl="2" indent="0" defTabSz="461963">
              <a:buNone/>
            </a:pPr>
            <a:r>
              <a:rPr lang="en-US" sz="1600" b="1" dirty="0"/>
              <a:t>Sharing Projects </a:t>
            </a:r>
            <a:r>
              <a:rPr lang="en-US" sz="1600" dirty="0"/>
              <a:t>by Development Type, Planning Area, Special Interests</a:t>
            </a:r>
          </a:p>
          <a:p>
            <a:pPr marL="517525" lvl="2" indent="-285750" defTabSz="461963"/>
            <a:r>
              <a:rPr lang="en-US" sz="1600" dirty="0"/>
              <a:t>DAIC and </a:t>
            </a:r>
            <a:r>
              <a:rPr lang="en-US" sz="1600" dirty="0" err="1"/>
              <a:t>MCAtlas</a:t>
            </a:r>
            <a:r>
              <a:rPr lang="en-US" sz="1600" dirty="0"/>
              <a:t> often display a handful of different project applications</a:t>
            </a:r>
          </a:p>
          <a:p>
            <a:pPr marL="517525" lvl="2" indent="-285750" defTabSz="461963"/>
            <a:r>
              <a:rPr lang="en-US" sz="1600" dirty="0"/>
              <a:t>Many forms of information:  plan type (prelim, sketch plan, site plan), plan #, planning area, school district  </a:t>
            </a:r>
          </a:p>
          <a:p>
            <a:pPr marL="517525" lvl="2" indent="-285750" defTabSz="461963"/>
            <a:r>
              <a:rPr lang="en-US" sz="1600" dirty="0"/>
              <a:t>Plan “cards” show sketch, preliminary, site plan, zoning, public projects etc. </a:t>
            </a:r>
          </a:p>
          <a:p>
            <a:pPr marL="517525" lvl="2" indent="-285750" defTabSz="461963"/>
            <a:r>
              <a:rPr lang="en-US" sz="1600" dirty="0"/>
              <a:t>Summary on each project card shows zone, density, land use</a:t>
            </a:r>
          </a:p>
          <a:p>
            <a:pPr marL="231775" lvl="2" indent="0" defTabSz="461963">
              <a:spcBef>
                <a:spcPts val="1200"/>
              </a:spcBef>
              <a:buNone/>
            </a:pPr>
            <a:r>
              <a:rPr lang="en-US" sz="1600" b="1" dirty="0"/>
              <a:t>Need:  </a:t>
            </a:r>
            <a:r>
              <a:rPr lang="en-US" sz="1600" dirty="0"/>
              <a:t>Unified web page to coalesce summaries of multiple approvals in </a:t>
            </a:r>
            <a:r>
              <a:rPr lang="en-US" sz="1600" b="1" dirty="0"/>
              <a:t>one view</a:t>
            </a:r>
          </a:p>
          <a:p>
            <a:pPr lvl="2" indent="-911225" defTabSz="461963"/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0EE4AE-F031-49AF-B16A-3F40502E0565}"/>
              </a:ext>
            </a:extLst>
          </p:cNvPr>
          <p:cNvSpPr/>
          <p:nvPr/>
        </p:nvSpPr>
        <p:spPr>
          <a:xfrm>
            <a:off x="0" y="9509760"/>
            <a:ext cx="18288000" cy="77724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65E01-5D82-4FDA-A4B1-375BCDB5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6636" y="6332511"/>
            <a:ext cx="303998" cy="365125"/>
          </a:xfrm>
        </p:spPr>
        <p:txBody>
          <a:bodyPr/>
          <a:lstStyle/>
          <a:p>
            <a:fld id="{62C77BEC-24AB-4B5E-B57C-3AAE3578FB16}" type="slidenum">
              <a:rPr lang="en-US" b="1" smtClean="0"/>
              <a:t>2</a:t>
            </a:fld>
            <a:endParaRPr lang="en-US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36F7A0-3B72-4684-A393-CE3CF59E875E}"/>
              </a:ext>
            </a:extLst>
          </p:cNvPr>
          <p:cNvGrpSpPr/>
          <p:nvPr/>
        </p:nvGrpSpPr>
        <p:grpSpPr>
          <a:xfrm>
            <a:off x="0" y="423885"/>
            <a:ext cx="12192000" cy="519492"/>
            <a:chOff x="0" y="419334"/>
            <a:chExt cx="12192000" cy="3651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E0AF63-9729-4B45-A9A4-02EDD58D7AC2}"/>
                </a:ext>
              </a:extLst>
            </p:cNvPr>
            <p:cNvSpPr/>
            <p:nvPr/>
          </p:nvSpPr>
          <p:spPr>
            <a:xfrm>
              <a:off x="0" y="419334"/>
              <a:ext cx="12192000" cy="365125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16B80C-795D-45A8-B58D-FF6BBDC1D0AD}"/>
                </a:ext>
              </a:extLst>
            </p:cNvPr>
            <p:cNvSpPr txBox="1"/>
            <p:nvPr/>
          </p:nvSpPr>
          <p:spPr>
            <a:xfrm>
              <a:off x="281535" y="449186"/>
              <a:ext cx="8814339" cy="292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FINDING PROJECTS &amp; SHARING PROJECT INFO BY TYPE, GEOGRAPHY, PROGRAM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F4D6D1-0400-4CF5-8543-0EB3AF226FF2}"/>
              </a:ext>
            </a:extLst>
          </p:cNvPr>
          <p:cNvCxnSpPr>
            <a:cxnSpLocks/>
          </p:cNvCxnSpPr>
          <p:nvPr/>
        </p:nvCxnSpPr>
        <p:spPr>
          <a:xfrm>
            <a:off x="827796" y="6695328"/>
            <a:ext cx="11364204" cy="0"/>
          </a:xfrm>
          <a:prstGeom prst="line">
            <a:avLst/>
          </a:prstGeom>
          <a:ln w="222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4EB848-99DB-4ADE-9751-10AC6B8E1A25}"/>
              </a:ext>
            </a:extLst>
          </p:cNvPr>
          <p:cNvGrpSpPr/>
          <p:nvPr/>
        </p:nvGrpSpPr>
        <p:grpSpPr>
          <a:xfrm>
            <a:off x="0" y="6272711"/>
            <a:ext cx="839828" cy="548028"/>
            <a:chOff x="0" y="6272711"/>
            <a:chExt cx="839828" cy="548028"/>
          </a:xfrm>
        </p:grpSpPr>
        <p:pic>
          <p:nvPicPr>
            <p:cNvPr id="19" name="logo">
              <a:extLst>
                <a:ext uri="{FF2B5EF4-FFF2-40B4-BE49-F238E27FC236}">
                  <a16:creationId xmlns:a16="http://schemas.microsoft.com/office/drawing/2014/main" id="{010270A6-4D20-4153-A4EA-AB3C41814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90" y="6272711"/>
              <a:ext cx="540638" cy="54802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9E1A96-278D-4C8D-B24C-9C8F1FB72E4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00465"/>
              <a:ext cx="315232" cy="0"/>
            </a:xfrm>
            <a:prstGeom prst="line">
              <a:avLst/>
            </a:prstGeom>
            <a:ln w="2222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82ED84B-BFB4-479D-BE79-F3ABB5C86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505" y="3136490"/>
            <a:ext cx="4968574" cy="2829472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A169103-2423-4A4B-B272-B26E914C9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9" y="3122540"/>
            <a:ext cx="5132987" cy="2833668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345A3A-3134-4D67-6321-CAE503835766}"/>
              </a:ext>
            </a:extLst>
          </p:cNvPr>
          <p:cNvSpPr txBox="1"/>
          <p:nvPr/>
        </p:nvSpPr>
        <p:spPr>
          <a:xfrm>
            <a:off x="477528" y="3106651"/>
            <a:ext cx="3838832" cy="322349"/>
          </a:xfrm>
          <a:prstGeom prst="rect">
            <a:avLst/>
          </a:prstGeom>
          <a:solidFill>
            <a:srgbClr val="F0E1A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DAIC Development Activity Info Center Page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E645A65-D686-3A4C-90F2-7F286D350D88}"/>
              </a:ext>
            </a:extLst>
          </p:cNvPr>
          <p:cNvSpPr txBox="1">
            <a:spLocks/>
          </p:cNvSpPr>
          <p:nvPr/>
        </p:nvSpPr>
        <p:spPr>
          <a:xfrm>
            <a:off x="5850505" y="3125575"/>
            <a:ext cx="960124" cy="292822"/>
          </a:xfrm>
          <a:prstGeom prst="rect">
            <a:avLst/>
          </a:prstGeom>
          <a:solidFill>
            <a:srgbClr val="F0E1A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400" dirty="0" err="1"/>
              <a:t>MCAtlas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61282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F637E-4F6B-4916-86E9-C43FD87D7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05" y="1217693"/>
            <a:ext cx="10515600" cy="554346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b="1" dirty="0"/>
              <a:t>1.  Understanding a Project </a:t>
            </a:r>
            <a:r>
              <a:rPr lang="en-US" sz="1600" dirty="0"/>
              <a:t>[Battery Lane Site Plan]</a:t>
            </a:r>
          </a:p>
          <a:p>
            <a:pPr marL="231775" lvl="2" indent="0" defTabSz="461963">
              <a:spcBef>
                <a:spcPts val="0"/>
              </a:spcBef>
              <a:buNone/>
            </a:pPr>
            <a:endParaRPr lang="en-US" sz="1600" dirty="0"/>
          </a:p>
          <a:p>
            <a:pPr marL="574675" lvl="2" indent="-342900" defTabSz="461963">
              <a:spcBef>
                <a:spcPts val="0"/>
              </a:spcBef>
            </a:pPr>
            <a:r>
              <a:rPr lang="en-US" sz="1600" dirty="0"/>
              <a:t>The challenge is for the public and constituents to parse many drawings </a:t>
            </a:r>
          </a:p>
          <a:p>
            <a:pPr marL="231775" lvl="2" indent="0" defTabSz="461963">
              <a:spcBef>
                <a:spcPts val="0"/>
              </a:spcBef>
              <a:buNone/>
            </a:pPr>
            <a:r>
              <a:rPr lang="en-US" sz="1600" dirty="0"/>
              <a:t>	   and quickly visualize what building will look like.</a:t>
            </a:r>
          </a:p>
          <a:p>
            <a:pPr marL="231775" lvl="2" indent="0" defTabSz="461963">
              <a:spcBef>
                <a:spcPts val="0"/>
              </a:spcBef>
              <a:buNone/>
            </a:pPr>
            <a:r>
              <a:rPr lang="en-US" sz="1600" dirty="0"/>
              <a:t>	Our implementation of Urban provides a solution for this challenge.</a:t>
            </a:r>
          </a:p>
          <a:p>
            <a:pPr marL="574675" lvl="2" indent="-342900" defTabSz="461963"/>
            <a:r>
              <a:rPr lang="en-US" sz="1600" dirty="0"/>
              <a:t>Multiple 2D documents, typically </a:t>
            </a:r>
            <a:r>
              <a:rPr lang="en-US" sz="1600" u="sng" dirty="0"/>
              <a:t>20-50</a:t>
            </a:r>
            <a:r>
              <a:rPr lang="en-US" sz="1600" dirty="0"/>
              <a:t> plan drawings </a:t>
            </a:r>
          </a:p>
          <a:p>
            <a:pPr marL="574675" lvl="2" indent="-342900" defTabSz="461963"/>
            <a:r>
              <a:rPr lang="en-US" sz="1600" dirty="0"/>
              <a:t>Battery Lane = </a:t>
            </a:r>
            <a:r>
              <a:rPr lang="en-US" sz="1600" u="sng" dirty="0"/>
              <a:t>125</a:t>
            </a:r>
            <a:r>
              <a:rPr lang="en-US" sz="1600" dirty="0"/>
              <a:t> plans/documents</a:t>
            </a:r>
          </a:p>
          <a:p>
            <a:pPr marL="574675" lvl="2" indent="-342900" defTabSz="461963"/>
            <a:r>
              <a:rPr lang="en-US" sz="1600" dirty="0"/>
              <a:t>Difficult to “pick” the drawing with most readable information</a:t>
            </a:r>
          </a:p>
          <a:p>
            <a:pPr marL="574675" lvl="2" indent="-342900" defTabSz="461963"/>
            <a:r>
              <a:rPr lang="en-US" sz="1600" dirty="0"/>
              <a:t>Requires switching thru multiple plans to understand </a:t>
            </a:r>
          </a:p>
          <a:p>
            <a:pPr marL="231775" lvl="2" indent="0" defTabSz="461963">
              <a:spcBef>
                <a:spcPts val="0"/>
              </a:spcBef>
              <a:buNone/>
            </a:pPr>
            <a:r>
              <a:rPr lang="en-US" sz="1600" dirty="0"/>
              <a:t>	   site features and building form</a:t>
            </a:r>
          </a:p>
          <a:p>
            <a:pPr marL="231775" lvl="2" indent="0" defTabSz="461963">
              <a:spcBef>
                <a:spcPts val="1200"/>
              </a:spcBef>
              <a:buNone/>
            </a:pPr>
            <a:r>
              <a:rPr lang="en-US" sz="1600" b="1" dirty="0"/>
              <a:t>Need:  </a:t>
            </a:r>
            <a:r>
              <a:rPr lang="en-US" sz="1600" dirty="0"/>
              <a:t>An interactive, 3D visioning tool with Bird’s Eye view</a:t>
            </a:r>
          </a:p>
          <a:p>
            <a:pPr marL="231775" lvl="2" indent="0" defTabSz="461963">
              <a:spcBef>
                <a:spcPts val="0"/>
              </a:spcBef>
              <a:buNone/>
            </a:pPr>
            <a:r>
              <a:rPr lang="en-US" sz="1600" dirty="0"/>
              <a:t>	        to quickly gain understanding of the project</a:t>
            </a:r>
          </a:p>
          <a:p>
            <a:pPr marL="231775" lvl="2" indent="0" defTabSz="461963">
              <a:buNone/>
            </a:pPr>
            <a:endParaRPr lang="en-US" sz="1600" dirty="0"/>
          </a:p>
          <a:p>
            <a:pPr marL="231775" lvl="2" indent="0" defTabSz="461963">
              <a:buNone/>
            </a:pPr>
            <a:endParaRPr lang="en-US" sz="1600" dirty="0"/>
          </a:p>
          <a:p>
            <a:pPr marL="231775" lvl="2" indent="0" defTabSz="461963">
              <a:buNone/>
            </a:pPr>
            <a:endParaRPr lang="en-US" sz="1600" dirty="0"/>
          </a:p>
          <a:p>
            <a:pPr marL="231775" lvl="2" indent="0" defTabSz="461963">
              <a:buNone/>
            </a:pPr>
            <a:endParaRPr lang="en-US" sz="800" dirty="0"/>
          </a:p>
          <a:p>
            <a:pPr lvl="2" indent="-911225" defTabSz="461963"/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0EE4AE-F031-49AF-B16A-3F40502E0565}"/>
              </a:ext>
            </a:extLst>
          </p:cNvPr>
          <p:cNvSpPr/>
          <p:nvPr/>
        </p:nvSpPr>
        <p:spPr>
          <a:xfrm>
            <a:off x="0" y="9509760"/>
            <a:ext cx="18288000" cy="77724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65E01-5D82-4FDA-A4B1-375BCDB5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5470" y="6348390"/>
            <a:ext cx="303998" cy="365125"/>
          </a:xfrm>
        </p:spPr>
        <p:txBody>
          <a:bodyPr/>
          <a:lstStyle/>
          <a:p>
            <a:fld id="{62C77BEC-24AB-4B5E-B57C-3AAE3578FB16}" type="slidenum">
              <a:rPr lang="en-US" b="1" smtClean="0"/>
              <a:t>3</a:t>
            </a:fld>
            <a:endParaRPr lang="en-US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36F7A0-3B72-4684-A393-CE3CF59E875E}"/>
              </a:ext>
            </a:extLst>
          </p:cNvPr>
          <p:cNvGrpSpPr/>
          <p:nvPr/>
        </p:nvGrpSpPr>
        <p:grpSpPr>
          <a:xfrm>
            <a:off x="0" y="423885"/>
            <a:ext cx="12192000" cy="519492"/>
            <a:chOff x="0" y="419334"/>
            <a:chExt cx="12192000" cy="3651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E0AF63-9729-4B45-A9A4-02EDD58D7AC2}"/>
                </a:ext>
              </a:extLst>
            </p:cNvPr>
            <p:cNvSpPr/>
            <p:nvPr/>
          </p:nvSpPr>
          <p:spPr>
            <a:xfrm>
              <a:off x="0" y="419334"/>
              <a:ext cx="12192000" cy="365125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16B80C-795D-45A8-B58D-FF6BBDC1D0AD}"/>
                </a:ext>
              </a:extLst>
            </p:cNvPr>
            <p:cNvSpPr txBox="1"/>
            <p:nvPr/>
          </p:nvSpPr>
          <p:spPr>
            <a:xfrm>
              <a:off x="281535" y="449186"/>
              <a:ext cx="8814339" cy="292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EXISTING REGULATORY WORKFLOW:  CONCURRENT PLAN APPLICATIONS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4A1629B-1D6F-45BC-9C87-39E9D1649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55280" y="3695902"/>
            <a:ext cx="1614102" cy="2596454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D5AEA2-F741-46D0-89C3-835296D9376D}"/>
              </a:ext>
            </a:extLst>
          </p:cNvPr>
          <p:cNvPicPr/>
          <p:nvPr/>
        </p:nvPicPr>
        <p:blipFill rotWithShape="1">
          <a:blip r:embed="rId3"/>
          <a:srcRect r="13338"/>
          <a:stretch/>
        </p:blipFill>
        <p:spPr>
          <a:xfrm>
            <a:off x="9868493" y="676806"/>
            <a:ext cx="1880710" cy="5608056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14541E-FC0E-4387-86F7-727FEC244BAF}"/>
              </a:ext>
            </a:extLst>
          </p:cNvPr>
          <p:cNvPicPr/>
          <p:nvPr/>
        </p:nvPicPr>
        <p:blipFill rotWithShape="1">
          <a:blip r:embed="rId4"/>
          <a:srcRect r="13338"/>
          <a:stretch/>
        </p:blipFill>
        <p:spPr>
          <a:xfrm>
            <a:off x="7913629" y="1055132"/>
            <a:ext cx="1880710" cy="5422235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D66D05-4B8E-46EA-B118-6155D90AEC0D}"/>
              </a:ext>
            </a:extLst>
          </p:cNvPr>
          <p:cNvPicPr/>
          <p:nvPr/>
        </p:nvPicPr>
        <p:blipFill rotWithShape="1">
          <a:blip r:embed="rId5"/>
          <a:srcRect r="12676"/>
          <a:stretch/>
        </p:blipFill>
        <p:spPr>
          <a:xfrm>
            <a:off x="6010545" y="2939687"/>
            <a:ext cx="1810555" cy="3638890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851A85-EB18-4005-B9D1-C025E7F81C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862"/>
          <a:stretch/>
        </p:blipFill>
        <p:spPr>
          <a:xfrm>
            <a:off x="4072238" y="5431679"/>
            <a:ext cx="1836707" cy="1111497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4607BE-12B8-471B-9FE4-9EC53F689141}"/>
              </a:ext>
            </a:extLst>
          </p:cNvPr>
          <p:cNvCxnSpPr>
            <a:cxnSpLocks/>
          </p:cNvCxnSpPr>
          <p:nvPr/>
        </p:nvCxnSpPr>
        <p:spPr>
          <a:xfrm>
            <a:off x="827796" y="6695328"/>
            <a:ext cx="11364204" cy="0"/>
          </a:xfrm>
          <a:prstGeom prst="line">
            <a:avLst/>
          </a:prstGeom>
          <a:ln w="222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AFFC73-209E-48DA-9810-916D54B1C06A}"/>
              </a:ext>
            </a:extLst>
          </p:cNvPr>
          <p:cNvGrpSpPr/>
          <p:nvPr/>
        </p:nvGrpSpPr>
        <p:grpSpPr>
          <a:xfrm>
            <a:off x="0" y="6272711"/>
            <a:ext cx="839828" cy="548028"/>
            <a:chOff x="0" y="6272711"/>
            <a:chExt cx="839828" cy="548028"/>
          </a:xfrm>
        </p:grpSpPr>
        <p:pic>
          <p:nvPicPr>
            <p:cNvPr id="17" name="logo">
              <a:extLst>
                <a:ext uri="{FF2B5EF4-FFF2-40B4-BE49-F238E27FC236}">
                  <a16:creationId xmlns:a16="http://schemas.microsoft.com/office/drawing/2014/main" id="{D7B3C3AB-20F7-4F7C-B4CD-682454230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90" y="6272711"/>
              <a:ext cx="540638" cy="548028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C9DED03-B178-440C-80CA-282AAF4C30A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00465"/>
              <a:ext cx="315232" cy="0"/>
            </a:xfrm>
            <a:prstGeom prst="line">
              <a:avLst/>
            </a:prstGeom>
            <a:ln w="2222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0850F06-C92D-41E6-ABAD-E6ECF9284266}"/>
              </a:ext>
            </a:extLst>
          </p:cNvPr>
          <p:cNvSpPr txBox="1"/>
          <p:nvPr/>
        </p:nvSpPr>
        <p:spPr>
          <a:xfrm>
            <a:off x="9938607" y="391271"/>
            <a:ext cx="1629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Sketch Plan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95BEAB-FBC0-4DE3-93AB-B58550782226}"/>
              </a:ext>
            </a:extLst>
          </p:cNvPr>
          <p:cNvSpPr txBox="1"/>
          <p:nvPr/>
        </p:nvSpPr>
        <p:spPr>
          <a:xfrm>
            <a:off x="7961254" y="786949"/>
            <a:ext cx="1260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Site Plan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912B7B-3B06-4DFC-9BEA-9296CB857760}"/>
              </a:ext>
            </a:extLst>
          </p:cNvPr>
          <p:cNvSpPr txBox="1"/>
          <p:nvPr/>
        </p:nvSpPr>
        <p:spPr>
          <a:xfrm>
            <a:off x="6472922" y="2676438"/>
            <a:ext cx="1412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Preliminary Plan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4C68B5-CA9C-4F40-ACAB-332B6F9A443C}"/>
              </a:ext>
            </a:extLst>
          </p:cNvPr>
          <p:cNvSpPr txBox="1"/>
          <p:nvPr/>
        </p:nvSpPr>
        <p:spPr>
          <a:xfrm>
            <a:off x="4579157" y="5153086"/>
            <a:ext cx="1409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Forest Cons Plan</a:t>
            </a:r>
          </a:p>
        </p:txBody>
      </p:sp>
    </p:spTree>
    <p:extLst>
      <p:ext uri="{BB962C8B-B14F-4D97-AF65-F5344CB8AC3E}">
        <p14:creationId xmlns:p14="http://schemas.microsoft.com/office/powerpoint/2010/main" val="817111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F637E-4F6B-4916-86E9-C43FD87D7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232" y="1090440"/>
            <a:ext cx="10515600" cy="5543461"/>
          </a:xfrm>
        </p:spPr>
        <p:txBody>
          <a:bodyPr>
            <a:normAutofit/>
          </a:bodyPr>
          <a:lstStyle/>
          <a:p>
            <a:pPr marL="231775" lvl="2" indent="-231775" defTabSz="461963">
              <a:buNone/>
            </a:pPr>
            <a:r>
              <a:rPr lang="en-US" sz="1600" b="1" dirty="0"/>
              <a:t>    Bringing a Project to Life: from 2D to 3D</a:t>
            </a:r>
          </a:p>
          <a:p>
            <a:pPr marL="231775" lvl="2" indent="0" defTabSz="461963">
              <a:buNone/>
            </a:pPr>
            <a:endParaRPr lang="en-US" sz="1600" dirty="0"/>
          </a:p>
          <a:p>
            <a:pPr marL="231775" lvl="2" indent="0" defTabSz="461963">
              <a:buNone/>
            </a:pPr>
            <a:endParaRPr lang="en-US" sz="1600" dirty="0"/>
          </a:p>
          <a:p>
            <a:pPr marL="231775" lvl="2" indent="0" defTabSz="461963">
              <a:buNone/>
            </a:pPr>
            <a:endParaRPr lang="en-US" sz="1600" dirty="0"/>
          </a:p>
          <a:p>
            <a:pPr marL="231775" lvl="2" indent="0" defTabSz="461963">
              <a:buNone/>
            </a:pPr>
            <a:endParaRPr lang="en-US" sz="1600" dirty="0"/>
          </a:p>
          <a:p>
            <a:pPr marL="231775" lvl="2" indent="0" defTabSz="461963">
              <a:buNone/>
            </a:pPr>
            <a:endParaRPr lang="en-US" sz="1600" dirty="0"/>
          </a:p>
          <a:p>
            <a:pPr marL="231775" lvl="2" indent="0" defTabSz="461963">
              <a:buNone/>
            </a:pPr>
            <a:endParaRPr lang="en-US" sz="1600" dirty="0"/>
          </a:p>
          <a:p>
            <a:pPr marL="231775" lvl="2" indent="0" defTabSz="461963">
              <a:buNone/>
            </a:pPr>
            <a:endParaRPr lang="en-US" sz="1600" dirty="0"/>
          </a:p>
          <a:p>
            <a:pPr marL="231775" lvl="2" indent="0" defTabSz="461963">
              <a:buNone/>
            </a:pPr>
            <a:endParaRPr lang="en-US" sz="1600" dirty="0"/>
          </a:p>
          <a:p>
            <a:pPr marL="231775" lvl="2" indent="0" defTabSz="461963">
              <a:buNone/>
            </a:pPr>
            <a:endParaRPr lang="en-US" sz="1600" b="1" dirty="0"/>
          </a:p>
          <a:p>
            <a:pPr marL="231775" lvl="2" indent="0" defTabSz="461963">
              <a:buNone/>
            </a:pPr>
            <a:r>
              <a:rPr lang="en-US" sz="1600" b="1" dirty="0"/>
              <a:t>HUB: sharing our projects in a simplified and visual manner</a:t>
            </a:r>
          </a:p>
          <a:p>
            <a:pPr lvl="2" indent="-911225" defTabSz="461963"/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0EE4AE-F031-49AF-B16A-3F40502E0565}"/>
              </a:ext>
            </a:extLst>
          </p:cNvPr>
          <p:cNvSpPr/>
          <p:nvPr/>
        </p:nvSpPr>
        <p:spPr>
          <a:xfrm>
            <a:off x="0" y="9509760"/>
            <a:ext cx="18288000" cy="77724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65E01-5D82-4FDA-A4B1-375BCDB5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9702" y="6340978"/>
            <a:ext cx="303998" cy="365125"/>
          </a:xfrm>
        </p:spPr>
        <p:txBody>
          <a:bodyPr/>
          <a:lstStyle/>
          <a:p>
            <a:fld id="{62C77BEC-24AB-4B5E-B57C-3AAE3578FB16}" type="slidenum">
              <a:rPr lang="en-US" b="1" smtClean="0"/>
              <a:t>4</a:t>
            </a:fld>
            <a:endParaRPr lang="en-US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36F7A0-3B72-4684-A393-CE3CF59E875E}"/>
              </a:ext>
            </a:extLst>
          </p:cNvPr>
          <p:cNvGrpSpPr/>
          <p:nvPr/>
        </p:nvGrpSpPr>
        <p:grpSpPr>
          <a:xfrm>
            <a:off x="0" y="423885"/>
            <a:ext cx="12192000" cy="519492"/>
            <a:chOff x="0" y="419334"/>
            <a:chExt cx="12192000" cy="3651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E0AF63-9729-4B45-A9A4-02EDD58D7AC2}"/>
                </a:ext>
              </a:extLst>
            </p:cNvPr>
            <p:cNvSpPr/>
            <p:nvPr/>
          </p:nvSpPr>
          <p:spPr>
            <a:xfrm>
              <a:off x="0" y="419334"/>
              <a:ext cx="12192000" cy="365125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16B80C-795D-45A8-B58D-FF6BBDC1D0AD}"/>
                </a:ext>
              </a:extLst>
            </p:cNvPr>
            <p:cNvSpPr txBox="1"/>
            <p:nvPr/>
          </p:nvSpPr>
          <p:spPr>
            <a:xfrm>
              <a:off x="281535" y="449186"/>
              <a:ext cx="8814339" cy="292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BRINGING A PROJECT TO LIFE:     SHARING THE PROCESS FROM 2D to 3D</a:t>
              </a: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5769583-BCB5-4D08-87B1-2585EB7D063F}"/>
              </a:ext>
            </a:extLst>
          </p:cNvPr>
          <p:cNvCxnSpPr>
            <a:cxnSpLocks/>
          </p:cNvCxnSpPr>
          <p:nvPr/>
        </p:nvCxnSpPr>
        <p:spPr>
          <a:xfrm>
            <a:off x="827796" y="6695328"/>
            <a:ext cx="11364204" cy="0"/>
          </a:xfrm>
          <a:prstGeom prst="line">
            <a:avLst/>
          </a:prstGeom>
          <a:ln w="222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013001-8375-48CC-BF3C-636F8DB9E4CD}"/>
              </a:ext>
            </a:extLst>
          </p:cNvPr>
          <p:cNvGrpSpPr/>
          <p:nvPr/>
        </p:nvGrpSpPr>
        <p:grpSpPr>
          <a:xfrm>
            <a:off x="0" y="6272711"/>
            <a:ext cx="839828" cy="548028"/>
            <a:chOff x="0" y="6272711"/>
            <a:chExt cx="839828" cy="548028"/>
          </a:xfrm>
        </p:grpSpPr>
        <p:pic>
          <p:nvPicPr>
            <p:cNvPr id="15" name="logo">
              <a:extLst>
                <a:ext uri="{FF2B5EF4-FFF2-40B4-BE49-F238E27FC236}">
                  <a16:creationId xmlns:a16="http://schemas.microsoft.com/office/drawing/2014/main" id="{4A335805-51B7-4EDA-B22E-642EF62F2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90" y="6272711"/>
              <a:ext cx="540638" cy="548028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D1C025-3FED-46EE-AA1E-E1F377358D4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00465"/>
              <a:ext cx="315232" cy="0"/>
            </a:xfrm>
            <a:prstGeom prst="line">
              <a:avLst/>
            </a:prstGeom>
            <a:ln w="2222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DF6600B-0DB3-46F3-8ABD-02C0533D9AD3}"/>
              </a:ext>
            </a:extLst>
          </p:cNvPr>
          <p:cNvGrpSpPr/>
          <p:nvPr/>
        </p:nvGrpSpPr>
        <p:grpSpPr>
          <a:xfrm>
            <a:off x="375277" y="1561795"/>
            <a:ext cx="11394870" cy="2680975"/>
            <a:chOff x="375277" y="1561795"/>
            <a:chExt cx="11394870" cy="268097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939A9BD-BA9F-40ED-80AC-DB78575FA5F1}"/>
                </a:ext>
              </a:extLst>
            </p:cNvPr>
            <p:cNvGrpSpPr/>
            <p:nvPr/>
          </p:nvGrpSpPr>
          <p:grpSpPr>
            <a:xfrm>
              <a:off x="421853" y="1561795"/>
              <a:ext cx="9506422" cy="2202152"/>
              <a:chOff x="421853" y="1561795"/>
              <a:chExt cx="9506422" cy="220215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130DD9C-722D-4714-AA2A-8B144CA853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0771" b="7158"/>
              <a:stretch/>
            </p:blipFill>
            <p:spPr>
              <a:xfrm>
                <a:off x="421853" y="1561795"/>
                <a:ext cx="2725690" cy="1452184"/>
              </a:xfrm>
              <a:prstGeom prst="rect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4A3CA78-7EBB-4CD9-8546-181CB27D8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81281" y="1709197"/>
                <a:ext cx="2725691" cy="1452184"/>
              </a:xfrm>
              <a:prstGeom prst="rect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7C167B9-C75C-4127-87BF-41ADDA39B5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89476" y="1871670"/>
                <a:ext cx="2725692" cy="1497593"/>
              </a:xfrm>
              <a:prstGeom prst="rect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272419B-7E30-4BF6-A6E4-9C9465BA7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46795" y="2040679"/>
                <a:ext cx="2953500" cy="1538939"/>
              </a:xfrm>
              <a:prstGeom prst="rect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1A8CF6E1-1ADC-4BFA-BFEC-5480BCCDD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51274" y="2209118"/>
                <a:ext cx="2877001" cy="1554829"/>
              </a:xfrm>
              <a:prstGeom prst="rect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3D0EC1C-6657-4218-BDA9-69E22746D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80080" y="2376937"/>
              <a:ext cx="2990067" cy="1576190"/>
            </a:xfrm>
            <a:prstGeom prst="rect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2E6C093-5885-4368-9A42-0730BEA262A7}"/>
                </a:ext>
              </a:extLst>
            </p:cNvPr>
            <p:cNvSpPr txBox="1"/>
            <p:nvPr/>
          </p:nvSpPr>
          <p:spPr>
            <a:xfrm>
              <a:off x="375277" y="2990219"/>
              <a:ext cx="1619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Select by Location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27EDB4-4A16-4FC7-9320-3C659DCC08AE}"/>
                </a:ext>
              </a:extLst>
            </p:cNvPr>
            <p:cNvSpPr txBox="1"/>
            <p:nvPr/>
          </p:nvSpPr>
          <p:spPr>
            <a:xfrm>
              <a:off x="2060920" y="3129219"/>
              <a:ext cx="1619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Show Property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B3F7E75-30E9-4B32-BF80-F86C668EF138}"/>
                </a:ext>
              </a:extLst>
            </p:cNvPr>
            <p:cNvSpPr txBox="1"/>
            <p:nvPr/>
          </p:nvSpPr>
          <p:spPr>
            <a:xfrm>
              <a:off x="3682552" y="3354487"/>
              <a:ext cx="1619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Identify Zoning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5883CE1-6F77-4EDD-8E2C-A87F979170C3}"/>
                </a:ext>
              </a:extLst>
            </p:cNvPr>
            <p:cNvSpPr txBox="1"/>
            <p:nvPr/>
          </p:nvSpPr>
          <p:spPr>
            <a:xfrm>
              <a:off x="5339871" y="3557794"/>
              <a:ext cx="1619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Show Existing 3D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F2CA5AC-1FC5-41AA-A0B0-2535EBEE18A0}"/>
                </a:ext>
              </a:extLst>
            </p:cNvPr>
            <p:cNvSpPr txBox="1"/>
            <p:nvPr/>
          </p:nvSpPr>
          <p:spPr>
            <a:xfrm>
              <a:off x="7047992" y="3746306"/>
              <a:ext cx="16191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Proposal Overlay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5C383F-BC8A-439D-BB84-C338426A8471}"/>
                </a:ext>
              </a:extLst>
            </p:cNvPr>
            <p:cNvSpPr txBox="1"/>
            <p:nvPr/>
          </p:nvSpPr>
          <p:spPr>
            <a:xfrm>
              <a:off x="8810174" y="3934993"/>
              <a:ext cx="26504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Future Development in 3D</a:t>
              </a:r>
            </a:p>
          </p:txBody>
        </p:sp>
      </p:grp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FE6854C-41F5-4D36-B9B0-78149A451F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920" y="420501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0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D5481-2BE0-4664-9F5A-EC9A5BCD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5832" y="6339416"/>
            <a:ext cx="303998" cy="365125"/>
          </a:xfrm>
        </p:spPr>
        <p:txBody>
          <a:bodyPr/>
          <a:lstStyle/>
          <a:p>
            <a:fld id="{62C77BEC-24AB-4B5E-B57C-3AAE3578FB16}" type="slidenum">
              <a:rPr lang="en-US" b="1" smtClean="0"/>
              <a:t>5</a:t>
            </a:fld>
            <a:endParaRPr lang="en-US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5925F3-5C38-4D20-8874-1B0B51780FC4}"/>
              </a:ext>
            </a:extLst>
          </p:cNvPr>
          <p:cNvCxnSpPr>
            <a:cxnSpLocks/>
          </p:cNvCxnSpPr>
          <p:nvPr/>
        </p:nvCxnSpPr>
        <p:spPr>
          <a:xfrm>
            <a:off x="827796" y="6695328"/>
            <a:ext cx="11364204" cy="0"/>
          </a:xfrm>
          <a:prstGeom prst="line">
            <a:avLst/>
          </a:prstGeom>
          <a:ln w="222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94FEAA-8CBA-4BED-8994-23ABB45CE2C1}"/>
              </a:ext>
            </a:extLst>
          </p:cNvPr>
          <p:cNvGrpSpPr/>
          <p:nvPr/>
        </p:nvGrpSpPr>
        <p:grpSpPr>
          <a:xfrm>
            <a:off x="0" y="6272711"/>
            <a:ext cx="839828" cy="548028"/>
            <a:chOff x="0" y="6272711"/>
            <a:chExt cx="839828" cy="548028"/>
          </a:xfrm>
        </p:grpSpPr>
        <p:pic>
          <p:nvPicPr>
            <p:cNvPr id="15" name="logo">
              <a:extLst>
                <a:ext uri="{FF2B5EF4-FFF2-40B4-BE49-F238E27FC236}">
                  <a16:creationId xmlns:a16="http://schemas.microsoft.com/office/drawing/2014/main" id="{127C9D92-5C97-4258-80DE-235C7636A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90" y="6272711"/>
              <a:ext cx="540638" cy="548028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503A720-9278-4A1A-9CC8-171F0177769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00465"/>
              <a:ext cx="315232" cy="0"/>
            </a:xfrm>
            <a:prstGeom prst="line">
              <a:avLst/>
            </a:prstGeom>
            <a:ln w="2222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reston_place">
            <a:hlinkClick r:id="" action="ppaction://media"/>
            <a:extLst>
              <a:ext uri="{FF2B5EF4-FFF2-40B4-BE49-F238E27FC236}">
                <a16:creationId xmlns:a16="http://schemas.microsoft.com/office/drawing/2014/main" id="{F6D27076-97FB-4FB7-9C6C-958F4CD97D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" y="591502"/>
            <a:ext cx="10759440" cy="60521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4B12479-431D-D6FA-CA12-B7DAB349DADD}"/>
              </a:ext>
            </a:extLst>
          </p:cNvPr>
          <p:cNvGrpSpPr/>
          <p:nvPr/>
        </p:nvGrpSpPr>
        <p:grpSpPr>
          <a:xfrm>
            <a:off x="0" y="423885"/>
            <a:ext cx="12192000" cy="519492"/>
            <a:chOff x="0" y="419334"/>
            <a:chExt cx="12192000" cy="3651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423113-F26E-DFE2-0873-B540FD55F4E9}"/>
                </a:ext>
              </a:extLst>
            </p:cNvPr>
            <p:cNvSpPr/>
            <p:nvPr/>
          </p:nvSpPr>
          <p:spPr>
            <a:xfrm>
              <a:off x="0" y="419334"/>
              <a:ext cx="12192000" cy="365125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AA3C22-1B4B-626B-1419-24320047A38C}"/>
                </a:ext>
              </a:extLst>
            </p:cNvPr>
            <p:cNvSpPr txBox="1"/>
            <p:nvPr/>
          </p:nvSpPr>
          <p:spPr>
            <a:xfrm>
              <a:off x="281535" y="449186"/>
              <a:ext cx="8814339" cy="292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DEVELOPING THE MODEL – CREATION OF THE 3D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39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123CED-F1C5-3378-0A62-BF487CF0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790" y="6333821"/>
            <a:ext cx="346710" cy="365125"/>
          </a:xfrm>
        </p:spPr>
        <p:txBody>
          <a:bodyPr/>
          <a:lstStyle/>
          <a:p>
            <a:fld id="{62C77BEC-24AB-4B5E-B57C-3AAE3578FB16}" type="slidenum">
              <a:rPr lang="en-US" smtClean="0"/>
              <a:t>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5815F-BFE0-F211-E5EC-7489CE15F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676"/>
            <a:ext cx="12081510" cy="56921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809093-250F-2295-857D-F6352BA9F868}"/>
              </a:ext>
            </a:extLst>
          </p:cNvPr>
          <p:cNvGrpSpPr/>
          <p:nvPr/>
        </p:nvGrpSpPr>
        <p:grpSpPr>
          <a:xfrm>
            <a:off x="0" y="423885"/>
            <a:ext cx="12192000" cy="519492"/>
            <a:chOff x="0" y="419334"/>
            <a:chExt cx="12192000" cy="36512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B779CBF-5A52-6D77-9ABC-B39683349BAF}"/>
                </a:ext>
              </a:extLst>
            </p:cNvPr>
            <p:cNvSpPr/>
            <p:nvPr/>
          </p:nvSpPr>
          <p:spPr>
            <a:xfrm>
              <a:off x="0" y="419334"/>
              <a:ext cx="12192000" cy="365125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E8B665-C7DA-6456-D67B-73786A03DBC7}"/>
                </a:ext>
              </a:extLst>
            </p:cNvPr>
            <p:cNvSpPr txBox="1"/>
            <p:nvPr/>
          </p:nvSpPr>
          <p:spPr>
            <a:xfrm>
              <a:off x="281535" y="449186"/>
              <a:ext cx="8814339" cy="292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>
                  <a:solidFill>
                    <a:schemeClr val="accent5">
                      <a:lumMod val="75000"/>
                    </a:schemeClr>
                  </a:solidFill>
                </a:rPr>
                <a:t>CREATING CONTEXT:  </a:t>
              </a:r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MASSING, OPEN SPACE, STREET SCAPE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8921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A97C958-91A9-740F-73BE-E3FE0BF27CA8}"/>
              </a:ext>
            </a:extLst>
          </p:cNvPr>
          <p:cNvSpPr txBox="1"/>
          <p:nvPr/>
        </p:nvSpPr>
        <p:spPr>
          <a:xfrm>
            <a:off x="1695961" y="5777404"/>
            <a:ext cx="2093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Projects under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E4A87-4D6B-421C-9278-9D61BE736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3097" y="6347883"/>
            <a:ext cx="323248" cy="365125"/>
          </a:xfrm>
        </p:spPr>
        <p:txBody>
          <a:bodyPr/>
          <a:lstStyle/>
          <a:p>
            <a:fld id="{62C77BEC-24AB-4B5E-B57C-3AAE3578FB16}" type="slidenum">
              <a:rPr lang="en-US" b="1" smtClean="0"/>
              <a:t>7</a:t>
            </a:fld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F82046-B014-4FF7-8FC6-5119909D935E}"/>
              </a:ext>
            </a:extLst>
          </p:cNvPr>
          <p:cNvSpPr/>
          <p:nvPr/>
        </p:nvSpPr>
        <p:spPr>
          <a:xfrm>
            <a:off x="0" y="423885"/>
            <a:ext cx="12192000" cy="50013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1AC250-B99A-4154-8121-CE80B4D507BA}"/>
              </a:ext>
            </a:extLst>
          </p:cNvPr>
          <p:cNvSpPr txBox="1"/>
          <p:nvPr/>
        </p:nvSpPr>
        <p:spPr>
          <a:xfrm>
            <a:off x="281535" y="464776"/>
            <a:ext cx="88143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THE HUB:   REGULATORY PROJECTS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8D82E0-3EB6-4E91-A805-EB101D3075A6}"/>
              </a:ext>
            </a:extLst>
          </p:cNvPr>
          <p:cNvCxnSpPr>
            <a:cxnSpLocks/>
          </p:cNvCxnSpPr>
          <p:nvPr/>
        </p:nvCxnSpPr>
        <p:spPr>
          <a:xfrm>
            <a:off x="827796" y="6695328"/>
            <a:ext cx="11364204" cy="0"/>
          </a:xfrm>
          <a:prstGeom prst="line">
            <a:avLst/>
          </a:prstGeom>
          <a:ln w="222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DDAE48-ADD3-4311-A3BA-F6594608280B}"/>
              </a:ext>
            </a:extLst>
          </p:cNvPr>
          <p:cNvGrpSpPr/>
          <p:nvPr/>
        </p:nvGrpSpPr>
        <p:grpSpPr>
          <a:xfrm>
            <a:off x="0" y="6272711"/>
            <a:ext cx="839828" cy="548028"/>
            <a:chOff x="0" y="6272711"/>
            <a:chExt cx="839828" cy="548028"/>
          </a:xfrm>
        </p:grpSpPr>
        <p:pic>
          <p:nvPicPr>
            <p:cNvPr id="11" name="logo">
              <a:extLst>
                <a:ext uri="{FF2B5EF4-FFF2-40B4-BE49-F238E27FC236}">
                  <a16:creationId xmlns:a16="http://schemas.microsoft.com/office/drawing/2014/main" id="{E4600C65-0B95-48CC-B049-61259D1F5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90" y="6272711"/>
              <a:ext cx="540638" cy="54802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4FB76C1-7476-4A2A-9C30-E91774B2FDD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00465"/>
              <a:ext cx="315232" cy="0"/>
            </a:xfrm>
            <a:prstGeom prst="line">
              <a:avLst/>
            </a:prstGeom>
            <a:ln w="2222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747E6CD-1DC0-FB70-B3FF-B79EFA6F2F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407"/>
          <a:stretch/>
        </p:blipFill>
        <p:spPr>
          <a:xfrm>
            <a:off x="273375" y="964915"/>
            <a:ext cx="4010526" cy="279555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A406CF-D9CE-CD9B-F73B-17676CBF6B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0" t="23767" r="2338"/>
          <a:stretch/>
        </p:blipFill>
        <p:spPr>
          <a:xfrm>
            <a:off x="4427621" y="4427621"/>
            <a:ext cx="7255476" cy="1923560"/>
          </a:xfrm>
          <a:prstGeom prst="rect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</p:pic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3F38DA8A-2358-E795-5AC1-F094381A903F}"/>
              </a:ext>
            </a:extLst>
          </p:cNvPr>
          <p:cNvCxnSpPr>
            <a:cxnSpLocks/>
          </p:cNvCxnSpPr>
          <p:nvPr/>
        </p:nvCxnSpPr>
        <p:spPr>
          <a:xfrm>
            <a:off x="839828" y="5445045"/>
            <a:ext cx="3587793" cy="374138"/>
          </a:xfrm>
          <a:prstGeom prst="bentConnector3">
            <a:avLst>
              <a:gd name="adj1" fmla="val -302"/>
            </a:avLst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58E4FC2-1391-17AF-83FC-C401975FE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46517"/>
            <a:ext cx="5587097" cy="3673488"/>
          </a:xfrm>
          <a:prstGeom prst="rect">
            <a:avLst/>
          </a:prstGeom>
        </p:spPr>
      </p:pic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A8131687-2594-1426-CD78-3E180335C44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569402" y="2872947"/>
            <a:ext cx="2394283" cy="715066"/>
          </a:xfrm>
          <a:prstGeom prst="bentConnector3">
            <a:avLst>
              <a:gd name="adj1" fmla="val 100251"/>
            </a:avLst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F2B0DC3-A82A-9AFF-95D5-E07CE3E1D3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2000"/>
                    </a14:imgEffect>
                    <a14:imgEffect>
                      <a14:brightnessContrast bright="5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4" t="3783" r="5579"/>
          <a:stretch/>
        </p:blipFill>
        <p:spPr>
          <a:xfrm>
            <a:off x="255139" y="3884803"/>
            <a:ext cx="4018593" cy="150361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866E932-E51F-BECB-2B35-B3B7EAD39B8F}"/>
              </a:ext>
            </a:extLst>
          </p:cNvPr>
          <p:cNvSpPr txBox="1"/>
          <p:nvPr/>
        </p:nvSpPr>
        <p:spPr>
          <a:xfrm rot="16200000">
            <a:off x="4208374" y="2930437"/>
            <a:ext cx="2093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Projects under Review</a:t>
            </a:r>
          </a:p>
        </p:txBody>
      </p:sp>
    </p:spTree>
    <p:extLst>
      <p:ext uri="{BB962C8B-B14F-4D97-AF65-F5344CB8AC3E}">
        <p14:creationId xmlns:p14="http://schemas.microsoft.com/office/powerpoint/2010/main" val="282923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EAA85-4158-307F-1D6B-4D6E1C496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77BEC-24AB-4B5E-B57C-3AAE3578FB16}" type="slidenum">
              <a:rPr lang="en-US" smtClean="0"/>
              <a:t>8</a:t>
            </a:fld>
            <a:endParaRPr lang="en-US"/>
          </a:p>
        </p:txBody>
      </p:sp>
      <p:pic>
        <p:nvPicPr>
          <p:cNvPr id="6" name="clarksburg hub">
            <a:hlinkClick r:id="" action="ppaction://media"/>
            <a:extLst>
              <a:ext uri="{FF2B5EF4-FFF2-40B4-BE49-F238E27FC236}">
                <a16:creationId xmlns:a16="http://schemas.microsoft.com/office/drawing/2014/main" id="{8B8253C7-3500-C82B-5F99-4756B99CB8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7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0DD7B4-9208-DB16-A63E-6026B693B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085"/>
            <a:ext cx="12192000" cy="56832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B7FC7B1-7BC1-1CF2-3063-CA78485BFE1D}"/>
              </a:ext>
            </a:extLst>
          </p:cNvPr>
          <p:cNvGrpSpPr/>
          <p:nvPr/>
        </p:nvGrpSpPr>
        <p:grpSpPr>
          <a:xfrm>
            <a:off x="0" y="423885"/>
            <a:ext cx="12192000" cy="519492"/>
            <a:chOff x="0" y="419334"/>
            <a:chExt cx="12192000" cy="36512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E2E1DF0-8E78-7CB7-7922-E7278DB009B2}"/>
                </a:ext>
              </a:extLst>
            </p:cNvPr>
            <p:cNvSpPr/>
            <p:nvPr/>
          </p:nvSpPr>
          <p:spPr>
            <a:xfrm>
              <a:off x="0" y="419334"/>
              <a:ext cx="12192000" cy="365125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622A83-9FEB-D96B-3763-9627C41EDA47}"/>
                </a:ext>
              </a:extLst>
            </p:cNvPr>
            <p:cNvSpPr txBox="1"/>
            <p:nvPr/>
          </p:nvSpPr>
          <p:spPr>
            <a:xfrm>
              <a:off x="281535" y="449186"/>
              <a:ext cx="8814339" cy="292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accent5">
                      <a:lumMod val="75000"/>
                    </a:schemeClr>
                  </a:solidFill>
                </a:rPr>
                <a:t>URBAN FOR MASTER PLANNING</a:t>
              </a:r>
            </a:p>
          </p:txBody>
        </p:sp>
      </p:grp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A3ED53E-49C6-FA56-8169-2AD1C10CE88B}"/>
              </a:ext>
            </a:extLst>
          </p:cNvPr>
          <p:cNvSpPr txBox="1">
            <a:spLocks/>
          </p:cNvSpPr>
          <p:nvPr/>
        </p:nvSpPr>
        <p:spPr>
          <a:xfrm>
            <a:off x="11706636" y="6332511"/>
            <a:ext cx="303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2C77BEC-24AB-4B5E-B57C-3AAE3578FB16}" type="slidenum">
              <a:rPr lang="en-US" b="1" smtClean="0"/>
              <a:pPr/>
              <a:t>9</a:t>
            </a:fld>
            <a:endParaRPr lang="en-US" b="1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744321-0CA9-3533-198A-B779CE1E995E}"/>
              </a:ext>
            </a:extLst>
          </p:cNvPr>
          <p:cNvCxnSpPr>
            <a:cxnSpLocks/>
          </p:cNvCxnSpPr>
          <p:nvPr/>
        </p:nvCxnSpPr>
        <p:spPr>
          <a:xfrm>
            <a:off x="827796" y="6695328"/>
            <a:ext cx="11364204" cy="0"/>
          </a:xfrm>
          <a:prstGeom prst="line">
            <a:avLst/>
          </a:prstGeom>
          <a:ln w="222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0CDBF16-B3C0-7D88-B34B-3C59E1ECFD0A}"/>
              </a:ext>
            </a:extLst>
          </p:cNvPr>
          <p:cNvGrpSpPr/>
          <p:nvPr/>
        </p:nvGrpSpPr>
        <p:grpSpPr>
          <a:xfrm>
            <a:off x="0" y="6272711"/>
            <a:ext cx="839828" cy="548028"/>
            <a:chOff x="0" y="6272711"/>
            <a:chExt cx="839828" cy="548028"/>
          </a:xfrm>
        </p:grpSpPr>
        <p:pic>
          <p:nvPicPr>
            <p:cNvPr id="10" name="logo">
              <a:extLst>
                <a:ext uri="{FF2B5EF4-FFF2-40B4-BE49-F238E27FC236}">
                  <a16:creationId xmlns:a16="http://schemas.microsoft.com/office/drawing/2014/main" id="{67937E69-C79F-BC78-F458-5850B467E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190" y="6272711"/>
              <a:ext cx="540638" cy="548028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45782D0-ABD8-7686-7A43-901B3807E22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700465"/>
              <a:ext cx="315232" cy="0"/>
            </a:xfrm>
            <a:prstGeom prst="line">
              <a:avLst/>
            </a:prstGeom>
            <a:ln w="2222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92861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12086</TotalTime>
  <Words>374</Words>
  <Application>Microsoft Office PowerPoint</Application>
  <PresentationFormat>Widescreen</PresentationFormat>
  <Paragraphs>68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Existing workflow</dc:title>
  <dc:creator>O'Quinn, Marybeth</dc:creator>
  <cp:lastModifiedBy>Mukherjee, Jay</cp:lastModifiedBy>
  <cp:revision>127</cp:revision>
  <dcterms:created xsi:type="dcterms:W3CDTF">2022-08-10T18:44:12Z</dcterms:created>
  <dcterms:modified xsi:type="dcterms:W3CDTF">2023-03-30T15:01:09Z</dcterms:modified>
</cp:coreProperties>
</file>