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letter"/>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B731F"/>
    <a:srgbClr val="993366"/>
    <a:srgbClr val="FFBA00"/>
    <a:srgbClr val="FF5437"/>
    <a:srgbClr val="376092"/>
    <a:srgbClr val="37609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2682" y="64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7B63F15-D508-46B5-9307-D5E7944A0F31}" type="datetimeFigureOut">
              <a:rPr lang="en-US" smtClean="0"/>
              <a:pPr/>
              <a:t>9/19/2014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BCF25A9-0D13-4D6F-A179-663FF9B842F5}"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7B63F15-D508-46B5-9307-D5E7944A0F31}" type="datetimeFigureOut">
              <a:rPr lang="en-US" smtClean="0"/>
              <a:pPr/>
              <a:t>9/19/2014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BCF25A9-0D13-4D6F-A179-663FF9B842F5}"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7B63F15-D508-46B5-9307-D5E7944A0F31}" type="datetimeFigureOut">
              <a:rPr lang="en-US" smtClean="0"/>
              <a:pPr/>
              <a:t>9/19/2014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BCF25A9-0D13-4D6F-A179-663FF9B842F5}"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7B63F15-D508-46B5-9307-D5E7944A0F31}" type="datetimeFigureOut">
              <a:rPr lang="en-US" smtClean="0"/>
              <a:pPr/>
              <a:t>9/19/2014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BCF25A9-0D13-4D6F-A179-663FF9B842F5}"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7B63F15-D508-46B5-9307-D5E7944A0F31}" type="datetimeFigureOut">
              <a:rPr lang="en-US" smtClean="0"/>
              <a:pPr/>
              <a:t>9/19/2014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BCF25A9-0D13-4D6F-A179-663FF9B842F5}"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7B63F15-D508-46B5-9307-D5E7944A0F31}" type="datetimeFigureOut">
              <a:rPr lang="en-US" smtClean="0"/>
              <a:pPr/>
              <a:t>9/19/2014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BCF25A9-0D13-4D6F-A179-663FF9B842F5}"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7B63F15-D508-46B5-9307-D5E7944A0F31}" type="datetimeFigureOut">
              <a:rPr lang="en-US" smtClean="0"/>
              <a:pPr/>
              <a:t>9/19/2014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0BCF25A9-0D13-4D6F-A179-663FF9B842F5}"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7B63F15-D508-46B5-9307-D5E7944A0F31}" type="datetimeFigureOut">
              <a:rPr lang="en-US" smtClean="0"/>
              <a:pPr/>
              <a:t>9/19/2014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BCF25A9-0D13-4D6F-A179-663FF9B842F5}"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B63F15-D508-46B5-9307-D5E7944A0F31}" type="datetimeFigureOut">
              <a:rPr lang="en-US" smtClean="0"/>
              <a:pPr/>
              <a:t>9/19/2014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0BCF25A9-0D13-4D6F-A179-663FF9B842F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7B63F15-D508-46B5-9307-D5E7944A0F31}" type="datetimeFigureOut">
              <a:rPr lang="en-US" smtClean="0"/>
              <a:pPr/>
              <a:t>9/19/2014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BCF25A9-0D13-4D6F-A179-663FF9B842F5}"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7B63F15-D508-46B5-9307-D5E7944A0F31}" type="datetimeFigureOut">
              <a:rPr lang="en-US" smtClean="0"/>
              <a:pPr/>
              <a:t>9/19/2014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BCF25A9-0D13-4D6F-A179-663FF9B842F5}"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D7B63F15-D508-46B5-9307-D5E7944A0F31}" type="datetimeFigureOut">
              <a:rPr lang="en-US" smtClean="0"/>
              <a:pPr/>
              <a:t>9/19/2014</a:t>
            </a:fld>
            <a:endParaRPr lang="en-US" dirty="0"/>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0BCF25A9-0D13-4D6F-A179-663FF9B842F5}"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descr="Header.jpg"/>
          <p:cNvPicPr>
            <a:picLocks noChangeAspect="1"/>
          </p:cNvPicPr>
          <p:nvPr/>
        </p:nvPicPr>
        <p:blipFill>
          <a:blip r:embed="rId2" cstate="print"/>
          <a:srcRect t="32599"/>
          <a:stretch>
            <a:fillRect/>
          </a:stretch>
        </p:blipFill>
        <p:spPr>
          <a:xfrm>
            <a:off x="0" y="0"/>
            <a:ext cx="6858000" cy="945307"/>
          </a:xfrm>
          <a:prstGeom prst="rect">
            <a:avLst/>
          </a:prstGeom>
        </p:spPr>
      </p:pic>
      <p:sp>
        <p:nvSpPr>
          <p:cNvPr id="14" name="TextBox 13"/>
          <p:cNvSpPr txBox="1"/>
          <p:nvPr/>
        </p:nvSpPr>
        <p:spPr>
          <a:xfrm>
            <a:off x="70873" y="990600"/>
            <a:ext cx="6705600" cy="307777"/>
          </a:xfrm>
          <a:prstGeom prst="rect">
            <a:avLst/>
          </a:prstGeom>
          <a:solidFill>
            <a:srgbClr val="92D050"/>
          </a:solidFill>
        </p:spPr>
        <p:txBody>
          <a:bodyPr wrap="square" rtlCol="0">
            <a:spAutoFit/>
          </a:bodyPr>
          <a:lstStyle/>
          <a:p>
            <a:pPr algn="ctr"/>
            <a:r>
              <a:rPr lang="en-US" sz="1400" b="1" spc="300" dirty="0" smtClean="0">
                <a:solidFill>
                  <a:schemeClr val="bg1"/>
                </a:solidFill>
                <a:latin typeface="Franklin Gothic Book" pitchFamily="34" charset="0"/>
              </a:rPr>
              <a:t>Commercial/Residential Zones (CRN, CRT, CR)</a:t>
            </a:r>
            <a:endParaRPr lang="en-US" sz="1400" b="1" spc="300" dirty="0">
              <a:solidFill>
                <a:schemeClr val="bg1"/>
              </a:solidFill>
              <a:latin typeface="Franklin Gothic Book" pitchFamily="34" charset="0"/>
            </a:endParaRPr>
          </a:p>
        </p:txBody>
      </p:sp>
      <p:sp>
        <p:nvSpPr>
          <p:cNvPr id="7" name="TextBox 6"/>
          <p:cNvSpPr txBox="1"/>
          <p:nvPr/>
        </p:nvSpPr>
        <p:spPr>
          <a:xfrm>
            <a:off x="187612" y="1654314"/>
            <a:ext cx="3135189" cy="1631216"/>
          </a:xfrm>
          <a:prstGeom prst="rect">
            <a:avLst/>
          </a:prstGeom>
          <a:noFill/>
        </p:spPr>
        <p:txBody>
          <a:bodyPr wrap="square" rtlCol="0">
            <a:spAutoFit/>
          </a:bodyPr>
          <a:lstStyle/>
          <a:p>
            <a:r>
              <a:rPr lang="en-US" sz="1000" dirty="0" smtClean="0">
                <a:latin typeface="Franklin Gothic Book" pitchFamily="34" charset="0"/>
              </a:rPr>
              <a:t>The Commercial/Residential (C/R) family of zones is a set of mixed-use zones. The 3 zones in this family have a range of commercial and residential uses and densities and heights. The provision of public open space may be required. </a:t>
            </a:r>
          </a:p>
          <a:p>
            <a:endParaRPr lang="en-US" sz="1000" dirty="0">
              <a:latin typeface="Franklin Gothic Book" pitchFamily="34" charset="0"/>
            </a:endParaRPr>
          </a:p>
          <a:p>
            <a:r>
              <a:rPr lang="en-US" sz="1000" dirty="0" smtClean="0">
                <a:latin typeface="Franklin Gothic Book" pitchFamily="34" charset="0"/>
              </a:rPr>
              <a:t>CRN allows development only under standard method. CRT and CR allow standard and optional method development. Optional method development requires the provision of public benefits.</a:t>
            </a:r>
            <a:endParaRPr lang="en-US" sz="1000" dirty="0">
              <a:latin typeface="Franklin Gothic Book" pitchFamily="34" charset="0"/>
            </a:endParaRPr>
          </a:p>
        </p:txBody>
      </p:sp>
      <p:pic>
        <p:nvPicPr>
          <p:cNvPr id="2" name="Picture 1"/>
          <p:cNvPicPr>
            <a:picLocks noChangeAspect="1"/>
          </p:cNvPicPr>
          <p:nvPr/>
        </p:nvPicPr>
        <p:blipFill rotWithShape="1">
          <a:blip r:embed="rId3" cstate="print">
            <a:extLst>
              <a:ext uri="{28A0092B-C50C-407E-A947-70E740481C1C}">
                <a14:useLocalDpi xmlns:a14="http://schemas.microsoft.com/office/drawing/2010/main" val="0"/>
              </a:ext>
            </a:extLst>
          </a:blip>
          <a:srcRect l="-99" t="9894" r="99" b="14040"/>
          <a:stretch/>
        </p:blipFill>
        <p:spPr>
          <a:xfrm>
            <a:off x="3962400" y="1494521"/>
            <a:ext cx="2362200" cy="2395803"/>
          </a:xfrm>
          <a:prstGeom prst="rect">
            <a:avLst/>
          </a:prstGeom>
          <a:ln w="9525">
            <a:solidFill>
              <a:schemeClr val="tx1"/>
            </a:solidFill>
          </a:ln>
        </p:spPr>
      </p:pic>
      <p:sp>
        <p:nvSpPr>
          <p:cNvPr id="27" name="TextBox 26"/>
          <p:cNvSpPr txBox="1"/>
          <p:nvPr/>
        </p:nvSpPr>
        <p:spPr>
          <a:xfrm>
            <a:off x="175987" y="3686413"/>
            <a:ext cx="3029374" cy="3170099"/>
          </a:xfrm>
          <a:prstGeom prst="rect">
            <a:avLst/>
          </a:prstGeom>
          <a:noFill/>
        </p:spPr>
        <p:txBody>
          <a:bodyPr wrap="square" rtlCol="0">
            <a:spAutoFit/>
          </a:bodyPr>
          <a:lstStyle/>
          <a:p>
            <a:r>
              <a:rPr lang="en-US" sz="1000" dirty="0">
                <a:latin typeface="Franklin Gothic Book" pitchFamily="34" charset="0"/>
              </a:rPr>
              <a:t>Density in the </a:t>
            </a:r>
            <a:r>
              <a:rPr lang="en-US" sz="1000" dirty="0" smtClean="0">
                <a:latin typeface="Franklin Gothic Book" pitchFamily="34" charset="0"/>
              </a:rPr>
              <a:t>C/R zones </a:t>
            </a:r>
            <a:r>
              <a:rPr lang="en-US" sz="1000" dirty="0">
                <a:latin typeface="Franklin Gothic Book" pitchFamily="34" charset="0"/>
              </a:rPr>
              <a:t>is calculated as an allowed floor area ratio (FAR). FAR is the ratio of the total floor area of buildings on a property to the size of that property. </a:t>
            </a:r>
            <a:r>
              <a:rPr lang="en-US" sz="1000" dirty="0" smtClean="0">
                <a:latin typeface="Franklin Gothic Book" pitchFamily="34" charset="0"/>
              </a:rPr>
              <a:t>For example, a tract of 10,000 square feet with an FAR limit of 2.0 could have a building of up to 20,000 square feet.</a:t>
            </a:r>
          </a:p>
          <a:p>
            <a:endParaRPr lang="en-US" sz="1000" dirty="0">
              <a:latin typeface="Franklin Gothic Book" pitchFamily="34" charset="0"/>
            </a:endParaRPr>
          </a:p>
          <a:p>
            <a:r>
              <a:rPr lang="en-US" sz="1000" dirty="0" smtClean="0">
                <a:latin typeface="Franklin Gothic Book" pitchFamily="34" charset="0"/>
              </a:rPr>
              <a:t>Each C/R zone </a:t>
            </a:r>
            <a:r>
              <a:rPr lang="en-US" sz="1000" dirty="0">
                <a:latin typeface="Franklin Gothic Book" pitchFamily="34" charset="0"/>
              </a:rPr>
              <a:t>has a unique </a:t>
            </a:r>
            <a:r>
              <a:rPr lang="en-US" sz="1000" dirty="0" smtClean="0">
                <a:latin typeface="Franklin Gothic Book" pitchFamily="34" charset="0"/>
              </a:rPr>
              <a:t>sequence of maximum density and height as indicated on the zoning map. This sequence shows the maximum </a:t>
            </a:r>
            <a:r>
              <a:rPr lang="en-US" sz="1000" dirty="0">
                <a:latin typeface="Franklin Gothic Book" pitchFamily="34" charset="0"/>
              </a:rPr>
              <a:t>total FAR, maximum </a:t>
            </a:r>
            <a:r>
              <a:rPr lang="en-US" sz="1000" dirty="0" smtClean="0">
                <a:latin typeface="Franklin Gothic Book" pitchFamily="34" charset="0"/>
              </a:rPr>
              <a:t>non-residential </a:t>
            </a:r>
            <a:r>
              <a:rPr lang="en-US" sz="1000" dirty="0">
                <a:latin typeface="Franklin Gothic Book" pitchFamily="34" charset="0"/>
              </a:rPr>
              <a:t>FAR (C), maximum residential FAR (R), and maximum height (H</a:t>
            </a:r>
            <a:r>
              <a:rPr lang="en-US" sz="1000" dirty="0" smtClean="0">
                <a:latin typeface="Franklin Gothic Book" pitchFamily="34" charset="0"/>
              </a:rPr>
              <a:t>).  The mapped densities and height must fall within the statutory limits (see table to the right). In </a:t>
            </a:r>
            <a:r>
              <a:rPr lang="en-US" sz="1000" dirty="0">
                <a:latin typeface="Franklin Gothic Book" pitchFamily="34" charset="0"/>
              </a:rPr>
              <a:t>most cases, developers must mix residential and non-residential uses to achieve the maximum allowed </a:t>
            </a:r>
            <a:r>
              <a:rPr lang="en-US" sz="1000" dirty="0" smtClean="0">
                <a:latin typeface="Franklin Gothic Book" pitchFamily="34" charset="0"/>
              </a:rPr>
              <a:t>density.  For example, a </a:t>
            </a:r>
            <a:r>
              <a:rPr lang="en-US" sz="1000" dirty="0">
                <a:latin typeface="Franklin Gothic Book" pitchFamily="34" charset="0"/>
              </a:rPr>
              <a:t>CR zone allowing a maximum total FAR of 5.0, a maximum </a:t>
            </a:r>
            <a:r>
              <a:rPr lang="en-US" sz="1000" dirty="0" smtClean="0">
                <a:latin typeface="Franklin Gothic Book" pitchFamily="34" charset="0"/>
              </a:rPr>
              <a:t>non-residential </a:t>
            </a:r>
            <a:r>
              <a:rPr lang="en-US" sz="1000" dirty="0">
                <a:latin typeface="Franklin Gothic Book" pitchFamily="34" charset="0"/>
              </a:rPr>
              <a:t>FAR of 4.0, a maximum residential FAR of 3.5, and a maximum height of 80 </a:t>
            </a:r>
            <a:r>
              <a:rPr lang="en-US" sz="1000" dirty="0" smtClean="0">
                <a:latin typeface="Franklin Gothic Book" pitchFamily="34" charset="0"/>
              </a:rPr>
              <a:t>feet would be mapped as follows:</a:t>
            </a:r>
            <a:endParaRPr lang="en-US" sz="1000" dirty="0">
              <a:latin typeface="Franklin Gothic Book" pitchFamily="34" charset="0"/>
            </a:endParaRPr>
          </a:p>
        </p:txBody>
      </p:sp>
      <p:grpSp>
        <p:nvGrpSpPr>
          <p:cNvPr id="33" name="Group 32"/>
          <p:cNvGrpSpPr/>
          <p:nvPr/>
        </p:nvGrpSpPr>
        <p:grpSpPr>
          <a:xfrm>
            <a:off x="76200" y="8763000"/>
            <a:ext cx="6635289" cy="339659"/>
            <a:chOff x="152400" y="8684568"/>
            <a:chExt cx="6635289" cy="438171"/>
          </a:xfrm>
        </p:grpSpPr>
        <p:pic>
          <p:nvPicPr>
            <p:cNvPr id="34" name="Picture 33" descr="footer.jpg"/>
            <p:cNvPicPr>
              <a:picLocks noChangeAspect="1"/>
            </p:cNvPicPr>
            <p:nvPr/>
          </p:nvPicPr>
          <p:blipFill rotWithShape="1">
            <a:blip r:embed="rId4" cstate="print"/>
            <a:srcRect l="78596"/>
            <a:stretch/>
          </p:blipFill>
          <p:spPr>
            <a:xfrm>
              <a:off x="5334000" y="8686800"/>
              <a:ext cx="1453689" cy="435939"/>
            </a:xfrm>
            <a:prstGeom prst="rect">
              <a:avLst/>
            </a:prstGeom>
          </p:spPr>
        </p:pic>
        <p:cxnSp>
          <p:nvCxnSpPr>
            <p:cNvPr id="35" name="Straight Connector 34"/>
            <p:cNvCxnSpPr/>
            <p:nvPr/>
          </p:nvCxnSpPr>
          <p:spPr>
            <a:xfrm flipV="1">
              <a:off x="152400" y="8684568"/>
              <a:ext cx="6629400" cy="2232"/>
            </a:xfrm>
            <a:prstGeom prst="line">
              <a:avLst/>
            </a:prstGeom>
            <a:noFill/>
            <a:ln w="12700" cap="flat" cmpd="thinThick" algn="ctr">
              <a:solidFill>
                <a:srgbClr val="1F497D"/>
              </a:solidFill>
              <a:prstDash val="solid"/>
            </a:ln>
            <a:effectLst/>
          </p:spPr>
        </p:cxnSp>
      </p:grpSp>
      <p:sp>
        <p:nvSpPr>
          <p:cNvPr id="38" name="TextBox 37"/>
          <p:cNvSpPr txBox="1"/>
          <p:nvPr/>
        </p:nvSpPr>
        <p:spPr>
          <a:xfrm>
            <a:off x="70310" y="8839753"/>
            <a:ext cx="1987090" cy="276999"/>
          </a:xfrm>
          <a:prstGeom prst="rect">
            <a:avLst/>
          </a:prstGeom>
          <a:noFill/>
        </p:spPr>
        <p:txBody>
          <a:bodyPr wrap="square" rtlCol="0">
            <a:spAutoFit/>
          </a:bodyPr>
          <a:lstStyle/>
          <a:p>
            <a:r>
              <a:rPr lang="en-US" sz="1200" dirty="0" smtClean="0">
                <a:solidFill>
                  <a:schemeClr val="accent1">
                    <a:lumMod val="75000"/>
                  </a:schemeClr>
                </a:solidFill>
              </a:rPr>
              <a:t>www.zoningmontgomery.org</a:t>
            </a:r>
            <a:endParaRPr lang="en-US" sz="1200" dirty="0">
              <a:solidFill>
                <a:schemeClr val="accent1">
                  <a:lumMod val="75000"/>
                </a:schemeClr>
              </a:solidFill>
            </a:endParaRPr>
          </a:p>
        </p:txBody>
      </p:sp>
      <p:graphicFrame>
        <p:nvGraphicFramePr>
          <p:cNvPr id="12" name="Table 11"/>
          <p:cNvGraphicFramePr>
            <a:graphicFrameLocks noGrp="1"/>
          </p:cNvGraphicFramePr>
          <p:nvPr>
            <p:extLst>
              <p:ext uri="{D42A27DB-BD31-4B8C-83A1-F6EECF244321}">
                <p14:modId xmlns:p14="http://schemas.microsoft.com/office/powerpoint/2010/main" val="3173264116"/>
              </p:ext>
            </p:extLst>
          </p:nvPr>
        </p:nvGraphicFramePr>
        <p:xfrm>
          <a:off x="533400" y="7016532"/>
          <a:ext cx="2072534" cy="222468"/>
        </p:xfrm>
        <a:graphic>
          <a:graphicData uri="http://schemas.openxmlformats.org/drawingml/2006/table">
            <a:tbl>
              <a:tblPr firstRow="1" bandRow="1">
                <a:tableStyleId>{5C22544A-7EE6-4342-B048-85BDC9FD1C3A}</a:tableStyleId>
              </a:tblPr>
              <a:tblGrid>
                <a:gridCol w="548534"/>
                <a:gridCol w="1524000"/>
              </a:tblGrid>
              <a:tr h="222468">
                <a:tc>
                  <a:txBody>
                    <a:bodyPr/>
                    <a:lstStyle/>
                    <a:p>
                      <a:r>
                        <a:rPr lang="en-US" sz="800" b="1" dirty="0" smtClean="0">
                          <a:solidFill>
                            <a:sysClr val="windowText" lastClr="000000"/>
                          </a:solidFill>
                          <a:latin typeface="Franklin Gothic Book" pitchFamily="34" charset="0"/>
                        </a:rPr>
                        <a:t>Example</a:t>
                      </a:r>
                      <a:endParaRPr lang="en-US" sz="800" b="1" dirty="0">
                        <a:solidFill>
                          <a:sysClr val="windowText" lastClr="000000"/>
                        </a:solidFill>
                        <a:latin typeface="Franklin Gothic Book"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800" b="0" dirty="0" smtClean="0">
                          <a:solidFill>
                            <a:schemeClr val="tx1"/>
                          </a:solidFill>
                          <a:latin typeface="Franklin Gothic Book" pitchFamily="34" charset="0"/>
                        </a:rPr>
                        <a:t>CR-5.0    C-4.0    R-3.5    H-80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23" name="TextBox 22"/>
          <p:cNvSpPr txBox="1"/>
          <p:nvPr/>
        </p:nvSpPr>
        <p:spPr>
          <a:xfrm>
            <a:off x="195553" y="1371600"/>
            <a:ext cx="3127248" cy="276999"/>
          </a:xfrm>
          <a:prstGeom prst="rect">
            <a:avLst/>
          </a:prstGeom>
          <a:solidFill>
            <a:schemeClr val="accent1">
              <a:lumMod val="75000"/>
            </a:schemeClr>
          </a:solidFill>
        </p:spPr>
        <p:txBody>
          <a:bodyPr wrap="square" rtlCol="0">
            <a:spAutoFit/>
          </a:bodyPr>
          <a:lstStyle/>
          <a:p>
            <a:pPr algn="ctr"/>
            <a:r>
              <a:rPr lang="en-US" sz="1200" dirty="0" smtClean="0">
                <a:solidFill>
                  <a:schemeClr val="bg1"/>
                </a:solidFill>
                <a:latin typeface="Franklin Gothic Book" pitchFamily="34" charset="0"/>
              </a:rPr>
              <a:t>About</a:t>
            </a:r>
            <a:endParaRPr lang="en-US" sz="1200" dirty="0">
              <a:solidFill>
                <a:schemeClr val="bg1"/>
              </a:solidFill>
              <a:latin typeface="Franklin Gothic Book" pitchFamily="34" charset="0"/>
            </a:endParaRPr>
          </a:p>
        </p:txBody>
      </p:sp>
      <p:sp>
        <p:nvSpPr>
          <p:cNvPr id="28" name="TextBox 27"/>
          <p:cNvSpPr txBox="1"/>
          <p:nvPr/>
        </p:nvSpPr>
        <p:spPr>
          <a:xfrm>
            <a:off x="3041157" y="8853443"/>
            <a:ext cx="902496" cy="253916"/>
          </a:xfrm>
          <a:prstGeom prst="rect">
            <a:avLst/>
          </a:prstGeom>
          <a:noFill/>
        </p:spPr>
        <p:txBody>
          <a:bodyPr wrap="square" rtlCol="0">
            <a:spAutoFit/>
          </a:bodyPr>
          <a:lstStyle/>
          <a:p>
            <a:r>
              <a:rPr lang="en-US" sz="1000" smtClean="0">
                <a:solidFill>
                  <a:schemeClr val="accent1">
                    <a:lumMod val="75000"/>
                  </a:schemeClr>
                </a:solidFill>
              </a:rPr>
              <a:t>8/5/2014</a:t>
            </a:r>
            <a:endParaRPr lang="en-US" sz="1000" dirty="0">
              <a:solidFill>
                <a:schemeClr val="accent1">
                  <a:lumMod val="75000"/>
                </a:schemeClr>
              </a:solidFill>
            </a:endParaRPr>
          </a:p>
        </p:txBody>
      </p:sp>
      <p:sp>
        <p:nvSpPr>
          <p:cNvPr id="29" name="TextBox 28"/>
          <p:cNvSpPr txBox="1"/>
          <p:nvPr/>
        </p:nvSpPr>
        <p:spPr>
          <a:xfrm>
            <a:off x="152400" y="3403064"/>
            <a:ext cx="3127248" cy="276999"/>
          </a:xfrm>
          <a:prstGeom prst="rect">
            <a:avLst/>
          </a:prstGeom>
          <a:solidFill>
            <a:schemeClr val="accent1">
              <a:lumMod val="75000"/>
            </a:schemeClr>
          </a:solidFill>
        </p:spPr>
        <p:txBody>
          <a:bodyPr wrap="square" rtlCol="0">
            <a:spAutoFit/>
          </a:bodyPr>
          <a:lstStyle/>
          <a:p>
            <a:pPr algn="ctr"/>
            <a:r>
              <a:rPr lang="en-US" sz="1200" dirty="0" smtClean="0">
                <a:solidFill>
                  <a:schemeClr val="bg1"/>
                </a:solidFill>
                <a:latin typeface="Franklin Gothic Book" pitchFamily="34" charset="0"/>
              </a:rPr>
              <a:t>Density and Height Limits</a:t>
            </a:r>
            <a:endParaRPr lang="en-US" sz="1200" dirty="0">
              <a:solidFill>
                <a:schemeClr val="bg1"/>
              </a:solidFill>
              <a:latin typeface="Franklin Gothic Book" pitchFamily="34" charset="0"/>
            </a:endParaRPr>
          </a:p>
        </p:txBody>
      </p:sp>
      <p:sp>
        <p:nvSpPr>
          <p:cNvPr id="30" name="TextBox 29"/>
          <p:cNvSpPr txBox="1"/>
          <p:nvPr/>
        </p:nvSpPr>
        <p:spPr>
          <a:xfrm>
            <a:off x="191582" y="7394138"/>
            <a:ext cx="3127248" cy="276999"/>
          </a:xfrm>
          <a:prstGeom prst="rect">
            <a:avLst/>
          </a:prstGeom>
          <a:solidFill>
            <a:schemeClr val="accent1">
              <a:lumMod val="75000"/>
            </a:schemeClr>
          </a:solidFill>
        </p:spPr>
        <p:txBody>
          <a:bodyPr wrap="square" rtlCol="0">
            <a:spAutoFit/>
          </a:bodyPr>
          <a:lstStyle/>
          <a:p>
            <a:pPr algn="ctr"/>
            <a:r>
              <a:rPr lang="en-US" sz="1200" dirty="0" smtClean="0">
                <a:solidFill>
                  <a:schemeClr val="bg1"/>
                </a:solidFill>
                <a:latin typeface="Franklin Gothic Book" pitchFamily="34" charset="0"/>
              </a:rPr>
              <a:t>Approval Process</a:t>
            </a:r>
            <a:endParaRPr lang="en-US" sz="1200" dirty="0">
              <a:solidFill>
                <a:schemeClr val="bg1"/>
              </a:solidFill>
              <a:latin typeface="Franklin Gothic Book" pitchFamily="34" charset="0"/>
            </a:endParaRPr>
          </a:p>
        </p:txBody>
      </p:sp>
      <p:sp>
        <p:nvSpPr>
          <p:cNvPr id="31" name="TextBox 30"/>
          <p:cNvSpPr txBox="1"/>
          <p:nvPr/>
        </p:nvSpPr>
        <p:spPr>
          <a:xfrm>
            <a:off x="218836" y="7671137"/>
            <a:ext cx="3043279" cy="1015663"/>
          </a:xfrm>
          <a:prstGeom prst="rect">
            <a:avLst/>
          </a:prstGeom>
          <a:noFill/>
        </p:spPr>
        <p:txBody>
          <a:bodyPr wrap="square" rtlCol="0">
            <a:spAutoFit/>
          </a:bodyPr>
          <a:lstStyle/>
          <a:p>
            <a:r>
              <a:rPr lang="en-US" sz="1000" dirty="0" smtClean="0">
                <a:latin typeface="Franklin Gothic Book" pitchFamily="34" charset="0"/>
              </a:rPr>
              <a:t>Sketch and site plan approval is always required under the optional method. Under the standard method, site plan approval may be required when abutting or confronting property in an Agricultural, Rural Residential, Residential, or Residential Floating zone.</a:t>
            </a:r>
          </a:p>
        </p:txBody>
      </p:sp>
      <p:graphicFrame>
        <p:nvGraphicFramePr>
          <p:cNvPr id="22" name="Table 21"/>
          <p:cNvGraphicFramePr>
            <a:graphicFrameLocks noGrp="1"/>
          </p:cNvGraphicFramePr>
          <p:nvPr>
            <p:extLst>
              <p:ext uri="{D42A27DB-BD31-4B8C-83A1-F6EECF244321}">
                <p14:modId xmlns:p14="http://schemas.microsoft.com/office/powerpoint/2010/main" val="4160977151"/>
              </p:ext>
            </p:extLst>
          </p:nvPr>
        </p:nvGraphicFramePr>
        <p:xfrm>
          <a:off x="3484634" y="4094124"/>
          <a:ext cx="3291839" cy="2321559"/>
        </p:xfrm>
        <a:graphic>
          <a:graphicData uri="http://schemas.openxmlformats.org/drawingml/2006/table">
            <a:tbl>
              <a:tblPr firstRow="1" bandRow="1">
                <a:tableStyleId>{5C22544A-7EE6-4342-B048-85BDC9FD1C3A}</a:tableStyleId>
              </a:tblPr>
              <a:tblGrid>
                <a:gridCol w="448002"/>
                <a:gridCol w="701220"/>
                <a:gridCol w="701220"/>
                <a:gridCol w="711850"/>
                <a:gridCol w="729547"/>
              </a:tblGrid>
              <a:tr h="365760">
                <a:tc>
                  <a:txBody>
                    <a:bodyPr/>
                    <a:lstStyle/>
                    <a:p>
                      <a:pPr algn="ctr"/>
                      <a:r>
                        <a:rPr lang="en-US" sz="900" b="1" dirty="0" smtClean="0">
                          <a:solidFill>
                            <a:sysClr val="windowText" lastClr="000000"/>
                          </a:solidFill>
                          <a:latin typeface="Franklin Gothic Book" pitchFamily="34" charset="0"/>
                        </a:rPr>
                        <a:t>Zone</a:t>
                      </a:r>
                      <a:endParaRPr lang="en-US" sz="900" b="1" dirty="0">
                        <a:solidFill>
                          <a:sysClr val="windowText" lastClr="000000"/>
                        </a:solidFill>
                        <a:latin typeface="Franklin Gothic Book"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4">
                  <a:txBody>
                    <a:bodyPr/>
                    <a:lstStyle/>
                    <a:p>
                      <a:pPr algn="ctr"/>
                      <a:r>
                        <a:rPr lang="en-US" sz="900" dirty="0" smtClean="0">
                          <a:solidFill>
                            <a:sysClr val="windowText" lastClr="000000"/>
                          </a:solidFill>
                          <a:latin typeface="Franklin Gothic Book" pitchFamily="34" charset="0"/>
                        </a:rPr>
                        <a:t>Statutory Limits    </a:t>
                      </a:r>
                    </a:p>
                    <a:p>
                      <a:pPr algn="ctr"/>
                      <a:r>
                        <a:rPr lang="en-US" sz="900" b="0" dirty="0" smtClean="0">
                          <a:solidFill>
                            <a:sysClr val="windowText" lastClr="000000"/>
                          </a:solidFill>
                          <a:latin typeface="Franklin Gothic Book" pitchFamily="34" charset="0"/>
                        </a:rPr>
                        <a:t>(range that can be mapped)</a:t>
                      </a:r>
                      <a:endParaRPr lang="en-US" sz="900" b="0" dirty="0">
                        <a:solidFill>
                          <a:sysClr val="windowText" lastClr="000000"/>
                        </a:solidFill>
                        <a:latin typeface="Franklin Gothic Book"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algn="ctr"/>
                      <a:endParaRPr lang="en-US" sz="900" dirty="0">
                        <a:latin typeface="Franklin Gothic Book"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3366"/>
                    </a:solidFill>
                  </a:tcPr>
                </a:tc>
                <a:tc hMerge="1">
                  <a:txBody>
                    <a:bodyPr/>
                    <a:lstStyle/>
                    <a:p>
                      <a:pPr algn="ctr"/>
                      <a:endParaRPr lang="en-US" sz="900" dirty="0">
                        <a:latin typeface="Franklin Gothic Book"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3366"/>
                    </a:solidFill>
                  </a:tcPr>
                </a:tc>
                <a:tc hMerge="1">
                  <a:txBody>
                    <a:bodyPr/>
                    <a:lstStyle/>
                    <a:p>
                      <a:pPr algn="ctr"/>
                      <a:endParaRPr lang="en-US" sz="900" dirty="0">
                        <a:latin typeface="Franklin Gothic Book"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3366"/>
                    </a:solidFill>
                  </a:tcPr>
                </a:tc>
              </a:tr>
              <a:tr h="269241">
                <a:tc>
                  <a:txBody>
                    <a:bodyPr/>
                    <a:lstStyle/>
                    <a:p>
                      <a:pPr algn="l"/>
                      <a:endParaRPr lang="en-US" sz="800" b="0" dirty="0">
                        <a:latin typeface="Franklin Gothic Book"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800" dirty="0" smtClean="0">
                          <a:latin typeface="Franklin Gothic Book" pitchFamily="34" charset="0"/>
                        </a:rPr>
                        <a:t>Overall FAR</a:t>
                      </a:r>
                      <a:endParaRPr lang="en-US" sz="800" dirty="0">
                        <a:latin typeface="Franklin Gothic Book"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lang="en-US" sz="800" dirty="0" smtClean="0">
                          <a:latin typeface="Franklin Gothic Book" pitchFamily="34" charset="0"/>
                        </a:rPr>
                        <a:t>Commercial</a:t>
                      </a:r>
                      <a:r>
                        <a:rPr lang="en-US" sz="800" baseline="0" dirty="0" smtClean="0">
                          <a:latin typeface="Franklin Gothic Book" pitchFamily="34" charset="0"/>
                        </a:rPr>
                        <a:t> </a:t>
                      </a:r>
                    </a:p>
                    <a:p>
                      <a:pPr algn="ctr"/>
                      <a:r>
                        <a:rPr lang="en-US" sz="800" baseline="0" dirty="0" smtClean="0">
                          <a:latin typeface="Franklin Gothic Book" pitchFamily="34" charset="0"/>
                        </a:rPr>
                        <a:t>FAR</a:t>
                      </a:r>
                      <a:endParaRPr lang="en-US" sz="800" dirty="0">
                        <a:latin typeface="Franklin Gothic Book"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800" dirty="0" smtClean="0">
                          <a:latin typeface="Franklin Gothic Book" pitchFamily="34" charset="0"/>
                        </a:rPr>
                        <a:t>Residential FAR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800" dirty="0" smtClean="0">
                          <a:latin typeface="Franklin Gothic Book" pitchFamily="34" charset="0"/>
                        </a:rPr>
                        <a:t>Height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r>
              <a:tr h="162561">
                <a:tc>
                  <a:txBody>
                    <a:bodyPr/>
                    <a:lstStyle/>
                    <a:p>
                      <a:pPr algn="l"/>
                      <a:r>
                        <a:rPr lang="en-US" sz="800" b="0" dirty="0" smtClean="0">
                          <a:latin typeface="Franklin Gothic Book" pitchFamily="34" charset="0"/>
                        </a:rPr>
                        <a:t>CRN</a:t>
                      </a:r>
                      <a:endParaRPr lang="en-US" sz="800" b="0" dirty="0">
                        <a:latin typeface="Franklin Gothic Book"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lang="en-US" sz="800" dirty="0" smtClean="0">
                          <a:latin typeface="Franklin Gothic Book" pitchFamily="34" charset="0"/>
                        </a:rPr>
                        <a:t>0.25 – 1.5</a:t>
                      </a:r>
                      <a:endParaRPr lang="en-US" sz="800" dirty="0">
                        <a:latin typeface="Franklin Gothic Book"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800" dirty="0" smtClean="0">
                          <a:latin typeface="Franklin Gothic Book" pitchFamily="34" charset="0"/>
                        </a:rPr>
                        <a:t>0.0 – 1.5</a:t>
                      </a:r>
                      <a:endParaRPr lang="en-US" sz="800" dirty="0">
                        <a:latin typeface="Franklin Gothic Book"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800" dirty="0" smtClean="0">
                          <a:latin typeface="Franklin Gothic Book" pitchFamily="34" charset="0"/>
                        </a:rPr>
                        <a:t>0.0 –</a:t>
                      </a:r>
                      <a:r>
                        <a:rPr lang="en-US" sz="800" baseline="0" dirty="0" smtClean="0">
                          <a:latin typeface="Franklin Gothic Book" pitchFamily="34" charset="0"/>
                        </a:rPr>
                        <a:t> 1.5</a:t>
                      </a:r>
                      <a:endParaRPr lang="en-US" sz="800" dirty="0">
                        <a:latin typeface="Franklin Gothic Book"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800" dirty="0" smtClean="0">
                          <a:latin typeface="Franklin Gothic Book" pitchFamily="34" charset="0"/>
                        </a:rPr>
                        <a:t>25’ – 65’</a:t>
                      </a:r>
                      <a:endParaRPr lang="en-US" sz="800" dirty="0">
                        <a:latin typeface="Franklin Gothic Book"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208281">
                <a:tc>
                  <a:txBody>
                    <a:bodyPr/>
                    <a:lstStyle/>
                    <a:p>
                      <a:pPr algn="l"/>
                      <a:r>
                        <a:rPr lang="en-US" sz="800" b="0" dirty="0" smtClean="0">
                          <a:latin typeface="Franklin Gothic Book" pitchFamily="34" charset="0"/>
                        </a:rPr>
                        <a:t>CRT</a:t>
                      </a:r>
                      <a:endParaRPr lang="en-US" sz="800" b="0" dirty="0">
                        <a:latin typeface="Franklin Gothic Book"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800" dirty="0" smtClean="0">
                          <a:latin typeface="Franklin Gothic Book" pitchFamily="34" charset="0"/>
                        </a:rPr>
                        <a:t>0.5*</a:t>
                      </a:r>
                      <a:r>
                        <a:rPr lang="en-US" sz="800" baseline="0" dirty="0" smtClean="0">
                          <a:latin typeface="Franklin Gothic Book" pitchFamily="34" charset="0"/>
                        </a:rPr>
                        <a:t> – 4.0</a:t>
                      </a:r>
                      <a:endParaRPr lang="en-US" sz="800" dirty="0">
                        <a:latin typeface="Franklin Gothic Book"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800" dirty="0" smtClean="0">
                          <a:latin typeface="Franklin Gothic Book" pitchFamily="34" charset="0"/>
                        </a:rPr>
                        <a:t>0.25</a:t>
                      </a:r>
                      <a:r>
                        <a:rPr lang="en-US" sz="800" baseline="0" dirty="0" smtClean="0">
                          <a:latin typeface="Franklin Gothic Book" pitchFamily="34" charset="0"/>
                        </a:rPr>
                        <a:t> – 3.5</a:t>
                      </a:r>
                      <a:endParaRPr lang="en-US" sz="800" dirty="0">
                        <a:latin typeface="Franklin Gothic Book"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800" dirty="0" smtClean="0">
                          <a:latin typeface="Franklin Gothic Book" pitchFamily="34" charset="0"/>
                        </a:rPr>
                        <a:t>0.25 – 3.5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800" dirty="0" smtClean="0">
                          <a:latin typeface="Franklin Gothic Book" pitchFamily="34" charset="0"/>
                        </a:rPr>
                        <a:t>35’ – 150’</a:t>
                      </a:r>
                      <a:endParaRPr lang="en-US" sz="800" dirty="0">
                        <a:latin typeface="Franklin Gothic Book"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0">
                <a:tc>
                  <a:txBody>
                    <a:bodyPr/>
                    <a:lstStyle/>
                    <a:p>
                      <a:pPr algn="l"/>
                      <a:r>
                        <a:rPr lang="en-US" sz="800" b="0" dirty="0" smtClean="0">
                          <a:latin typeface="Franklin Gothic Book" pitchFamily="34" charset="0"/>
                        </a:rPr>
                        <a:t>CR</a:t>
                      </a:r>
                      <a:endParaRPr lang="en-US" sz="800" b="0" dirty="0">
                        <a:latin typeface="Franklin Gothic Book"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lang="en-US" sz="800" dirty="0" smtClean="0">
                          <a:latin typeface="Franklin Gothic Book" pitchFamily="34" charset="0"/>
                        </a:rPr>
                        <a:t>0.5 – 8.0</a:t>
                      </a:r>
                      <a:endParaRPr lang="en-US" sz="800" dirty="0">
                        <a:latin typeface="Franklin Gothic Book"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800" dirty="0" smtClean="0">
                          <a:latin typeface="Franklin Gothic Book" pitchFamily="34" charset="0"/>
                        </a:rPr>
                        <a:t>0.25 –</a:t>
                      </a:r>
                      <a:r>
                        <a:rPr lang="en-US" sz="800" baseline="0" dirty="0" smtClean="0">
                          <a:latin typeface="Franklin Gothic Book" pitchFamily="34" charset="0"/>
                        </a:rPr>
                        <a:t> 7.5</a:t>
                      </a:r>
                      <a:endParaRPr lang="en-US" sz="800" dirty="0">
                        <a:latin typeface="Franklin Gothic Book"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800" dirty="0" smtClean="0">
                          <a:latin typeface="Franklin Gothic Book" pitchFamily="34" charset="0"/>
                        </a:rPr>
                        <a:t>0.25 – 7.5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800" dirty="0" smtClean="0">
                          <a:latin typeface="Franklin Gothic Book" pitchFamily="34" charset="0"/>
                        </a:rPr>
                        <a:t>35’ – 300’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187959">
                <a:tc>
                  <a:txBody>
                    <a:bodyPr/>
                    <a:lstStyle/>
                    <a:p>
                      <a:pPr algn="ctr"/>
                      <a:r>
                        <a:rPr lang="en-US" sz="900" b="1" dirty="0" smtClean="0">
                          <a:solidFill>
                            <a:sysClr val="windowText" lastClr="000000"/>
                          </a:solidFill>
                          <a:latin typeface="Franklin Gothic Book" pitchFamily="34" charset="0"/>
                        </a:rPr>
                        <a:t>Zone</a:t>
                      </a:r>
                      <a:endParaRPr lang="en-US" sz="900" b="1" dirty="0">
                        <a:solidFill>
                          <a:sysClr val="windowText" lastClr="000000"/>
                        </a:solidFill>
                        <a:latin typeface="Franklin Gothic Book"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gridSpan="4">
                  <a:txBody>
                    <a:bodyPr/>
                    <a:lstStyle/>
                    <a:p>
                      <a:pPr algn="ctr"/>
                      <a:r>
                        <a:rPr lang="en-US" sz="900" b="1" dirty="0" smtClean="0">
                          <a:solidFill>
                            <a:sysClr val="windowText" lastClr="000000"/>
                          </a:solidFill>
                          <a:latin typeface="Franklin Gothic Book" pitchFamily="34" charset="0"/>
                        </a:rPr>
                        <a:t>Standard Method Limits </a:t>
                      </a:r>
                      <a:r>
                        <a:rPr lang="en-US" sz="900" b="0" baseline="0" dirty="0" smtClean="0">
                          <a:solidFill>
                            <a:sysClr val="windowText" lastClr="000000"/>
                          </a:solidFill>
                          <a:latin typeface="Franklin Gothic Book" pitchFamily="34" charset="0"/>
                        </a:rPr>
                        <a:t> </a:t>
                      </a:r>
                    </a:p>
                    <a:p>
                      <a:pPr algn="ctr"/>
                      <a:r>
                        <a:rPr lang="en-US" sz="900" b="0" baseline="0" dirty="0" smtClean="0">
                          <a:solidFill>
                            <a:sysClr val="windowText" lastClr="000000"/>
                          </a:solidFill>
                          <a:latin typeface="Franklin Gothic Book" pitchFamily="34" charset="0"/>
                        </a:rPr>
                        <a:t>(optional method required when development exceeds these limits)</a:t>
                      </a:r>
                      <a:endParaRPr lang="en-US" sz="900" b="1" dirty="0">
                        <a:solidFill>
                          <a:sysClr val="windowText" lastClr="000000"/>
                        </a:solidFill>
                        <a:latin typeface="Franklin Gothic Book"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hMerge="1">
                  <a:txBody>
                    <a:bodyPr/>
                    <a:lstStyle/>
                    <a:p>
                      <a:pPr algn="ctr"/>
                      <a:endParaRPr lang="en-US" sz="900" dirty="0">
                        <a:latin typeface="Franklin Gothic Book"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algn="ctr"/>
                      <a:endParaRPr lang="en-US" sz="900" dirty="0">
                        <a:latin typeface="Franklin Gothic Book"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algn="ctr"/>
                      <a:endParaRPr lang="en-US" sz="900" dirty="0">
                        <a:latin typeface="Franklin Gothic Book"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254000">
                <a:tc>
                  <a:txBody>
                    <a:bodyPr/>
                    <a:lstStyle/>
                    <a:p>
                      <a:pPr algn="l"/>
                      <a:r>
                        <a:rPr lang="en-US" sz="800" dirty="0" smtClean="0">
                          <a:latin typeface="Franklin Gothic Book" pitchFamily="34" charset="0"/>
                        </a:rPr>
                        <a:t>CRT</a:t>
                      </a:r>
                      <a:endParaRPr lang="en-US" sz="800" dirty="0">
                        <a:latin typeface="Franklin Gothic Book"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gridSpan="4">
                  <a:txBody>
                    <a:bodyPr/>
                    <a:lstStyle/>
                    <a:p>
                      <a:pPr algn="ctr"/>
                      <a:r>
                        <a:rPr lang="en-US" sz="800" dirty="0" smtClean="0">
                          <a:latin typeface="Franklin Gothic Book" pitchFamily="34" charset="0"/>
                        </a:rPr>
                        <a:t>The greater of 1.0 FAR or 10,000 SF of GFA</a:t>
                      </a:r>
                      <a:endParaRPr lang="en-US" sz="800" dirty="0">
                        <a:latin typeface="Franklin Gothic Book"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algn="l"/>
                      <a:endParaRPr lang="en-US" sz="800" kern="1200" baseline="0" dirty="0" smtClean="0">
                        <a:solidFill>
                          <a:schemeClr val="dk1"/>
                        </a:solidFill>
                        <a:effectLst/>
                        <a:latin typeface="Franklin Gothic Book" pitchFamily="34" charset="0"/>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algn="ctr"/>
                      <a:endParaRPr lang="en-US" sz="800" dirty="0">
                        <a:latin typeface="Franklin Gothic Book"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algn="ctr"/>
                      <a:endParaRPr lang="en-US" sz="800" dirty="0">
                        <a:latin typeface="Franklin Gothic Book"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223519">
                <a:tc>
                  <a:txBody>
                    <a:bodyPr/>
                    <a:lstStyle/>
                    <a:p>
                      <a:pPr algn="l"/>
                      <a:r>
                        <a:rPr lang="en-US" sz="800" dirty="0" smtClean="0">
                          <a:latin typeface="Franklin Gothic Book" pitchFamily="34" charset="0"/>
                        </a:rPr>
                        <a:t>CR</a:t>
                      </a:r>
                      <a:endParaRPr lang="en-US" sz="800" dirty="0">
                        <a:latin typeface="Franklin Gothic Book"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gridSpan="4">
                  <a:txBody>
                    <a:bodyPr/>
                    <a:lstStyle/>
                    <a:p>
                      <a:pPr algn="ctr"/>
                      <a:r>
                        <a:rPr lang="en-US" sz="800" dirty="0" smtClean="0">
                          <a:latin typeface="Franklin Gothic Book" pitchFamily="34" charset="0"/>
                        </a:rPr>
                        <a:t>The greater of 0.5 FAR or 10,000 </a:t>
                      </a:r>
                      <a:r>
                        <a:rPr lang="en-US" sz="800" smtClean="0">
                          <a:latin typeface="Franklin Gothic Book" pitchFamily="34" charset="0"/>
                        </a:rPr>
                        <a:t>SF of</a:t>
                      </a:r>
                      <a:r>
                        <a:rPr lang="en-US" sz="800" baseline="0" smtClean="0">
                          <a:latin typeface="Franklin Gothic Book" pitchFamily="34" charset="0"/>
                        </a:rPr>
                        <a:t> </a:t>
                      </a:r>
                      <a:r>
                        <a:rPr lang="en-US" sz="800" smtClean="0">
                          <a:latin typeface="Franklin Gothic Book" pitchFamily="34" charset="0"/>
                        </a:rPr>
                        <a:t>GFA</a:t>
                      </a:r>
                      <a:endParaRPr lang="en-US" sz="800" dirty="0">
                        <a:latin typeface="Franklin Gothic Book"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algn="ctr"/>
                      <a:endParaRPr lang="en-US" sz="800" dirty="0">
                        <a:latin typeface="Franklin Gothic Book"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algn="ctr"/>
                      <a:endParaRPr lang="en-US" sz="800" dirty="0">
                        <a:latin typeface="Franklin Gothic Book"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algn="ctr"/>
                      <a:endParaRPr lang="en-US" sz="800" dirty="0">
                        <a:latin typeface="Franklin Gothic Book"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sp>
        <p:nvSpPr>
          <p:cNvPr id="24" name="TextBox 23"/>
          <p:cNvSpPr txBox="1"/>
          <p:nvPr/>
        </p:nvSpPr>
        <p:spPr>
          <a:xfrm>
            <a:off x="-4100897" y="5323820"/>
            <a:ext cx="3170401" cy="276999"/>
          </a:xfrm>
          <a:prstGeom prst="rect">
            <a:avLst/>
          </a:prstGeom>
          <a:solidFill>
            <a:schemeClr val="accent1">
              <a:lumMod val="75000"/>
            </a:schemeClr>
          </a:solidFill>
        </p:spPr>
        <p:txBody>
          <a:bodyPr wrap="square" rtlCol="0">
            <a:spAutoFit/>
          </a:bodyPr>
          <a:lstStyle/>
          <a:p>
            <a:pPr algn="ctr"/>
            <a:r>
              <a:rPr lang="en-US" sz="1200" dirty="0" smtClean="0">
                <a:solidFill>
                  <a:schemeClr val="bg1"/>
                </a:solidFill>
                <a:latin typeface="Franklin Gothic Book" pitchFamily="34" charset="0"/>
              </a:rPr>
              <a:t>Benefits of the Commercial/Residential Zones</a:t>
            </a:r>
            <a:endParaRPr lang="en-US" sz="1200" dirty="0">
              <a:solidFill>
                <a:schemeClr val="bg1"/>
              </a:solidFill>
              <a:latin typeface="Franklin Gothic Book" pitchFamily="34" charset="0"/>
            </a:endParaRPr>
          </a:p>
        </p:txBody>
      </p:sp>
      <p:sp>
        <p:nvSpPr>
          <p:cNvPr id="32" name="TextBox 31"/>
          <p:cNvSpPr txBox="1"/>
          <p:nvPr/>
        </p:nvSpPr>
        <p:spPr>
          <a:xfrm>
            <a:off x="-4114800" y="5677019"/>
            <a:ext cx="3043279" cy="1477328"/>
          </a:xfrm>
          <a:prstGeom prst="rect">
            <a:avLst/>
          </a:prstGeom>
          <a:noFill/>
        </p:spPr>
        <p:txBody>
          <a:bodyPr wrap="square" rtlCol="0">
            <a:spAutoFit/>
          </a:bodyPr>
          <a:lstStyle/>
          <a:p>
            <a:pPr marL="228600" indent="-228600">
              <a:buAutoNum type="arabicPeriod"/>
            </a:pPr>
            <a:r>
              <a:rPr lang="en-US" sz="1000" dirty="0" smtClean="0">
                <a:latin typeface="Franklin Gothic Book" pitchFamily="34" charset="0"/>
              </a:rPr>
              <a:t>Because density and height can be mapped for each property, the zone can be tailored to fit the surrounding area.</a:t>
            </a:r>
          </a:p>
          <a:p>
            <a:pPr marL="228600" indent="-228600">
              <a:buAutoNum type="arabicPeriod"/>
            </a:pPr>
            <a:r>
              <a:rPr lang="en-US" sz="1000" dirty="0" smtClean="0">
                <a:latin typeface="Franklin Gothic Book" pitchFamily="34" charset="0"/>
              </a:rPr>
              <a:t>Encourages pedestrian-friendly development, particularly in the CRT and CR zone where parking is not allowed between the building and the street.</a:t>
            </a:r>
          </a:p>
          <a:p>
            <a:pPr marL="228600" indent="-228600">
              <a:buAutoNum type="arabicPeriod"/>
            </a:pPr>
            <a:r>
              <a:rPr lang="en-US" sz="1000" dirty="0" smtClean="0">
                <a:latin typeface="Franklin Gothic Book" pitchFamily="34" charset="0"/>
              </a:rPr>
              <a:t>CRT and CR encourage </a:t>
            </a:r>
            <a:r>
              <a:rPr lang="en-US" sz="1000" dirty="0">
                <a:latin typeface="Franklin Gothic Book" pitchFamily="34" charset="0"/>
              </a:rPr>
              <a:t>public benefits that help achieve master plan </a:t>
            </a:r>
            <a:r>
              <a:rPr lang="en-US" sz="1000" dirty="0" smtClean="0">
                <a:latin typeface="Franklin Gothic Book" pitchFamily="34" charset="0"/>
              </a:rPr>
              <a:t>priorities.</a:t>
            </a:r>
          </a:p>
        </p:txBody>
      </p:sp>
      <p:grpSp>
        <p:nvGrpSpPr>
          <p:cNvPr id="4" name="Group 3"/>
          <p:cNvGrpSpPr/>
          <p:nvPr/>
        </p:nvGrpSpPr>
        <p:grpSpPr>
          <a:xfrm>
            <a:off x="3570815" y="7010400"/>
            <a:ext cx="3127248" cy="1487804"/>
            <a:chOff x="3544977" y="6768108"/>
            <a:chExt cx="3127248" cy="1487804"/>
          </a:xfrm>
        </p:grpSpPr>
        <p:sp>
          <p:nvSpPr>
            <p:cNvPr id="25" name="TextBox 24"/>
            <p:cNvSpPr txBox="1"/>
            <p:nvPr/>
          </p:nvSpPr>
          <p:spPr>
            <a:xfrm>
              <a:off x="3544977" y="6768108"/>
              <a:ext cx="3127248" cy="276999"/>
            </a:xfrm>
            <a:prstGeom prst="rect">
              <a:avLst/>
            </a:prstGeom>
            <a:solidFill>
              <a:schemeClr val="accent1">
                <a:lumMod val="75000"/>
              </a:schemeClr>
            </a:solidFill>
          </p:spPr>
          <p:txBody>
            <a:bodyPr wrap="square" rtlCol="0">
              <a:spAutoFit/>
            </a:bodyPr>
            <a:lstStyle/>
            <a:p>
              <a:pPr algn="ctr"/>
              <a:r>
                <a:rPr lang="en-US" sz="1200" dirty="0" smtClean="0">
                  <a:solidFill>
                    <a:schemeClr val="bg1"/>
                  </a:solidFill>
                  <a:latin typeface="Franklin Gothic Book" pitchFamily="34" charset="0"/>
                </a:rPr>
                <a:t>Protections</a:t>
              </a:r>
              <a:endParaRPr lang="en-US" sz="1200" dirty="0">
                <a:solidFill>
                  <a:schemeClr val="bg1"/>
                </a:solidFill>
                <a:latin typeface="Franklin Gothic Book" pitchFamily="34" charset="0"/>
              </a:endParaRPr>
            </a:p>
          </p:txBody>
        </p:sp>
        <p:sp>
          <p:nvSpPr>
            <p:cNvPr id="26" name="TextBox 25"/>
            <p:cNvSpPr txBox="1"/>
            <p:nvPr/>
          </p:nvSpPr>
          <p:spPr>
            <a:xfrm>
              <a:off x="3586962" y="7086361"/>
              <a:ext cx="3043279" cy="1169551"/>
            </a:xfrm>
            <a:prstGeom prst="rect">
              <a:avLst/>
            </a:prstGeom>
            <a:noFill/>
          </p:spPr>
          <p:txBody>
            <a:bodyPr wrap="square" rtlCol="0">
              <a:spAutoFit/>
            </a:bodyPr>
            <a:lstStyle/>
            <a:p>
              <a:pPr marL="228600" indent="-228600">
                <a:buFont typeface="Arial" panose="020B0604020202020204" pitchFamily="34" charset="0"/>
                <a:buChar char="•"/>
              </a:pPr>
              <a:r>
                <a:rPr lang="en-US" sz="1000" dirty="0" smtClean="0">
                  <a:latin typeface="Franklin Gothic Book" pitchFamily="34" charset="0"/>
                </a:rPr>
                <a:t>Development must meet the Compatibility Requirements regarding side and rear setbacks and height of the building at the setback line</a:t>
              </a:r>
              <a:endParaRPr lang="en-US" sz="1000" dirty="0">
                <a:latin typeface="Franklin Gothic Book" pitchFamily="34" charset="0"/>
              </a:endParaRPr>
            </a:p>
            <a:p>
              <a:pPr marL="228600" indent="-228600">
                <a:buFont typeface="Arial" panose="020B0604020202020204" pitchFamily="34" charset="0"/>
                <a:buChar char="•"/>
              </a:pPr>
              <a:r>
                <a:rPr lang="en-US" sz="1000" dirty="0" smtClean="0">
                  <a:latin typeface="Franklin Gothic Book" pitchFamily="34" charset="0"/>
                </a:rPr>
                <a:t>Development must provide screening when abutting an Agricultural, Rural Residential, or Residential zone that is vacant or improved with an agricultural or residential use</a:t>
              </a:r>
            </a:p>
          </p:txBody>
        </p:sp>
      </p:grpSp>
      <p:sp>
        <p:nvSpPr>
          <p:cNvPr id="3" name="TextBox 2"/>
          <p:cNvSpPr txBox="1"/>
          <p:nvPr/>
        </p:nvSpPr>
        <p:spPr>
          <a:xfrm>
            <a:off x="3492405" y="6434733"/>
            <a:ext cx="3284068" cy="307777"/>
          </a:xfrm>
          <a:prstGeom prst="rect">
            <a:avLst/>
          </a:prstGeom>
          <a:noFill/>
        </p:spPr>
        <p:txBody>
          <a:bodyPr wrap="square" rtlCol="0">
            <a:spAutoFit/>
          </a:bodyPr>
          <a:lstStyle/>
          <a:p>
            <a:r>
              <a:rPr lang="en-US" sz="700" dirty="0" smtClean="0">
                <a:latin typeface="Franklin Gothic Book" panose="020B0503020102020204" pitchFamily="34" charset="0"/>
              </a:rPr>
              <a:t>*Pending the adoption of ZTA 14-09, the CRT zone can be mapped with an overall FAR of  0.25.</a:t>
            </a:r>
            <a:endParaRPr lang="en-US" sz="700" dirty="0">
              <a:latin typeface="Franklin Gothic Book" panose="020B0503020102020204"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3212</TotalTime>
  <Words>553</Words>
  <Application>Microsoft Office PowerPoint</Application>
  <PresentationFormat>Letter Paper (8.5x11 in)</PresentationFormat>
  <Paragraphs>53</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M-NCPPC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lou.thomas</dc:creator>
  <cp:lastModifiedBy>Wise, Jennifer</cp:lastModifiedBy>
  <cp:revision>173</cp:revision>
  <cp:lastPrinted>2013-05-09T15:41:13Z</cp:lastPrinted>
  <dcterms:created xsi:type="dcterms:W3CDTF">2011-11-09T16:22:25Z</dcterms:created>
  <dcterms:modified xsi:type="dcterms:W3CDTF">2014-09-19T16:21:15Z</dcterms:modified>
</cp:coreProperties>
</file>