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731F"/>
    <a:srgbClr val="993366"/>
    <a:srgbClr val="FFBA00"/>
    <a:srgbClr val="FF5437"/>
    <a:srgbClr val="376092"/>
    <a:srgbClr val="3760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73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BCF25A9-0D13-4D6F-A179-663FF9B842F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Header.jpg"/>
          <p:cNvPicPr>
            <a:picLocks noChangeAspect="1"/>
          </p:cNvPicPr>
          <p:nvPr/>
        </p:nvPicPr>
        <p:blipFill>
          <a:blip r:embed="rId2" cstate="print"/>
          <a:srcRect t="32599"/>
          <a:stretch>
            <a:fillRect/>
          </a:stretch>
        </p:blipFill>
        <p:spPr>
          <a:xfrm>
            <a:off x="0" y="0"/>
            <a:ext cx="6858000" cy="945307"/>
          </a:xfrm>
          <a:prstGeom prst="rect">
            <a:avLst/>
          </a:prstGeom>
        </p:spPr>
      </p:pic>
      <p:sp>
        <p:nvSpPr>
          <p:cNvPr id="14" name="TextBox 13"/>
          <p:cNvSpPr txBox="1"/>
          <p:nvPr/>
        </p:nvSpPr>
        <p:spPr>
          <a:xfrm>
            <a:off x="70873" y="990600"/>
            <a:ext cx="6705600" cy="307777"/>
          </a:xfrm>
          <a:prstGeom prst="rect">
            <a:avLst/>
          </a:prstGeom>
          <a:solidFill>
            <a:srgbClr val="92D050"/>
          </a:solidFill>
        </p:spPr>
        <p:txBody>
          <a:bodyPr wrap="square" rtlCol="0">
            <a:spAutoFit/>
          </a:bodyPr>
          <a:lstStyle/>
          <a:p>
            <a:pPr algn="ctr"/>
            <a:r>
              <a:rPr lang="en-US" sz="1400" b="1" spc="300" dirty="0" smtClean="0">
                <a:solidFill>
                  <a:schemeClr val="bg1"/>
                </a:solidFill>
                <a:latin typeface="Franklin Gothic Book" pitchFamily="34" charset="0"/>
              </a:rPr>
              <a:t>Employment Zones (GR, NR,LSC, EOF)</a:t>
            </a:r>
            <a:endParaRPr lang="en-US" sz="1400" b="1" spc="300" dirty="0">
              <a:solidFill>
                <a:schemeClr val="bg1"/>
              </a:solidFill>
              <a:latin typeface="Franklin Gothic Book" pitchFamily="34" charset="0"/>
            </a:endParaRPr>
          </a:p>
        </p:txBody>
      </p:sp>
      <p:sp>
        <p:nvSpPr>
          <p:cNvPr id="7" name="TextBox 6"/>
          <p:cNvSpPr txBox="1"/>
          <p:nvPr/>
        </p:nvSpPr>
        <p:spPr>
          <a:xfrm>
            <a:off x="187612" y="1654314"/>
            <a:ext cx="3135189" cy="1785104"/>
          </a:xfrm>
          <a:prstGeom prst="rect">
            <a:avLst/>
          </a:prstGeom>
          <a:noFill/>
        </p:spPr>
        <p:txBody>
          <a:bodyPr wrap="square" rtlCol="0">
            <a:spAutoFit/>
          </a:bodyPr>
          <a:lstStyle/>
          <a:p>
            <a:r>
              <a:rPr lang="en-US" sz="1000" dirty="0" smtClean="0">
                <a:latin typeface="Franklin Gothic Book" pitchFamily="34" charset="0"/>
              </a:rPr>
              <a:t>The Employment family of zones is a set of commercial and employment zones. The 4 zones in this family have a range of densities and heights. In general, residential densities are limited to 30% of the GFA on the site (in the LSC zone it’s 30% of the mapped FAR). The provision of public open space may be required. </a:t>
            </a:r>
          </a:p>
          <a:p>
            <a:endParaRPr lang="en-US" sz="1000" dirty="0">
              <a:latin typeface="Franklin Gothic Book" pitchFamily="34" charset="0"/>
            </a:endParaRPr>
          </a:p>
          <a:p>
            <a:r>
              <a:rPr lang="en-US" sz="1000" dirty="0" smtClean="0">
                <a:latin typeface="Franklin Gothic Book" pitchFamily="34" charset="0"/>
              </a:rPr>
              <a:t>GR and NR allow development only under standard method. LSC and EOF allow standard and optional method development. Optional method development requires the provision of public benefits.</a:t>
            </a:r>
            <a:endParaRPr lang="en-US" sz="1000" dirty="0">
              <a:latin typeface="Franklin Gothic Book" pitchFamily="34" charset="0"/>
            </a:endParaRPr>
          </a:p>
        </p:txBody>
      </p:sp>
      <p:sp>
        <p:nvSpPr>
          <p:cNvPr id="27" name="TextBox 26"/>
          <p:cNvSpPr txBox="1"/>
          <p:nvPr/>
        </p:nvSpPr>
        <p:spPr>
          <a:xfrm>
            <a:off x="175987" y="3788549"/>
            <a:ext cx="3086128" cy="2400657"/>
          </a:xfrm>
          <a:prstGeom prst="rect">
            <a:avLst/>
          </a:prstGeom>
          <a:noFill/>
        </p:spPr>
        <p:txBody>
          <a:bodyPr wrap="square" rtlCol="0">
            <a:spAutoFit/>
          </a:bodyPr>
          <a:lstStyle/>
          <a:p>
            <a:r>
              <a:rPr lang="en-US" sz="1000" dirty="0">
                <a:latin typeface="Franklin Gothic Book" pitchFamily="34" charset="0"/>
              </a:rPr>
              <a:t>Density in the </a:t>
            </a:r>
            <a:r>
              <a:rPr lang="en-US" sz="1000" dirty="0" smtClean="0">
                <a:latin typeface="Franklin Gothic Book" pitchFamily="34" charset="0"/>
              </a:rPr>
              <a:t>Employment zones is </a:t>
            </a:r>
            <a:r>
              <a:rPr lang="en-US" sz="1000" dirty="0">
                <a:latin typeface="Franklin Gothic Book" pitchFamily="34" charset="0"/>
              </a:rPr>
              <a:t>calculated as an allowed floor area ratio (FAR). FAR is the ratio of the total floor area of buildings on a property to the size of that property. </a:t>
            </a:r>
            <a:r>
              <a:rPr lang="en-US" sz="1000" dirty="0" smtClean="0">
                <a:latin typeface="Franklin Gothic Book" pitchFamily="34" charset="0"/>
              </a:rPr>
              <a:t>For example, a tract of 10,000 square feet with an FAR limit of 2.0 could have a building of up to 20,000 square feet.</a:t>
            </a:r>
          </a:p>
          <a:p>
            <a:endParaRPr lang="en-US" sz="1000" dirty="0">
              <a:latin typeface="Franklin Gothic Book" pitchFamily="34" charset="0"/>
            </a:endParaRPr>
          </a:p>
          <a:p>
            <a:r>
              <a:rPr lang="en-US" sz="1000" dirty="0" smtClean="0">
                <a:latin typeface="Franklin Gothic Book" pitchFamily="34" charset="0"/>
              </a:rPr>
              <a:t>Each Employment zone </a:t>
            </a:r>
            <a:r>
              <a:rPr lang="en-US" sz="1000" dirty="0">
                <a:latin typeface="Franklin Gothic Book" pitchFamily="34" charset="0"/>
              </a:rPr>
              <a:t>has a unique </a:t>
            </a:r>
            <a:r>
              <a:rPr lang="en-US" sz="1000" dirty="0" smtClean="0">
                <a:latin typeface="Franklin Gothic Book" pitchFamily="34" charset="0"/>
              </a:rPr>
              <a:t>sequence of maximum density and height as indicated on the zoning map. This sequence shows the maximum </a:t>
            </a:r>
            <a:r>
              <a:rPr lang="en-US" sz="1000" dirty="0">
                <a:latin typeface="Franklin Gothic Book" pitchFamily="34" charset="0"/>
              </a:rPr>
              <a:t>total </a:t>
            </a:r>
            <a:r>
              <a:rPr lang="en-US" sz="1000" dirty="0" smtClean="0">
                <a:latin typeface="Franklin Gothic Book" pitchFamily="34" charset="0"/>
              </a:rPr>
              <a:t>FAR and </a:t>
            </a:r>
            <a:r>
              <a:rPr lang="en-US" sz="1000" dirty="0">
                <a:latin typeface="Franklin Gothic Book" pitchFamily="34" charset="0"/>
              </a:rPr>
              <a:t>maximum height (H</a:t>
            </a:r>
            <a:r>
              <a:rPr lang="en-US" sz="1000" dirty="0" smtClean="0">
                <a:latin typeface="Franklin Gothic Book" pitchFamily="34" charset="0"/>
              </a:rPr>
              <a:t>). The </a:t>
            </a:r>
            <a:r>
              <a:rPr lang="en-US" sz="1000" dirty="0">
                <a:latin typeface="Franklin Gothic Book" pitchFamily="34" charset="0"/>
              </a:rPr>
              <a:t>mapped density </a:t>
            </a:r>
            <a:r>
              <a:rPr lang="en-US" sz="1000" dirty="0" smtClean="0">
                <a:latin typeface="Franklin Gothic Book" pitchFamily="34" charset="0"/>
              </a:rPr>
              <a:t>and height must fall within </a:t>
            </a:r>
            <a:r>
              <a:rPr lang="en-US" sz="1000" dirty="0" smtClean="0">
                <a:latin typeface="Franklin Gothic Book" pitchFamily="34" charset="0"/>
              </a:rPr>
              <a:t>the </a:t>
            </a:r>
            <a:r>
              <a:rPr lang="en-US" sz="1000" dirty="0" smtClean="0">
                <a:latin typeface="Franklin Gothic Book" pitchFamily="34" charset="0"/>
              </a:rPr>
              <a:t>statutory limits (see table to the right). </a:t>
            </a:r>
            <a:r>
              <a:rPr lang="en-US" sz="1000" dirty="0" smtClean="0">
                <a:latin typeface="Franklin Gothic Book" pitchFamily="34" charset="0"/>
              </a:rPr>
              <a:t>Although developers can choose to provide some residential uses, it is not necessary to </a:t>
            </a:r>
            <a:r>
              <a:rPr lang="en-US" sz="1000" dirty="0">
                <a:latin typeface="Franklin Gothic Book" pitchFamily="34" charset="0"/>
              </a:rPr>
              <a:t>achieve the maximum allowed </a:t>
            </a:r>
            <a:r>
              <a:rPr lang="en-US" sz="1000" dirty="0" smtClean="0">
                <a:latin typeface="Franklin Gothic Book" pitchFamily="34" charset="0"/>
              </a:rPr>
              <a:t>density.</a:t>
            </a:r>
            <a:endParaRPr lang="en-US" sz="1000" dirty="0">
              <a:latin typeface="Franklin Gothic Book" pitchFamily="34" charset="0"/>
            </a:endParaRPr>
          </a:p>
        </p:txBody>
      </p:sp>
      <p:grpSp>
        <p:nvGrpSpPr>
          <p:cNvPr id="33" name="Group 32"/>
          <p:cNvGrpSpPr/>
          <p:nvPr/>
        </p:nvGrpSpPr>
        <p:grpSpPr>
          <a:xfrm>
            <a:off x="76200" y="8763000"/>
            <a:ext cx="6635289" cy="339659"/>
            <a:chOff x="152400" y="8684568"/>
            <a:chExt cx="6635289" cy="438171"/>
          </a:xfrm>
        </p:grpSpPr>
        <p:pic>
          <p:nvPicPr>
            <p:cNvPr id="34" name="Picture 33" descr="footer.jpg"/>
            <p:cNvPicPr>
              <a:picLocks noChangeAspect="1"/>
            </p:cNvPicPr>
            <p:nvPr/>
          </p:nvPicPr>
          <p:blipFill rotWithShape="1">
            <a:blip r:embed="rId3" cstate="print"/>
            <a:srcRect l="78596"/>
            <a:stretch/>
          </p:blipFill>
          <p:spPr>
            <a:xfrm>
              <a:off x="5334000" y="8686800"/>
              <a:ext cx="1453689" cy="435939"/>
            </a:xfrm>
            <a:prstGeom prst="rect">
              <a:avLst/>
            </a:prstGeom>
          </p:spPr>
        </p:pic>
        <p:cxnSp>
          <p:nvCxnSpPr>
            <p:cNvPr id="35" name="Straight Connector 34"/>
            <p:cNvCxnSpPr/>
            <p:nvPr/>
          </p:nvCxnSpPr>
          <p:spPr>
            <a:xfrm flipV="1">
              <a:off x="152400" y="8684568"/>
              <a:ext cx="6629400" cy="2232"/>
            </a:xfrm>
            <a:prstGeom prst="line">
              <a:avLst/>
            </a:prstGeom>
            <a:noFill/>
            <a:ln w="12700" cap="flat" cmpd="thinThick" algn="ctr">
              <a:solidFill>
                <a:srgbClr val="1F497D"/>
              </a:solidFill>
              <a:prstDash val="solid"/>
            </a:ln>
            <a:effectLst/>
          </p:spPr>
        </p:cxnSp>
      </p:grpSp>
      <p:sp>
        <p:nvSpPr>
          <p:cNvPr id="38" name="TextBox 37"/>
          <p:cNvSpPr txBox="1"/>
          <p:nvPr/>
        </p:nvSpPr>
        <p:spPr>
          <a:xfrm>
            <a:off x="70310" y="8839753"/>
            <a:ext cx="1987090" cy="276999"/>
          </a:xfrm>
          <a:prstGeom prst="rect">
            <a:avLst/>
          </a:prstGeom>
          <a:noFill/>
        </p:spPr>
        <p:txBody>
          <a:bodyPr wrap="square" rtlCol="0">
            <a:spAutoFit/>
          </a:bodyPr>
          <a:lstStyle/>
          <a:p>
            <a:r>
              <a:rPr lang="en-US" sz="1200" dirty="0" smtClean="0">
                <a:solidFill>
                  <a:schemeClr val="accent1">
                    <a:lumMod val="75000"/>
                  </a:schemeClr>
                </a:solidFill>
              </a:rPr>
              <a:t>www.zoningmontgomery.org</a:t>
            </a:r>
            <a:endParaRPr lang="en-US" sz="1200" dirty="0">
              <a:solidFill>
                <a:schemeClr val="accent1">
                  <a:lumMod val="75000"/>
                </a:schemeClr>
              </a:solidFill>
            </a:endParaRPr>
          </a:p>
        </p:txBody>
      </p:sp>
      <p:graphicFrame>
        <p:nvGraphicFramePr>
          <p:cNvPr id="12" name="Table 11"/>
          <p:cNvGraphicFramePr>
            <a:graphicFrameLocks noGrp="1"/>
          </p:cNvGraphicFramePr>
          <p:nvPr>
            <p:extLst>
              <p:ext uri="{D42A27DB-BD31-4B8C-83A1-F6EECF244321}">
                <p14:modId xmlns:p14="http://schemas.microsoft.com/office/powerpoint/2010/main" val="323628908"/>
              </p:ext>
            </p:extLst>
          </p:nvPr>
        </p:nvGraphicFramePr>
        <p:xfrm>
          <a:off x="762000" y="6477000"/>
          <a:ext cx="1676400" cy="222468"/>
        </p:xfrm>
        <a:graphic>
          <a:graphicData uri="http://schemas.openxmlformats.org/drawingml/2006/table">
            <a:tbl>
              <a:tblPr firstRow="1" bandRow="1">
                <a:tableStyleId>{5C22544A-7EE6-4342-B048-85BDC9FD1C3A}</a:tableStyleId>
              </a:tblPr>
              <a:tblGrid>
                <a:gridCol w="685800"/>
                <a:gridCol w="990600"/>
              </a:tblGrid>
              <a:tr h="222468">
                <a:tc>
                  <a:txBody>
                    <a:bodyPr/>
                    <a:lstStyle/>
                    <a:p>
                      <a:r>
                        <a:rPr lang="en-US" sz="800" b="1" dirty="0" smtClean="0">
                          <a:solidFill>
                            <a:sysClr val="windowText" lastClr="000000"/>
                          </a:solidFill>
                          <a:latin typeface="Franklin Gothic Book" pitchFamily="34" charset="0"/>
                        </a:rPr>
                        <a:t>Example</a:t>
                      </a:r>
                      <a:endParaRPr lang="en-US" sz="800" b="1"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0" dirty="0" smtClean="0">
                          <a:solidFill>
                            <a:schemeClr val="tx1"/>
                          </a:solidFill>
                          <a:latin typeface="Franklin Gothic Book" pitchFamily="34" charset="0"/>
                        </a:rPr>
                        <a:t>GR-1.5 H-45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3" name="TextBox 22"/>
          <p:cNvSpPr txBox="1"/>
          <p:nvPr/>
        </p:nvSpPr>
        <p:spPr>
          <a:xfrm>
            <a:off x="195553" y="1371600"/>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About</a:t>
            </a:r>
            <a:endParaRPr lang="en-US" sz="1200" dirty="0">
              <a:solidFill>
                <a:schemeClr val="bg1"/>
              </a:solidFill>
              <a:latin typeface="Franklin Gothic Book" pitchFamily="34" charset="0"/>
            </a:endParaRPr>
          </a:p>
        </p:txBody>
      </p:sp>
      <p:sp>
        <p:nvSpPr>
          <p:cNvPr id="28" name="TextBox 27"/>
          <p:cNvSpPr txBox="1"/>
          <p:nvPr/>
        </p:nvSpPr>
        <p:spPr>
          <a:xfrm>
            <a:off x="3041157" y="8853443"/>
            <a:ext cx="902496" cy="253916"/>
          </a:xfrm>
          <a:prstGeom prst="rect">
            <a:avLst/>
          </a:prstGeom>
          <a:noFill/>
        </p:spPr>
        <p:txBody>
          <a:bodyPr wrap="square" rtlCol="0">
            <a:spAutoFit/>
          </a:bodyPr>
          <a:lstStyle/>
          <a:p>
            <a:r>
              <a:rPr lang="en-US" sz="1000" dirty="0" smtClean="0">
                <a:solidFill>
                  <a:schemeClr val="accent1">
                    <a:lumMod val="75000"/>
                  </a:schemeClr>
                </a:solidFill>
              </a:rPr>
              <a:t>9/16/2014</a:t>
            </a:r>
            <a:endParaRPr lang="en-US" sz="1000" dirty="0">
              <a:solidFill>
                <a:schemeClr val="accent1">
                  <a:lumMod val="75000"/>
                </a:schemeClr>
              </a:solidFill>
            </a:endParaRPr>
          </a:p>
        </p:txBody>
      </p:sp>
      <p:sp>
        <p:nvSpPr>
          <p:cNvPr id="29" name="TextBox 28"/>
          <p:cNvSpPr txBox="1"/>
          <p:nvPr/>
        </p:nvSpPr>
        <p:spPr>
          <a:xfrm>
            <a:off x="152400" y="3505200"/>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Density and Height Limits</a:t>
            </a:r>
            <a:endParaRPr lang="en-US" sz="1200" dirty="0">
              <a:solidFill>
                <a:schemeClr val="bg1"/>
              </a:solidFill>
              <a:latin typeface="Franklin Gothic Book" pitchFamily="34" charset="0"/>
            </a:endParaRPr>
          </a:p>
        </p:txBody>
      </p:sp>
      <p:sp>
        <p:nvSpPr>
          <p:cNvPr id="30" name="TextBox 29"/>
          <p:cNvSpPr txBox="1"/>
          <p:nvPr/>
        </p:nvSpPr>
        <p:spPr>
          <a:xfrm>
            <a:off x="191582" y="6858000"/>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Approval Process</a:t>
            </a:r>
            <a:endParaRPr lang="en-US" sz="1200" dirty="0">
              <a:solidFill>
                <a:schemeClr val="bg1"/>
              </a:solidFill>
              <a:latin typeface="Franklin Gothic Book" pitchFamily="34" charset="0"/>
            </a:endParaRPr>
          </a:p>
        </p:txBody>
      </p:sp>
      <p:sp>
        <p:nvSpPr>
          <p:cNvPr id="31" name="TextBox 30"/>
          <p:cNvSpPr txBox="1"/>
          <p:nvPr/>
        </p:nvSpPr>
        <p:spPr>
          <a:xfrm>
            <a:off x="218836" y="7134999"/>
            <a:ext cx="3043279" cy="1477328"/>
          </a:xfrm>
          <a:prstGeom prst="rect">
            <a:avLst/>
          </a:prstGeom>
          <a:noFill/>
        </p:spPr>
        <p:txBody>
          <a:bodyPr wrap="square" rtlCol="0">
            <a:spAutoFit/>
          </a:bodyPr>
          <a:lstStyle/>
          <a:p>
            <a:pPr marL="228600" indent="-228600">
              <a:buFont typeface="Arial" panose="020B0604020202020204" pitchFamily="34" charset="0"/>
              <a:buChar char="•"/>
            </a:pPr>
            <a:r>
              <a:rPr lang="en-US" sz="1000" dirty="0" smtClean="0">
                <a:latin typeface="Franklin Gothic Book" pitchFamily="34" charset="0"/>
              </a:rPr>
              <a:t>The GR and NR zones only allow standard method development. Site plan approval may be required.</a:t>
            </a:r>
          </a:p>
          <a:p>
            <a:endParaRPr lang="en-US" sz="1000" dirty="0" smtClean="0">
              <a:latin typeface="Franklin Gothic Book" pitchFamily="34" charset="0"/>
            </a:endParaRPr>
          </a:p>
          <a:p>
            <a:pPr marL="228600" indent="-228600">
              <a:buFont typeface="Arial" panose="020B0604020202020204" pitchFamily="34" charset="0"/>
              <a:buChar char="•"/>
            </a:pPr>
            <a:r>
              <a:rPr lang="en-US" sz="1000" dirty="0" smtClean="0">
                <a:latin typeface="Franklin Gothic Book" pitchFamily="34" charset="0"/>
              </a:rPr>
              <a:t>The LSC and EOF zones allow both standard and optional method development.  Sketch and site plan approval is always required under the optional method. Under the standard method, site plan approval may be required. </a:t>
            </a:r>
          </a:p>
        </p:txBody>
      </p:sp>
      <p:graphicFrame>
        <p:nvGraphicFramePr>
          <p:cNvPr id="22" name="Table 21"/>
          <p:cNvGraphicFramePr>
            <a:graphicFrameLocks noGrp="1"/>
          </p:cNvGraphicFramePr>
          <p:nvPr>
            <p:extLst>
              <p:ext uri="{D42A27DB-BD31-4B8C-83A1-F6EECF244321}">
                <p14:modId xmlns:p14="http://schemas.microsoft.com/office/powerpoint/2010/main" val="74958309"/>
              </p:ext>
            </p:extLst>
          </p:nvPr>
        </p:nvGraphicFramePr>
        <p:xfrm>
          <a:off x="3612800" y="3931920"/>
          <a:ext cx="3043278" cy="2468880"/>
        </p:xfrm>
        <a:graphic>
          <a:graphicData uri="http://schemas.openxmlformats.org/drawingml/2006/table">
            <a:tbl>
              <a:tblPr firstRow="1" bandRow="1">
                <a:tableStyleId>{5C22544A-7EE6-4342-B048-85BDC9FD1C3A}</a:tableStyleId>
              </a:tblPr>
              <a:tblGrid>
                <a:gridCol w="725685"/>
                <a:gridCol w="1135854"/>
                <a:gridCol w="1181739"/>
              </a:tblGrid>
              <a:tr h="365760">
                <a:tc>
                  <a:txBody>
                    <a:bodyPr/>
                    <a:lstStyle/>
                    <a:p>
                      <a:pPr algn="ctr"/>
                      <a:r>
                        <a:rPr lang="en-US" sz="900" b="1" dirty="0" smtClean="0">
                          <a:solidFill>
                            <a:sysClr val="windowText" lastClr="000000"/>
                          </a:solidFill>
                          <a:latin typeface="Franklin Gothic Book" pitchFamily="34" charset="0"/>
                        </a:rPr>
                        <a:t>Zone</a:t>
                      </a:r>
                      <a:endParaRPr lang="en-US" sz="900" b="1"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algn="ctr"/>
                      <a:r>
                        <a:rPr lang="en-US" sz="900" dirty="0" smtClean="0">
                          <a:solidFill>
                            <a:sysClr val="windowText" lastClr="000000"/>
                          </a:solidFill>
                          <a:latin typeface="Franklin Gothic Book" pitchFamily="34" charset="0"/>
                        </a:rPr>
                        <a:t>Statutory Limits    </a:t>
                      </a:r>
                    </a:p>
                    <a:p>
                      <a:pPr algn="ctr"/>
                      <a:r>
                        <a:rPr lang="en-US" sz="900" b="0" dirty="0" smtClean="0">
                          <a:solidFill>
                            <a:sysClr val="windowText" lastClr="000000"/>
                          </a:solidFill>
                          <a:latin typeface="Franklin Gothic Book" pitchFamily="34" charset="0"/>
                        </a:rPr>
                        <a:t>(range that can be mapped)</a:t>
                      </a:r>
                      <a:endParaRPr lang="en-US" sz="900" b="0"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3366"/>
                    </a:solidFill>
                  </a:tcPr>
                </a:tc>
              </a:tr>
              <a:tr h="269241">
                <a:tc>
                  <a:txBody>
                    <a:bodyPr/>
                    <a:lstStyle/>
                    <a:p>
                      <a:pPr algn="l"/>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800" dirty="0" smtClean="0">
                          <a:latin typeface="Franklin Gothic Book" pitchFamily="34" charset="0"/>
                        </a:rPr>
                        <a:t>Overall FAR</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Height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62561">
                <a:tc>
                  <a:txBody>
                    <a:bodyPr/>
                    <a:lstStyle/>
                    <a:p>
                      <a:pPr algn="l"/>
                      <a:r>
                        <a:rPr lang="en-US" sz="800" b="0" dirty="0" smtClean="0">
                          <a:latin typeface="Franklin Gothic Book" pitchFamily="34" charset="0"/>
                        </a:rPr>
                        <a:t>GR</a:t>
                      </a:r>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800" dirty="0" smtClean="0">
                          <a:latin typeface="Franklin Gothic Book" pitchFamily="34" charset="0"/>
                        </a:rPr>
                        <a:t>0.5 – 2.5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smtClean="0">
                          <a:latin typeface="Franklin Gothic Book" pitchFamily="34" charset="0"/>
                        </a:rPr>
                        <a:t>25’ – 120’</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62561">
                <a:tc>
                  <a:txBody>
                    <a:bodyPr/>
                    <a:lstStyle/>
                    <a:p>
                      <a:pPr algn="l"/>
                      <a:r>
                        <a:rPr lang="en-US" sz="800" b="0" dirty="0" smtClean="0">
                          <a:latin typeface="Franklin Gothic Book" pitchFamily="34" charset="0"/>
                        </a:rPr>
                        <a:t>NR</a:t>
                      </a:r>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800" dirty="0" smtClean="0">
                          <a:latin typeface="Franklin Gothic Book" pitchFamily="34" charset="0"/>
                        </a:rPr>
                        <a:t>0.25 – 1.5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smtClean="0">
                          <a:latin typeface="Franklin Gothic Book" pitchFamily="34" charset="0"/>
                        </a:rPr>
                        <a:t>25’ – 50’</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08281">
                <a:tc>
                  <a:txBody>
                    <a:bodyPr/>
                    <a:lstStyle/>
                    <a:p>
                      <a:pPr algn="l"/>
                      <a:r>
                        <a:rPr lang="en-US" sz="800" b="0" dirty="0" smtClean="0">
                          <a:latin typeface="Franklin Gothic Book" pitchFamily="34" charset="0"/>
                        </a:rPr>
                        <a:t>LSC</a:t>
                      </a:r>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0.5 – 2.5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35’ – 200’</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0">
                <a:tc>
                  <a:txBody>
                    <a:bodyPr/>
                    <a:lstStyle/>
                    <a:p>
                      <a:pPr algn="l"/>
                      <a:r>
                        <a:rPr lang="en-US" sz="800" b="0" dirty="0" smtClean="0">
                          <a:latin typeface="Franklin Gothic Book" pitchFamily="34" charset="0"/>
                        </a:rPr>
                        <a:t>EOF</a:t>
                      </a:r>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800" dirty="0" smtClean="0">
                          <a:latin typeface="Franklin Gothic Book" pitchFamily="34" charset="0"/>
                        </a:rPr>
                        <a:t>0.5</a:t>
                      </a:r>
                      <a:r>
                        <a:rPr lang="en-US" sz="800" baseline="0" dirty="0" smtClean="0">
                          <a:latin typeface="Franklin Gothic Book" pitchFamily="34" charset="0"/>
                        </a:rPr>
                        <a:t> – 4.0</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35’ – 200’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87959">
                <a:tc>
                  <a:txBody>
                    <a:bodyPr/>
                    <a:lstStyle/>
                    <a:p>
                      <a:pPr algn="ctr"/>
                      <a:r>
                        <a:rPr lang="en-US" sz="900" b="1" dirty="0" smtClean="0">
                          <a:solidFill>
                            <a:sysClr val="windowText" lastClr="000000"/>
                          </a:solidFill>
                          <a:latin typeface="Franklin Gothic Book" pitchFamily="34" charset="0"/>
                        </a:rPr>
                        <a:t>Zone</a:t>
                      </a:r>
                      <a:endParaRPr lang="en-US" sz="900" b="1"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gridSpan="2">
                  <a:txBody>
                    <a:bodyPr/>
                    <a:lstStyle/>
                    <a:p>
                      <a:pPr algn="ctr"/>
                      <a:r>
                        <a:rPr lang="en-US" sz="900" b="1" dirty="0" smtClean="0">
                          <a:solidFill>
                            <a:sysClr val="windowText" lastClr="000000"/>
                          </a:solidFill>
                          <a:latin typeface="Franklin Gothic Book" pitchFamily="34" charset="0"/>
                        </a:rPr>
                        <a:t>Standard Method Limits </a:t>
                      </a:r>
                      <a:r>
                        <a:rPr lang="en-US" sz="900" b="0" baseline="0" dirty="0" smtClean="0">
                          <a:solidFill>
                            <a:sysClr val="windowText" lastClr="000000"/>
                          </a:solidFill>
                          <a:latin typeface="Franklin Gothic Book" pitchFamily="34" charset="0"/>
                        </a:rPr>
                        <a:t> </a:t>
                      </a:r>
                    </a:p>
                    <a:p>
                      <a:pPr algn="ctr"/>
                      <a:r>
                        <a:rPr lang="en-US" sz="900" b="0" baseline="0" dirty="0" smtClean="0">
                          <a:solidFill>
                            <a:sysClr val="windowText" lastClr="000000"/>
                          </a:solidFill>
                          <a:latin typeface="Franklin Gothic Book" pitchFamily="34" charset="0"/>
                        </a:rPr>
                        <a:t>(optional method required when development exceeds these limits)</a:t>
                      </a:r>
                      <a:endParaRPr lang="en-US" sz="900" b="1" dirty="0">
                        <a:solidFill>
                          <a:sysClr val="windowText" lastClr="000000"/>
                        </a:solidFill>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54000">
                <a:tc>
                  <a:txBody>
                    <a:bodyPr/>
                    <a:lstStyle/>
                    <a:p>
                      <a:pPr algn="l"/>
                      <a:r>
                        <a:rPr lang="en-US" sz="800" dirty="0" smtClean="0">
                          <a:latin typeface="Franklin Gothic Book" pitchFamily="34" charset="0"/>
                        </a:rPr>
                        <a:t>EOF</a:t>
                      </a:r>
                      <a:endParaRPr lang="en-US" sz="8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2">
                  <a:txBody>
                    <a:bodyPr/>
                    <a:lstStyle/>
                    <a:p>
                      <a:pPr algn="ctr"/>
                      <a:r>
                        <a:rPr lang="en-US" sz="800" dirty="0" smtClean="0">
                          <a:latin typeface="Franklin Gothic Book" pitchFamily="34" charset="0"/>
                        </a:rPr>
                        <a:t>The greater of 1.0 FAR or 10,000 SF of</a:t>
                      </a:r>
                      <a:r>
                        <a:rPr lang="en-US" sz="800" baseline="0" dirty="0" smtClean="0">
                          <a:latin typeface="Franklin Gothic Book" pitchFamily="34" charset="0"/>
                        </a:rPr>
                        <a:t> </a:t>
                      </a:r>
                      <a:r>
                        <a:rPr lang="en-US" sz="800" dirty="0" smtClean="0">
                          <a:latin typeface="Franklin Gothic Book" pitchFamily="34" charset="0"/>
                        </a:rPr>
                        <a:t>GFA</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23519">
                <a:tc>
                  <a:txBody>
                    <a:bodyPr/>
                    <a:lstStyle/>
                    <a:p>
                      <a:pPr algn="l"/>
                      <a:r>
                        <a:rPr lang="en-US" sz="800" dirty="0" smtClean="0">
                          <a:latin typeface="Franklin Gothic Book" pitchFamily="34" charset="0"/>
                        </a:rPr>
                        <a:t>LSC</a:t>
                      </a:r>
                      <a:endParaRPr lang="en-US" sz="8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2">
                  <a:txBody>
                    <a:bodyPr/>
                    <a:lstStyle/>
                    <a:p>
                      <a:pPr algn="ctr"/>
                      <a:r>
                        <a:rPr lang="en-US" sz="800" dirty="0" smtClean="0">
                          <a:latin typeface="Franklin Gothic Book" pitchFamily="34" charset="0"/>
                        </a:rPr>
                        <a:t>The greater of 0.5 FAR or 10,000 SF of GFA</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pSp>
        <p:nvGrpSpPr>
          <p:cNvPr id="4" name="Group 3"/>
          <p:cNvGrpSpPr/>
          <p:nvPr/>
        </p:nvGrpSpPr>
        <p:grpSpPr>
          <a:xfrm>
            <a:off x="3570815" y="6858000"/>
            <a:ext cx="3127248" cy="1641692"/>
            <a:chOff x="3544977" y="6615708"/>
            <a:chExt cx="3127248" cy="1641692"/>
          </a:xfrm>
        </p:grpSpPr>
        <p:sp>
          <p:nvSpPr>
            <p:cNvPr id="25" name="TextBox 24"/>
            <p:cNvSpPr txBox="1"/>
            <p:nvPr/>
          </p:nvSpPr>
          <p:spPr>
            <a:xfrm>
              <a:off x="3544977" y="6615708"/>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Protections</a:t>
              </a:r>
              <a:endParaRPr lang="en-US" sz="1200" dirty="0">
                <a:solidFill>
                  <a:schemeClr val="bg1"/>
                </a:solidFill>
                <a:latin typeface="Franklin Gothic Book" pitchFamily="34" charset="0"/>
              </a:endParaRPr>
            </a:p>
          </p:txBody>
        </p:sp>
        <p:sp>
          <p:nvSpPr>
            <p:cNvPr id="26" name="TextBox 25"/>
            <p:cNvSpPr txBox="1"/>
            <p:nvPr/>
          </p:nvSpPr>
          <p:spPr>
            <a:xfrm>
              <a:off x="3586962" y="6933961"/>
              <a:ext cx="3043279" cy="1323439"/>
            </a:xfrm>
            <a:prstGeom prst="rect">
              <a:avLst/>
            </a:prstGeom>
            <a:noFill/>
          </p:spPr>
          <p:txBody>
            <a:bodyPr wrap="square" rtlCol="0">
              <a:spAutoFit/>
            </a:bodyPr>
            <a:lstStyle/>
            <a:p>
              <a:pPr marL="228600" indent="-228600">
                <a:buFont typeface="Arial" panose="020B0604020202020204" pitchFamily="34" charset="0"/>
                <a:buChar char="•"/>
              </a:pPr>
              <a:r>
                <a:rPr lang="en-US" sz="1000" dirty="0" smtClean="0">
                  <a:latin typeface="Franklin Gothic Book" pitchFamily="34" charset="0"/>
                </a:rPr>
                <a:t>Development must meet the Compatibility Requirements regarding side and rear setbacks and height of the building at the setback line</a:t>
              </a:r>
            </a:p>
            <a:p>
              <a:endParaRPr lang="en-US" sz="1000" dirty="0">
                <a:latin typeface="Franklin Gothic Book" pitchFamily="34" charset="0"/>
              </a:endParaRPr>
            </a:p>
            <a:p>
              <a:pPr marL="228600" indent="-228600">
                <a:buFont typeface="Arial" panose="020B0604020202020204" pitchFamily="34" charset="0"/>
                <a:buChar char="•"/>
              </a:pPr>
              <a:r>
                <a:rPr lang="en-US" sz="1000" dirty="0" smtClean="0">
                  <a:latin typeface="Franklin Gothic Book" pitchFamily="34" charset="0"/>
                </a:rPr>
                <a:t>Development must provide screening when abutting an Agricultural, Rural Residential, or Residential zone that is vacant or improved with an agricultural or residential use</a:t>
              </a:r>
            </a:p>
          </p:txBody>
        </p:sp>
      </p:grpSp>
      <p:pic>
        <p:nvPicPr>
          <p:cNvPr id="3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0340" y="1420678"/>
            <a:ext cx="2951051"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http://www.rosenthalproperties.com/wp-content/uploads/2012/05/HCB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96200" y="1415627"/>
            <a:ext cx="2914299" cy="19532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3687</TotalTime>
  <Words>440</Words>
  <Application>Microsoft Office PowerPoint</Application>
  <PresentationFormat>Letter Paper (8.5x11 in)</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M-NCPPC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lou.thomas</dc:creator>
  <cp:lastModifiedBy>Tettelbaum, Emily</cp:lastModifiedBy>
  <cp:revision>182</cp:revision>
  <cp:lastPrinted>2013-05-09T15:41:13Z</cp:lastPrinted>
  <dcterms:created xsi:type="dcterms:W3CDTF">2011-11-09T16:22:25Z</dcterms:created>
  <dcterms:modified xsi:type="dcterms:W3CDTF">2014-09-19T16:19:20Z</dcterms:modified>
</cp:coreProperties>
</file>